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4" r:id="rId7"/>
    <p:sldId id="260" r:id="rId8"/>
    <p:sldId id="265" r:id="rId9"/>
    <p:sldId id="266" r:id="rId10"/>
    <p:sldId id="268" r:id="rId11"/>
    <p:sldId id="267" r:id="rId12"/>
    <p:sldId id="269" r:id="rId13"/>
    <p:sldId id="270" r:id="rId14"/>
  </p:sldIdLst>
  <p:sldSz cx="9144000" cy="6858000" type="screen4x3"/>
  <p:notesSz cx="6797675" cy="987425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7BDE784-28B8-4FF5-9D44-9DF91BCEC5F7}" type="datetimeFigureOut">
              <a:rPr lang="it-IT" smtClean="0"/>
              <a:t>24/11/2017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D5E37C1-7680-41C5-BA2A-7A828640B826}" type="slidenum">
              <a:rPr lang="it-IT" smtClean="0"/>
              <a:t>‹N›</a:t>
            </a:fld>
            <a:endParaRPr lang="it-IT"/>
          </a:p>
        </p:txBody>
      </p:sp>
    </p:spTree>
    <p:extLst>
      <p:ext uri="{BB962C8B-B14F-4D97-AF65-F5344CB8AC3E}">
        <p14:creationId xmlns:p14="http://schemas.microsoft.com/office/powerpoint/2010/main" val="112656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7BDE784-28B8-4FF5-9D44-9DF91BCEC5F7}" type="datetimeFigureOut">
              <a:rPr lang="it-IT" smtClean="0"/>
              <a:t>24/11/2017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D5E37C1-7680-41C5-BA2A-7A828640B826}" type="slidenum">
              <a:rPr lang="it-IT" smtClean="0"/>
              <a:t>‹N›</a:t>
            </a:fld>
            <a:endParaRPr lang="it-IT"/>
          </a:p>
        </p:txBody>
      </p:sp>
    </p:spTree>
    <p:extLst>
      <p:ext uri="{BB962C8B-B14F-4D97-AF65-F5344CB8AC3E}">
        <p14:creationId xmlns:p14="http://schemas.microsoft.com/office/powerpoint/2010/main" val="2825312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7BDE784-28B8-4FF5-9D44-9DF91BCEC5F7}" type="datetimeFigureOut">
              <a:rPr lang="it-IT" smtClean="0"/>
              <a:t>24/11/2017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D5E37C1-7680-41C5-BA2A-7A828640B826}" type="slidenum">
              <a:rPr lang="it-IT" smtClean="0"/>
              <a:t>‹N›</a:t>
            </a:fld>
            <a:endParaRPr lang="it-IT"/>
          </a:p>
        </p:txBody>
      </p:sp>
    </p:spTree>
    <p:extLst>
      <p:ext uri="{BB962C8B-B14F-4D97-AF65-F5344CB8AC3E}">
        <p14:creationId xmlns:p14="http://schemas.microsoft.com/office/powerpoint/2010/main" val="1000122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7BDE784-28B8-4FF5-9D44-9DF91BCEC5F7}" type="datetimeFigureOut">
              <a:rPr lang="it-IT" smtClean="0"/>
              <a:t>24/11/2017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D5E37C1-7680-41C5-BA2A-7A828640B826}" type="slidenum">
              <a:rPr lang="it-IT" smtClean="0"/>
              <a:t>‹N›</a:t>
            </a:fld>
            <a:endParaRPr lang="it-IT"/>
          </a:p>
        </p:txBody>
      </p:sp>
    </p:spTree>
    <p:extLst>
      <p:ext uri="{BB962C8B-B14F-4D97-AF65-F5344CB8AC3E}">
        <p14:creationId xmlns:p14="http://schemas.microsoft.com/office/powerpoint/2010/main" val="279177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7BDE784-28B8-4FF5-9D44-9DF91BCEC5F7}" type="datetimeFigureOut">
              <a:rPr lang="it-IT" smtClean="0"/>
              <a:t>24/11/2017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D5E37C1-7680-41C5-BA2A-7A828640B826}" type="slidenum">
              <a:rPr lang="it-IT" smtClean="0"/>
              <a:t>‹N›</a:t>
            </a:fld>
            <a:endParaRPr lang="it-IT"/>
          </a:p>
        </p:txBody>
      </p:sp>
    </p:spTree>
    <p:extLst>
      <p:ext uri="{BB962C8B-B14F-4D97-AF65-F5344CB8AC3E}">
        <p14:creationId xmlns:p14="http://schemas.microsoft.com/office/powerpoint/2010/main" val="16066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7BDE784-28B8-4FF5-9D44-9DF91BCEC5F7}" type="datetimeFigureOut">
              <a:rPr lang="it-IT" smtClean="0"/>
              <a:t>24/11/2017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D5E37C1-7680-41C5-BA2A-7A828640B826}" type="slidenum">
              <a:rPr lang="it-IT" smtClean="0"/>
              <a:t>‹N›</a:t>
            </a:fld>
            <a:endParaRPr lang="it-IT"/>
          </a:p>
        </p:txBody>
      </p:sp>
    </p:spTree>
    <p:extLst>
      <p:ext uri="{BB962C8B-B14F-4D97-AF65-F5344CB8AC3E}">
        <p14:creationId xmlns:p14="http://schemas.microsoft.com/office/powerpoint/2010/main" val="36339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7BDE784-28B8-4FF5-9D44-9DF91BCEC5F7}" type="datetimeFigureOut">
              <a:rPr lang="it-IT" smtClean="0"/>
              <a:t>24/11/2017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D5E37C1-7680-41C5-BA2A-7A828640B826}" type="slidenum">
              <a:rPr lang="it-IT" smtClean="0"/>
              <a:t>‹N›</a:t>
            </a:fld>
            <a:endParaRPr lang="it-IT"/>
          </a:p>
        </p:txBody>
      </p:sp>
    </p:spTree>
    <p:extLst>
      <p:ext uri="{BB962C8B-B14F-4D97-AF65-F5344CB8AC3E}">
        <p14:creationId xmlns:p14="http://schemas.microsoft.com/office/powerpoint/2010/main" val="14233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7BDE784-28B8-4FF5-9D44-9DF91BCEC5F7}" type="datetimeFigureOut">
              <a:rPr lang="it-IT" smtClean="0"/>
              <a:t>24/11/2017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D5E37C1-7680-41C5-BA2A-7A828640B826}" type="slidenum">
              <a:rPr lang="it-IT" smtClean="0"/>
              <a:t>‹N›</a:t>
            </a:fld>
            <a:endParaRPr lang="it-IT"/>
          </a:p>
        </p:txBody>
      </p:sp>
    </p:spTree>
    <p:extLst>
      <p:ext uri="{BB962C8B-B14F-4D97-AF65-F5344CB8AC3E}">
        <p14:creationId xmlns:p14="http://schemas.microsoft.com/office/powerpoint/2010/main" val="417133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7BDE784-28B8-4FF5-9D44-9DF91BCEC5F7}" type="datetimeFigureOut">
              <a:rPr lang="it-IT" smtClean="0"/>
              <a:t>24/11/2017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D5E37C1-7680-41C5-BA2A-7A828640B826}" type="slidenum">
              <a:rPr lang="it-IT" smtClean="0"/>
              <a:t>‹N›</a:t>
            </a:fld>
            <a:endParaRPr lang="it-IT"/>
          </a:p>
        </p:txBody>
      </p:sp>
    </p:spTree>
    <p:extLst>
      <p:ext uri="{BB962C8B-B14F-4D97-AF65-F5344CB8AC3E}">
        <p14:creationId xmlns:p14="http://schemas.microsoft.com/office/powerpoint/2010/main" val="94144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7BDE784-28B8-4FF5-9D44-9DF91BCEC5F7}" type="datetimeFigureOut">
              <a:rPr lang="it-IT" smtClean="0"/>
              <a:t>24/11/2017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D5E37C1-7680-41C5-BA2A-7A828640B826}" type="slidenum">
              <a:rPr lang="it-IT" smtClean="0"/>
              <a:t>‹N›</a:t>
            </a:fld>
            <a:endParaRPr lang="it-IT"/>
          </a:p>
        </p:txBody>
      </p:sp>
    </p:spTree>
    <p:extLst>
      <p:ext uri="{BB962C8B-B14F-4D97-AF65-F5344CB8AC3E}">
        <p14:creationId xmlns:p14="http://schemas.microsoft.com/office/powerpoint/2010/main" val="229808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7BDE784-28B8-4FF5-9D44-9DF91BCEC5F7}" type="datetimeFigureOut">
              <a:rPr lang="it-IT" smtClean="0"/>
              <a:t>24/11/2017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D5E37C1-7680-41C5-BA2A-7A828640B826}" type="slidenum">
              <a:rPr lang="it-IT" smtClean="0"/>
              <a:t>‹N›</a:t>
            </a:fld>
            <a:endParaRPr lang="it-IT"/>
          </a:p>
        </p:txBody>
      </p:sp>
    </p:spTree>
    <p:extLst>
      <p:ext uri="{BB962C8B-B14F-4D97-AF65-F5344CB8AC3E}">
        <p14:creationId xmlns:p14="http://schemas.microsoft.com/office/powerpoint/2010/main" val="388795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DE784-28B8-4FF5-9D44-9DF91BCEC5F7}" type="datetimeFigureOut">
              <a:rPr lang="it-IT" smtClean="0"/>
              <a:t>24/11/2017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E37C1-7680-41C5-BA2A-7A828640B826}" type="slidenum">
              <a:rPr lang="it-IT" smtClean="0"/>
              <a:t>‹N›</a:t>
            </a:fld>
            <a:endParaRPr lang="it-IT"/>
          </a:p>
        </p:txBody>
      </p:sp>
    </p:spTree>
    <p:extLst>
      <p:ext uri="{BB962C8B-B14F-4D97-AF65-F5344CB8AC3E}">
        <p14:creationId xmlns:p14="http://schemas.microsoft.com/office/powerpoint/2010/main" val="224074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segreteria@rivieragolf.i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segreteria@rivieragolf.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628800"/>
            <a:ext cx="7848872" cy="2520280"/>
          </a:xfrm>
        </p:spPr>
        <p:txBody>
          <a:bodyPr>
            <a:normAutofit fontScale="90000"/>
          </a:bodyPr>
          <a:lstStyle/>
          <a:p>
            <a:r>
              <a:rPr lang="it-IT" sz="8800" dirty="0" smtClean="0">
                <a:solidFill>
                  <a:schemeClr val="accent1"/>
                </a:solidFill>
                <a:latin typeface="Berlin Sans FB Demi" pitchFamily="34" charset="0"/>
              </a:rPr>
              <a:t>PROGETTO GOLF</a:t>
            </a:r>
            <a:r>
              <a:rPr lang="it-IT" sz="8800" dirty="0" smtClean="0"/>
              <a:t> </a:t>
            </a:r>
            <a:endParaRPr lang="it-IT" sz="8800" dirty="0"/>
          </a:p>
        </p:txBody>
      </p:sp>
      <p:pic>
        <p:nvPicPr>
          <p:cNvPr id="1026" name="Picture 2" descr="C:\Users\Ricevimento-golf1\Desktop\logo FE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8288"/>
            <a:ext cx="2543200" cy="1452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erver\Rivieragolf\Golf\Files Condivisi\A.S. Riviera Sport 2017\LOGHI GOLF 2017\Riviera Golf-logo 2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55888"/>
            <a:ext cx="4403725" cy="1364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icevimento-golf1\Desktop\c7282d210ca67552c36e3aefde0015d0_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028" y="4221088"/>
            <a:ext cx="489194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856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916831"/>
            <a:ext cx="8229600" cy="1800201"/>
          </a:xfrm>
        </p:spPr>
        <p:txBody>
          <a:bodyPr/>
          <a:lstStyle/>
          <a:p>
            <a:pPr marL="0" indent="0">
              <a:buNone/>
            </a:pPr>
            <a:r>
              <a:rPr lang="it-IT" dirty="0" smtClean="0"/>
              <a:t>Progetto riservato a ragazzi che frequentano le classi quarta</a:t>
            </a:r>
            <a:r>
              <a:rPr lang="it-IT" dirty="0"/>
              <a:t> </a:t>
            </a:r>
            <a:r>
              <a:rPr lang="it-IT" dirty="0" smtClean="0"/>
              <a:t>e quinta elementare e prima media.</a:t>
            </a:r>
          </a:p>
        </p:txBody>
      </p:sp>
    </p:spTree>
    <p:extLst>
      <p:ext uri="{BB962C8B-B14F-4D97-AF65-F5344CB8AC3E}">
        <p14:creationId xmlns:p14="http://schemas.microsoft.com/office/powerpoint/2010/main" val="47603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8229600" cy="5577483"/>
          </a:xfrm>
        </p:spPr>
        <p:txBody>
          <a:bodyPr>
            <a:normAutofit lnSpcReduction="10000"/>
          </a:bodyPr>
          <a:lstStyle/>
          <a:p>
            <a:pPr marL="0" indent="0" algn="ctr">
              <a:buNone/>
            </a:pPr>
            <a:r>
              <a:rPr lang="it-IT" dirty="0" smtClean="0"/>
              <a:t>MODULO DI ADESIONE</a:t>
            </a:r>
          </a:p>
          <a:p>
            <a:pPr marL="0" indent="0">
              <a:buNone/>
            </a:pPr>
            <a:endParaRPr lang="it-IT" sz="1600" dirty="0" smtClean="0"/>
          </a:p>
          <a:p>
            <a:pPr marL="0" indent="0" algn="ctr">
              <a:buNone/>
            </a:pPr>
            <a:r>
              <a:rPr lang="it-IT" sz="1600" dirty="0" smtClean="0"/>
              <a:t>Nome istituto:_______________________________________________________</a:t>
            </a:r>
            <a:endParaRPr lang="it-IT" sz="1600" dirty="0"/>
          </a:p>
          <a:p>
            <a:pPr marL="0" indent="0" algn="ctr">
              <a:buNone/>
            </a:pPr>
            <a:r>
              <a:rPr lang="it-IT" sz="1600" dirty="0" smtClean="0"/>
              <a:t>N. Classi:____________________________________________________________</a:t>
            </a:r>
          </a:p>
          <a:p>
            <a:pPr marL="0" indent="0" algn="ctr">
              <a:buNone/>
            </a:pPr>
            <a:r>
              <a:rPr lang="it-IT" sz="1600" dirty="0" smtClean="0"/>
              <a:t>Classe:_____________________  N. </a:t>
            </a:r>
            <a:r>
              <a:rPr lang="it-IT" sz="1600" dirty="0"/>
              <a:t>R</a:t>
            </a:r>
            <a:r>
              <a:rPr lang="it-IT" sz="1600" dirty="0" smtClean="0"/>
              <a:t>agazzi:_______________________________</a:t>
            </a:r>
          </a:p>
          <a:p>
            <a:pPr marL="0" indent="0" algn="ctr">
              <a:buNone/>
            </a:pPr>
            <a:r>
              <a:rPr lang="it-IT" sz="1600" dirty="0"/>
              <a:t>Classe:_____________________  N. Ragazzi:_______________________________</a:t>
            </a:r>
          </a:p>
          <a:p>
            <a:pPr marL="0" indent="0" algn="ctr">
              <a:buNone/>
            </a:pPr>
            <a:r>
              <a:rPr lang="it-IT" sz="1600" dirty="0"/>
              <a:t>Classe:_____________________  N. Ragazzi:_______________________________</a:t>
            </a:r>
          </a:p>
          <a:p>
            <a:pPr marL="0" indent="0" algn="ctr">
              <a:buNone/>
            </a:pPr>
            <a:r>
              <a:rPr lang="it-IT" sz="1600" dirty="0"/>
              <a:t>Classe:_____________________  N. Ragazzi:_______________________________</a:t>
            </a:r>
          </a:p>
          <a:p>
            <a:pPr marL="0" indent="0" algn="ctr">
              <a:buNone/>
            </a:pPr>
            <a:r>
              <a:rPr lang="it-IT" sz="1600" dirty="0"/>
              <a:t>Classe:_____________________  N. Ragazzi:_______________________________</a:t>
            </a:r>
          </a:p>
          <a:p>
            <a:pPr marL="0" indent="0" algn="ctr">
              <a:buNone/>
            </a:pPr>
            <a:r>
              <a:rPr lang="it-IT" sz="1600" dirty="0"/>
              <a:t>Classe:_____________________  N. Ragazzi:_______________________________</a:t>
            </a:r>
          </a:p>
          <a:p>
            <a:pPr marL="0" indent="0" algn="ctr">
              <a:buNone/>
            </a:pPr>
            <a:r>
              <a:rPr lang="it-IT" sz="1600" dirty="0"/>
              <a:t>Classe:_____________________  N. Ragazzi:_______________________________</a:t>
            </a:r>
          </a:p>
          <a:p>
            <a:pPr marL="0" indent="0" algn="ctr">
              <a:buNone/>
            </a:pPr>
            <a:r>
              <a:rPr lang="it-IT" sz="1600" dirty="0"/>
              <a:t>Classe:_____________________  N. Ragazzi:_______________________________</a:t>
            </a:r>
          </a:p>
          <a:p>
            <a:pPr marL="0" indent="0" algn="ctr">
              <a:buNone/>
            </a:pPr>
            <a:endParaRPr lang="it-IT" sz="1600" dirty="0" smtClean="0"/>
          </a:p>
          <a:p>
            <a:pPr marL="0" indent="0" algn="ctr">
              <a:buNone/>
            </a:pPr>
            <a:r>
              <a:rPr lang="it-IT" sz="1600" dirty="0" smtClean="0"/>
              <a:t>Note: (Es: Indicare numero di eventuali ragazzi portatori di handicap)</a:t>
            </a:r>
          </a:p>
          <a:p>
            <a:pPr marL="0" indent="0" algn="ctr">
              <a:buNone/>
            </a:pPr>
            <a:r>
              <a:rPr lang="it-IT" sz="1600" dirty="0" smtClean="0"/>
              <a:t>_________________________________________________</a:t>
            </a:r>
          </a:p>
          <a:p>
            <a:pPr marL="0" indent="0" algn="ctr">
              <a:buNone/>
            </a:pPr>
            <a:r>
              <a:rPr lang="it-IT" sz="1600" dirty="0" smtClean="0"/>
              <a:t>_________________________________________________</a:t>
            </a:r>
          </a:p>
          <a:p>
            <a:pPr marL="0" indent="0" algn="ctr">
              <a:buNone/>
            </a:pPr>
            <a:r>
              <a:rPr lang="it-IT" sz="1600" dirty="0" smtClean="0"/>
              <a:t>_________________________________________________</a:t>
            </a:r>
            <a:endParaRPr lang="it-IT" sz="1600" dirty="0"/>
          </a:p>
          <a:p>
            <a:pPr marL="0" indent="0" algn="ctr">
              <a:buNone/>
            </a:pPr>
            <a:endParaRPr lang="it-IT" sz="1600" dirty="0"/>
          </a:p>
          <a:p>
            <a:pPr marL="0" indent="0" algn="ctr">
              <a:buNone/>
            </a:pPr>
            <a:r>
              <a:rPr lang="it-IT" sz="1200" dirty="0" smtClean="0"/>
              <a:t>DA COMPILARE ED INVIARE VIA MAIL A </a:t>
            </a:r>
            <a:r>
              <a:rPr lang="it-IT" sz="1200" dirty="0" smtClean="0">
                <a:hlinkClick r:id="rId2"/>
              </a:rPr>
              <a:t>segreteria@rivieragolf.it</a:t>
            </a:r>
            <a:r>
              <a:rPr lang="it-IT" sz="1200" dirty="0" smtClean="0"/>
              <a:t> – INFO 0541 955009</a:t>
            </a:r>
          </a:p>
        </p:txBody>
      </p:sp>
    </p:spTree>
    <p:extLst>
      <p:ext uri="{BB962C8B-B14F-4D97-AF65-F5344CB8AC3E}">
        <p14:creationId xmlns:p14="http://schemas.microsoft.com/office/powerpoint/2010/main" val="1388476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LABORATORIO POMERIDIANO GOLF</a:t>
            </a:r>
            <a:endParaRPr lang="it-IT" dirty="0"/>
          </a:p>
        </p:txBody>
      </p:sp>
      <p:sp>
        <p:nvSpPr>
          <p:cNvPr id="3" name="Segnaposto contenuto 2"/>
          <p:cNvSpPr>
            <a:spLocks noGrp="1"/>
          </p:cNvSpPr>
          <p:nvPr>
            <p:ph idx="1"/>
          </p:nvPr>
        </p:nvSpPr>
        <p:spPr/>
        <p:txBody>
          <a:bodyPr>
            <a:normAutofit/>
          </a:bodyPr>
          <a:lstStyle/>
          <a:p>
            <a:pPr marL="0" indent="0">
              <a:buNone/>
            </a:pPr>
            <a:r>
              <a:rPr lang="it-IT" dirty="0" smtClean="0"/>
              <a:t>Il Progetto Laboratorio pomeridiano golf è riservato </a:t>
            </a:r>
            <a:r>
              <a:rPr lang="it-IT" dirty="0"/>
              <a:t>a </a:t>
            </a:r>
            <a:r>
              <a:rPr lang="it-IT" dirty="0" smtClean="0"/>
              <a:t>tutti i ragazzi </a:t>
            </a:r>
            <a:r>
              <a:rPr lang="it-IT" dirty="0"/>
              <a:t>che frequentano le classi </a:t>
            </a:r>
            <a:r>
              <a:rPr lang="it-IT" dirty="0" smtClean="0"/>
              <a:t>seconda e terza media.</a:t>
            </a:r>
          </a:p>
          <a:p>
            <a:pPr marL="0" indent="0">
              <a:buNone/>
            </a:pPr>
            <a:endParaRPr lang="it-IT" dirty="0" smtClean="0"/>
          </a:p>
          <a:p>
            <a:pPr marL="0" indent="0">
              <a:buNone/>
            </a:pPr>
            <a:r>
              <a:rPr lang="it-IT" dirty="0" smtClean="0"/>
              <a:t>Il progetto propone corsi </a:t>
            </a:r>
            <a:r>
              <a:rPr lang="it-IT" dirty="0" smtClean="0"/>
              <a:t>gratuiti. </a:t>
            </a:r>
          </a:p>
          <a:p>
            <a:pPr marL="0" indent="0">
              <a:buNone/>
            </a:pPr>
            <a:r>
              <a:rPr lang="it-IT" smtClean="0"/>
              <a:t>8 </a:t>
            </a:r>
            <a:r>
              <a:rPr lang="it-IT" dirty="0" smtClean="0"/>
              <a:t>appuntamenti </a:t>
            </a:r>
            <a:r>
              <a:rPr lang="it-IT" dirty="0" smtClean="0"/>
              <a:t>a cadenza </a:t>
            </a:r>
            <a:r>
              <a:rPr lang="it-IT" dirty="0" smtClean="0"/>
              <a:t>settimanale </a:t>
            </a:r>
            <a:r>
              <a:rPr lang="it-IT" dirty="0" smtClean="0"/>
              <a:t>della durata di 1 ora e 30 minuti ciascuna.</a:t>
            </a:r>
          </a:p>
          <a:p>
            <a:pPr marL="0" indent="0">
              <a:buNone/>
            </a:pPr>
            <a:endParaRPr lang="it-IT" dirty="0" smtClean="0"/>
          </a:p>
          <a:p>
            <a:pPr marL="0" indent="0">
              <a:buNone/>
            </a:pPr>
            <a:endParaRPr lang="it-IT" dirty="0" smtClean="0"/>
          </a:p>
          <a:p>
            <a:pPr marL="0" indent="0">
              <a:buNone/>
            </a:pPr>
            <a:endParaRPr lang="it-IT" dirty="0"/>
          </a:p>
          <a:p>
            <a:pPr marL="0" indent="0">
              <a:buNone/>
            </a:pPr>
            <a:endParaRPr lang="it-IT" dirty="0"/>
          </a:p>
        </p:txBody>
      </p:sp>
    </p:spTree>
    <p:extLst>
      <p:ext uri="{BB962C8B-B14F-4D97-AF65-F5344CB8AC3E}">
        <p14:creationId xmlns:p14="http://schemas.microsoft.com/office/powerpoint/2010/main" val="4274207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5976664"/>
          </a:xfrm>
        </p:spPr>
        <p:txBody>
          <a:bodyPr>
            <a:normAutofit fontScale="92500" lnSpcReduction="10000"/>
          </a:bodyPr>
          <a:lstStyle/>
          <a:p>
            <a:pPr marL="0" indent="0" algn="just">
              <a:buNone/>
            </a:pPr>
            <a:r>
              <a:rPr lang="it-IT" dirty="0"/>
              <a:t>MODULO DI ADESIONE</a:t>
            </a:r>
          </a:p>
          <a:p>
            <a:pPr marL="0" indent="0" algn="just">
              <a:buNone/>
            </a:pPr>
            <a:endParaRPr lang="it-IT" dirty="0"/>
          </a:p>
          <a:p>
            <a:pPr marL="0" indent="0" algn="just">
              <a:buNone/>
            </a:pPr>
            <a:r>
              <a:rPr lang="it-IT" dirty="0" smtClean="0"/>
              <a:t>Nome istituto:____________________________</a:t>
            </a:r>
          </a:p>
          <a:p>
            <a:pPr marL="0" indent="0" algn="just">
              <a:buNone/>
            </a:pPr>
            <a:r>
              <a:rPr lang="it-IT" dirty="0" smtClean="0"/>
              <a:t>Classe:__________________________________</a:t>
            </a:r>
          </a:p>
          <a:p>
            <a:pPr marL="0" indent="0" algn="just">
              <a:buNone/>
            </a:pPr>
            <a:r>
              <a:rPr lang="it-IT" dirty="0" smtClean="0"/>
              <a:t>Nome:__________________________________</a:t>
            </a:r>
          </a:p>
          <a:p>
            <a:pPr marL="0" indent="0" algn="just">
              <a:buNone/>
            </a:pPr>
            <a:r>
              <a:rPr lang="it-IT" smtClean="0"/>
              <a:t>Cognome</a:t>
            </a:r>
            <a:r>
              <a:rPr lang="it-IT" dirty="0" smtClean="0"/>
              <a:t>:_______________________________</a:t>
            </a:r>
          </a:p>
          <a:p>
            <a:pPr marL="0" indent="0" algn="just">
              <a:buNone/>
            </a:pPr>
            <a:r>
              <a:rPr lang="it-IT" dirty="0" smtClean="0"/>
              <a:t>Data:____________________________________</a:t>
            </a:r>
          </a:p>
          <a:p>
            <a:pPr marL="0" indent="0" algn="just">
              <a:buNone/>
            </a:pPr>
            <a:r>
              <a:rPr lang="it-IT" dirty="0" smtClean="0"/>
              <a:t>Indirizzo:_________________________________</a:t>
            </a:r>
          </a:p>
          <a:p>
            <a:pPr marL="0" indent="0" algn="just">
              <a:buNone/>
            </a:pPr>
            <a:r>
              <a:rPr lang="it-IT" dirty="0" smtClean="0"/>
              <a:t>Nome genitore:____________________________</a:t>
            </a:r>
          </a:p>
          <a:p>
            <a:pPr marL="0" indent="0" algn="just">
              <a:buNone/>
            </a:pPr>
            <a:r>
              <a:rPr lang="it-IT" dirty="0" smtClean="0"/>
              <a:t>Cellulare:_________________________________</a:t>
            </a:r>
          </a:p>
          <a:p>
            <a:pPr marL="0" indent="0" algn="just">
              <a:buNone/>
            </a:pPr>
            <a:endParaRPr lang="it-IT" dirty="0"/>
          </a:p>
          <a:p>
            <a:pPr marL="0" indent="0" algn="just">
              <a:buNone/>
            </a:pPr>
            <a:r>
              <a:rPr lang="it-IT" sz="1400" dirty="0" smtClean="0"/>
              <a:t>DA </a:t>
            </a:r>
            <a:r>
              <a:rPr lang="it-IT" sz="1400" dirty="0"/>
              <a:t>COMPILARE ED INVIARE VIA MAIL A </a:t>
            </a:r>
            <a:r>
              <a:rPr lang="it-IT" sz="1400" dirty="0">
                <a:hlinkClick r:id="rId2"/>
              </a:rPr>
              <a:t>segreteria@rivieragolf.it</a:t>
            </a:r>
            <a:r>
              <a:rPr lang="it-IT" sz="1400" dirty="0"/>
              <a:t> – INFO 0541 955009</a:t>
            </a:r>
          </a:p>
          <a:p>
            <a:endParaRPr lang="it-IT" dirty="0"/>
          </a:p>
        </p:txBody>
      </p:sp>
    </p:spTree>
    <p:extLst>
      <p:ext uri="{BB962C8B-B14F-4D97-AF65-F5344CB8AC3E}">
        <p14:creationId xmlns:p14="http://schemas.microsoft.com/office/powerpoint/2010/main" val="353416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0688" y="188640"/>
            <a:ext cx="7787208" cy="1143000"/>
          </a:xfrm>
        </p:spPr>
        <p:txBody>
          <a:bodyPr>
            <a:normAutofit/>
          </a:bodyPr>
          <a:lstStyle/>
          <a:p>
            <a:r>
              <a:rPr lang="it-IT" dirty="0" smtClean="0"/>
              <a:t>Perché il golf?</a:t>
            </a:r>
            <a:endParaRPr lang="it-I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548680"/>
            <a:ext cx="3456384" cy="230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contenuto 2"/>
          <p:cNvSpPr>
            <a:spLocks noGrp="1"/>
          </p:cNvSpPr>
          <p:nvPr>
            <p:ph idx="1"/>
          </p:nvPr>
        </p:nvSpPr>
        <p:spPr>
          <a:xfrm>
            <a:off x="539552" y="1340768"/>
            <a:ext cx="3672408" cy="4248471"/>
          </a:xfrm>
        </p:spPr>
        <p:txBody>
          <a:bodyPr>
            <a:normAutofit fontScale="70000" lnSpcReduction="20000"/>
          </a:bodyPr>
          <a:lstStyle/>
          <a:p>
            <a:r>
              <a:rPr lang="it-IT" b="1" dirty="0" smtClean="0"/>
              <a:t>è uno sport a tutti gli effetti: </a:t>
            </a:r>
            <a:r>
              <a:rPr lang="it-IT" dirty="0" smtClean="0"/>
              <a:t>eseguire un complesso movimento con il bastone (chiamato “swing”) che richiede coordinazione, flessibilità e forza. Per colpire e lanciare una piccola pallina a grandi distanze con la massima precisione.</a:t>
            </a:r>
          </a:p>
          <a:p>
            <a:r>
              <a:rPr lang="it-IT" b="1" dirty="0" smtClean="0"/>
              <a:t>Si pratica all’aria aperta, a contatto con la natura.</a:t>
            </a:r>
            <a:endParaRPr lang="it-IT" b="1" dirty="0"/>
          </a:p>
          <a:p>
            <a:r>
              <a:rPr lang="it-IT" b="1" dirty="0" smtClean="0"/>
              <a:t>E’ un'ottima opportunità per socializzare e divertirsi.</a:t>
            </a:r>
          </a:p>
          <a:p>
            <a:endParaRPr lang="it-IT" b="1" dirty="0" smtClean="0">
              <a:solidFill>
                <a:schemeClr val="bg1"/>
              </a:solidFill>
            </a:endParaRPr>
          </a:p>
          <a:p>
            <a:endParaRPr lang="it-IT" dirty="0" smtClean="0">
              <a:solidFill>
                <a:schemeClr val="bg1"/>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429000"/>
            <a:ext cx="4468576" cy="251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722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568064"/>
            <a:ext cx="4186808" cy="4104456"/>
          </a:xfrm>
        </p:spPr>
        <p:txBody>
          <a:bodyPr>
            <a:normAutofit lnSpcReduction="10000"/>
          </a:bodyPr>
          <a:lstStyle/>
          <a:p>
            <a:pPr lvl="0"/>
            <a:r>
              <a:rPr lang="it-IT" sz="2200" b="1" dirty="0" smtClean="0">
                <a:solidFill>
                  <a:prstClr val="black"/>
                </a:solidFill>
              </a:rPr>
              <a:t>E’ </a:t>
            </a:r>
            <a:r>
              <a:rPr lang="it-IT" sz="2200" b="1" dirty="0">
                <a:solidFill>
                  <a:prstClr val="black"/>
                </a:solidFill>
              </a:rPr>
              <a:t>giocato per la maggior parte senza la supervisione di un </a:t>
            </a:r>
            <a:r>
              <a:rPr lang="it-IT" sz="2200" b="1" dirty="0" smtClean="0">
                <a:solidFill>
                  <a:prstClr val="black"/>
                </a:solidFill>
              </a:rPr>
              <a:t>arbitro. Si affida dunque</a:t>
            </a:r>
            <a:r>
              <a:rPr lang="it-IT" sz="2200" b="1" dirty="0">
                <a:solidFill>
                  <a:prstClr val="black"/>
                </a:solidFill>
              </a:rPr>
              <a:t>, all'integrità dell'individuo che deve dimostrare rispetto per le regole e per gli altri giocatori</a:t>
            </a:r>
            <a:r>
              <a:rPr lang="it-IT" sz="2200" dirty="0">
                <a:solidFill>
                  <a:prstClr val="black"/>
                </a:solidFill>
              </a:rPr>
              <a:t>. Tutti i giocatori devono comportarsi in modo disciplinato, dimostrando sempre cortesia e sportività, indipendentemente dallo spirito competitivo. </a:t>
            </a:r>
          </a:p>
          <a:p>
            <a:endParaRPr lang="it-IT" dirty="0"/>
          </a:p>
        </p:txBody>
      </p:sp>
      <p:pic>
        <p:nvPicPr>
          <p:cNvPr id="3074"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961" y="548680"/>
            <a:ext cx="3795628" cy="22773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isultati immagini per ARBITR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589851"/>
            <a:ext cx="2376264" cy="133828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isultati immagini per LIBRETTO DELLE REGOLE GO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861064"/>
            <a:ext cx="2381250"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805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finalità del progetto</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Giocare insieme all’aria aperta. </a:t>
            </a:r>
          </a:p>
          <a:p>
            <a:r>
              <a:rPr lang="it-IT" dirty="0" smtClean="0"/>
              <a:t>Promuovere il golf e la sua cultura sportiva.</a:t>
            </a:r>
          </a:p>
          <a:p>
            <a:r>
              <a:rPr lang="it-IT" dirty="0" smtClean="0"/>
              <a:t>Migliorare le abilità psico-fisiche e motorie dei ragazzi, la consapevolezza e l'utilizzo del proprio corpo.</a:t>
            </a:r>
          </a:p>
          <a:p>
            <a:r>
              <a:rPr lang="it-IT" dirty="0" smtClean="0"/>
              <a:t>Migliorare le facoltà mentali, come l'attenzione e  la concentrazione. </a:t>
            </a:r>
          </a:p>
          <a:p>
            <a:r>
              <a:rPr lang="it-IT" dirty="0" smtClean="0"/>
              <a:t>Educare all'autodisciplina e all'autoregolamentazione (si è arbitri di se stessi).</a:t>
            </a:r>
          </a:p>
        </p:txBody>
      </p:sp>
    </p:spTree>
    <p:extLst>
      <p:ext uri="{BB962C8B-B14F-4D97-AF65-F5344CB8AC3E}">
        <p14:creationId xmlns:p14="http://schemas.microsoft.com/office/powerpoint/2010/main" val="3987193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4834880" cy="850106"/>
          </a:xfrm>
        </p:spPr>
        <p:txBody>
          <a:bodyPr>
            <a:normAutofit/>
          </a:bodyPr>
          <a:lstStyle/>
          <a:p>
            <a:pPr algn="l"/>
            <a:r>
              <a:rPr lang="it-IT" sz="3200" dirty="0" smtClean="0"/>
              <a:t>Che cos’è il golf?</a:t>
            </a:r>
            <a:endParaRPr lang="it-IT" sz="3200" dirty="0"/>
          </a:p>
        </p:txBody>
      </p:sp>
      <p:sp>
        <p:nvSpPr>
          <p:cNvPr id="3" name="Segnaposto contenuto 2"/>
          <p:cNvSpPr>
            <a:spLocks noGrp="1"/>
          </p:cNvSpPr>
          <p:nvPr>
            <p:ph idx="1"/>
          </p:nvPr>
        </p:nvSpPr>
        <p:spPr>
          <a:xfrm>
            <a:off x="395536" y="1052736"/>
            <a:ext cx="4618856" cy="5256584"/>
          </a:xfrm>
        </p:spPr>
        <p:txBody>
          <a:bodyPr>
            <a:noAutofit/>
          </a:bodyPr>
          <a:lstStyle/>
          <a:p>
            <a:pPr marL="0" indent="0">
              <a:buNone/>
            </a:pPr>
            <a:r>
              <a:rPr lang="it-IT" sz="1600" dirty="0" smtClean="0"/>
              <a:t>Il gioco del golf è uno sport individuale giocato in compagnia. </a:t>
            </a:r>
          </a:p>
          <a:p>
            <a:pPr marL="0" indent="0">
              <a:buNone/>
            </a:pPr>
            <a:r>
              <a:rPr lang="it-IT" sz="1600" dirty="0" smtClean="0"/>
              <a:t>Giocare a golf significa:  eseguire un complesso movimento con il bastone (chiamato “swing”) che richiede coordinazione, flessibilità, forza per colpire e lanciare una piccola pallina a grandi distanze e con la massima precisione. </a:t>
            </a:r>
          </a:p>
          <a:p>
            <a:pPr marL="0" indent="0">
              <a:buNone/>
            </a:pPr>
            <a:r>
              <a:rPr lang="it-IT" sz="1600" dirty="0" smtClean="0"/>
              <a:t>Lo scopo è imbucare la palla con il minor numero di colpi possibili su un percorso di gara che è caratterizzato da 18 buche diverse tra di loro. </a:t>
            </a:r>
          </a:p>
          <a:p>
            <a:pPr marL="0" indent="0">
              <a:buNone/>
            </a:pPr>
            <a:r>
              <a:rPr lang="it-IT" sz="1600" dirty="0" smtClean="0"/>
              <a:t>Una buca è una porzione di territorio costituita da un'area di partenza, un tappeto erboso, diversi ostacoli (acqua o sabbia) e l'area di arrivo della pallina (il green), sulla quale troviamo la bandierina dove andare ad imbucare la palla. Durante una partita di golf si percorrono lunghe distanze su meravigliosi percorsi che permettono al giocatore di riscoprire un più intimo contatto con la natura, ricevendo un benefico effetto per la salute e per la mente.</a:t>
            </a:r>
            <a:endParaRPr lang="it-IT" sz="1600" dirty="0"/>
          </a:p>
        </p:txBody>
      </p:sp>
      <p:pic>
        <p:nvPicPr>
          <p:cNvPr id="5122" name="Picture 2" descr="Risultati immagini per golf mappa buca green parten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140968"/>
            <a:ext cx="2685898" cy="31414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isultati immagini per golf 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526" y="692696"/>
            <a:ext cx="2979484"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673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764704"/>
            <a:ext cx="4330824" cy="4525963"/>
          </a:xfrm>
        </p:spPr>
        <p:txBody>
          <a:bodyPr>
            <a:normAutofit fontScale="92500"/>
          </a:bodyPr>
          <a:lstStyle/>
          <a:p>
            <a:pPr marL="0" lvl="0" indent="0">
              <a:buNone/>
            </a:pPr>
            <a:r>
              <a:rPr lang="it-IT" sz="1800" dirty="0" smtClean="0">
                <a:solidFill>
                  <a:prstClr val="black"/>
                </a:solidFill>
              </a:rPr>
              <a:t>I </a:t>
            </a:r>
            <a:r>
              <a:rPr lang="it-IT" sz="1800" dirty="0">
                <a:solidFill>
                  <a:prstClr val="black"/>
                </a:solidFill>
              </a:rPr>
              <a:t>percorsi sono sempre diversi tra loro e gli </a:t>
            </a:r>
            <a:r>
              <a:rPr lang="it-IT" sz="1800" dirty="0" smtClean="0">
                <a:solidFill>
                  <a:prstClr val="black"/>
                </a:solidFill>
              </a:rPr>
              <a:t>stessi essendo </a:t>
            </a:r>
            <a:r>
              <a:rPr lang="it-IT" sz="1800" dirty="0">
                <a:solidFill>
                  <a:prstClr val="black"/>
                </a:solidFill>
              </a:rPr>
              <a:t>terreni naturali </a:t>
            </a:r>
            <a:r>
              <a:rPr lang="it-IT" sz="1800" dirty="0" smtClean="0">
                <a:solidFill>
                  <a:prstClr val="black"/>
                </a:solidFill>
              </a:rPr>
              <a:t>‘’VIVI’’ </a:t>
            </a:r>
            <a:r>
              <a:rPr lang="it-IT" sz="1800" dirty="0">
                <a:solidFill>
                  <a:prstClr val="black"/>
                </a:solidFill>
              </a:rPr>
              <a:t>sono in continuo cambiamento. Oltre alle differenze di disegno dei vari </a:t>
            </a:r>
            <a:r>
              <a:rPr lang="it-IT" sz="1800" dirty="0" smtClean="0">
                <a:solidFill>
                  <a:prstClr val="black"/>
                </a:solidFill>
              </a:rPr>
              <a:t>percorsi, </a:t>
            </a:r>
            <a:r>
              <a:rPr lang="it-IT" sz="1800" dirty="0">
                <a:solidFill>
                  <a:prstClr val="black"/>
                </a:solidFill>
              </a:rPr>
              <a:t>si aggiungono le variabili esterne come vento o stagionalità che mutano le condizioni del percorso rendendolo più o meno </a:t>
            </a:r>
            <a:r>
              <a:rPr lang="it-IT" sz="1800" dirty="0" smtClean="0">
                <a:solidFill>
                  <a:prstClr val="black"/>
                </a:solidFill>
              </a:rPr>
              <a:t>difficile; </a:t>
            </a:r>
            <a:r>
              <a:rPr lang="it-IT" sz="1800" dirty="0">
                <a:solidFill>
                  <a:prstClr val="black"/>
                </a:solidFill>
              </a:rPr>
              <a:t>ogni giorno diverso. Per giocare bene a golf è necessario non solo una buona tecnica di tiro e una buona preparazione fisica, ma anche la capacità di valutare in base alle situazioni sempre diverse la strategia adeguata per eseguire il colpo giusto al momento giusto. L’essenza del golf è nell’intimo connubio tra mente e corpo, tra gesto atletico e strategia di gioco, che mette a dura prova il giocatore ma che regala gioie e soddisfazioni profonde. </a:t>
            </a:r>
          </a:p>
          <a:p>
            <a:endParaRPr lang="it-IT" dirty="0"/>
          </a:p>
        </p:txBody>
      </p:sp>
      <p:pic>
        <p:nvPicPr>
          <p:cNvPr id="4098" name="Picture 2" descr="Risultati immagini per uscita dal bunker phil mickel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005064"/>
            <a:ext cx="3689549" cy="20753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isultati immagini per us open gol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899316"/>
            <a:ext cx="3690117" cy="245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599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isultati immagini per SNAG INDO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677936"/>
            <a:ext cx="4042344" cy="2695887"/>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r>
              <a:rPr lang="it-IT" dirty="0" smtClean="0"/>
              <a:t>Progetto </a:t>
            </a:r>
            <a:r>
              <a:rPr lang="it-IT" dirty="0"/>
              <a:t>S</a:t>
            </a:r>
            <a:r>
              <a:rPr lang="it-IT" dirty="0" smtClean="0"/>
              <a:t>cuola</a:t>
            </a:r>
            <a:endParaRPr lang="it-IT" dirty="0"/>
          </a:p>
        </p:txBody>
      </p:sp>
      <p:sp>
        <p:nvSpPr>
          <p:cNvPr id="3" name="Segnaposto contenuto 2"/>
          <p:cNvSpPr>
            <a:spLocks noGrp="1"/>
          </p:cNvSpPr>
          <p:nvPr>
            <p:ph idx="1"/>
          </p:nvPr>
        </p:nvSpPr>
        <p:spPr>
          <a:xfrm>
            <a:off x="457200" y="1340768"/>
            <a:ext cx="8326760" cy="2952329"/>
          </a:xfrm>
        </p:spPr>
        <p:txBody>
          <a:bodyPr>
            <a:normAutofit fontScale="47500" lnSpcReduction="20000"/>
          </a:bodyPr>
          <a:lstStyle/>
          <a:p>
            <a:r>
              <a:rPr lang="it-IT" dirty="0" smtClean="0"/>
              <a:t>Il Progetto Scuola avrà inizio nel mese di febbraio e verterà su dimostrazioni e prove pratiche di golf all’interno delle palestre o dei cortili degli istituti scolastici, allo scopo di far conoscere il gioco e provare a colpire la palla eseguendo lo “swing” attraverso il metodo USA SNAG. Questa prima fase didattica sarà seguita da una gara tra gli studenti, che verrà disputata su un percorso di gioco pensato e organizzato all'interno della stessa palestra o cortile. Questa gara decreterà i vincitori che verranno invitati presso il campo da golf “Riviera Golf club” per disputare la fase finale contro le altre scuole che hanno aderito al progetto, </a:t>
            </a:r>
            <a:r>
              <a:rPr lang="it-IT" dirty="0"/>
              <a:t>n</a:t>
            </a:r>
            <a:r>
              <a:rPr lang="it-IT" dirty="0" smtClean="0"/>
              <a:t>el periodo di maggio in coincidenza con la fine dell'anno scolastico. Lo spostamento al campo verrà concordato con la Scuola e con i Genitori in modo tale da organizzare i trasporti e invitare anche gli insegnanti e le famiglie in questa giornata di festa. Verrà organizzato un calendario di lezioni presso i diversi istituti scolastici aderenti al progetto, in collaborazione con i docenti di educazione fisica e i dirigenti scolastici.</a:t>
            </a:r>
            <a:endParaRPr lang="it-IT" dirty="0"/>
          </a:p>
        </p:txBody>
      </p:sp>
      <p:pic>
        <p:nvPicPr>
          <p:cNvPr id="6146" name="Picture 2" descr="Risultati immagini per SNAG IN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4217" y="4021519"/>
            <a:ext cx="3347864" cy="2008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574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420888"/>
            <a:ext cx="3682752" cy="3705275"/>
          </a:xfrm>
        </p:spPr>
        <p:txBody>
          <a:bodyPr>
            <a:normAutofit fontScale="47500" lnSpcReduction="20000"/>
          </a:bodyPr>
          <a:lstStyle/>
          <a:p>
            <a:pPr marL="0" lvl="0" indent="0">
              <a:buNone/>
            </a:pPr>
            <a:r>
              <a:rPr lang="it-IT" dirty="0" smtClean="0">
                <a:solidFill>
                  <a:prstClr val="black"/>
                </a:solidFill>
              </a:rPr>
              <a:t>Lo SNAG è un metodo d’insegnamento studiato negli Stati Uniti per rendere l’apprendimento del complesso movimento del golf (SWING) semplice intuitivo. Viene utilizzata un’attrezzatura specifica, mazze più leggere e una maggiore superfice d’impatto. Per avere risultati più veloci facendo divertire da subito grandi e piccoli.</a:t>
            </a:r>
          </a:p>
          <a:p>
            <a:pPr marL="0" lvl="0" indent="0">
              <a:buNone/>
            </a:pPr>
            <a:r>
              <a:rPr lang="it-IT" dirty="0" smtClean="0">
                <a:solidFill>
                  <a:prstClr val="black"/>
                </a:solidFill>
              </a:rPr>
              <a:t>Grazie a questa attrezzatura i ragazzi imparano tutti i settori del gioco dal </a:t>
            </a:r>
            <a:r>
              <a:rPr lang="it-IT" dirty="0" err="1" smtClean="0">
                <a:solidFill>
                  <a:prstClr val="black"/>
                </a:solidFill>
              </a:rPr>
              <a:t>Putter</a:t>
            </a:r>
            <a:r>
              <a:rPr lang="it-IT" dirty="0" smtClean="0">
                <a:solidFill>
                  <a:prstClr val="black"/>
                </a:solidFill>
              </a:rPr>
              <a:t> ai tiri più lunghi e potenti, giocando!  </a:t>
            </a:r>
          </a:p>
          <a:p>
            <a:pPr marL="0" lvl="0" indent="0">
              <a:buNone/>
            </a:pPr>
            <a:r>
              <a:rPr lang="it-IT" dirty="0">
                <a:solidFill>
                  <a:prstClr val="black"/>
                </a:solidFill>
              </a:rPr>
              <a:t>S</a:t>
            </a:r>
            <a:r>
              <a:rPr lang="it-IT" dirty="0" smtClean="0">
                <a:solidFill>
                  <a:prstClr val="black"/>
                </a:solidFill>
              </a:rPr>
              <a:t>enza tralasciare la sicurezza, i ragazzi hanno la possibilità di avere delle postazioni di gioco riservate a loro, o alla loro squadra. Le palline sono simili a quelle del beach tennis, non provocano danni nello sfortunato caso in cui qualcuno venga colpito.</a:t>
            </a:r>
          </a:p>
        </p:txBody>
      </p:sp>
      <p:pic>
        <p:nvPicPr>
          <p:cNvPr id="1029" name="Picture 5" descr="Risultati immagini per SNAG GO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0648"/>
            <a:ext cx="6972300" cy="179070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Risultati immagini per SNAG GO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412" y="2708920"/>
            <a:ext cx="4508802" cy="3008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187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PROGETTO FINALE</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2 APPUNTAMENTI DA 2 ORE PER CLASSE NELLE VOSTRE PALESTRE/CORTILI. A RICHIESTA FORNIREMO UN QUESTIONARIO «TEST» UTILIZZABILI COME COMPITO IN CLASSE SULLA ATTIVITA’ SVOLTA.</a:t>
            </a:r>
          </a:p>
          <a:p>
            <a:r>
              <a:rPr lang="it-IT" dirty="0" smtClean="0"/>
              <a:t>GARA TRA CLASSI E SCUOLE PRESSO RIVIERA GOLF. </a:t>
            </a:r>
          </a:p>
          <a:p>
            <a:r>
              <a:rPr lang="it-IT" dirty="0" smtClean="0"/>
              <a:t>NEL TENTATIVO DI COINVOLGERE ANCHE I GENITORI, VERRA’ ORGANIZZATA UNA SECONDA GARA A SQUADRE GENITORE+FIGLIO CON LEZIONE COLLETTIVA PER TUTTI I GENITORI PRIMA DELLA GARA.</a:t>
            </a:r>
          </a:p>
          <a:p>
            <a:endParaRPr lang="it-IT" dirty="0"/>
          </a:p>
        </p:txBody>
      </p:sp>
    </p:spTree>
    <p:extLst>
      <p:ext uri="{BB962C8B-B14F-4D97-AF65-F5344CB8AC3E}">
        <p14:creationId xmlns:p14="http://schemas.microsoft.com/office/powerpoint/2010/main" val="4243982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TotalTime>
  <Words>1044</Words>
  <Application>Microsoft Office PowerPoint</Application>
  <PresentationFormat>Presentazione su schermo (4:3)</PresentationFormat>
  <Paragraphs>66</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PROGETTO GOLF </vt:lpstr>
      <vt:lpstr>Perché il golf?</vt:lpstr>
      <vt:lpstr>Presentazione standard di PowerPoint</vt:lpstr>
      <vt:lpstr>Le finalità del progetto</vt:lpstr>
      <vt:lpstr>Che cos’è il golf?</vt:lpstr>
      <vt:lpstr>Presentazione standard di PowerPoint</vt:lpstr>
      <vt:lpstr>Progetto Scuola</vt:lpstr>
      <vt:lpstr>Presentazione standard di PowerPoint</vt:lpstr>
      <vt:lpstr>PROGETTO FINALE</vt:lpstr>
      <vt:lpstr>Presentazione standard di PowerPoint</vt:lpstr>
      <vt:lpstr>Presentazione standard di PowerPoint</vt:lpstr>
      <vt:lpstr>LABORATORIO POMERIDIANO GOLF</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GOLF</dc:title>
  <dc:creator>Ricevimento-golf1</dc:creator>
  <cp:lastModifiedBy>Ricevimento-golf1</cp:lastModifiedBy>
  <cp:revision>44</cp:revision>
  <cp:lastPrinted>2017-08-11T14:04:49Z</cp:lastPrinted>
  <dcterms:created xsi:type="dcterms:W3CDTF">2017-08-11T10:00:00Z</dcterms:created>
  <dcterms:modified xsi:type="dcterms:W3CDTF">2017-11-24T11:31:14Z</dcterms:modified>
</cp:coreProperties>
</file>