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487" r:id="rId2"/>
    <p:sldId id="292" r:id="rId3"/>
    <p:sldId id="388" r:id="rId4"/>
    <p:sldId id="449" r:id="rId5"/>
    <p:sldId id="450" r:id="rId6"/>
    <p:sldId id="451" r:id="rId7"/>
    <p:sldId id="452" r:id="rId8"/>
    <p:sldId id="453" r:id="rId9"/>
    <p:sldId id="389" r:id="rId10"/>
    <p:sldId id="390" r:id="rId11"/>
    <p:sldId id="392" r:id="rId12"/>
    <p:sldId id="454" r:id="rId13"/>
    <p:sldId id="455" r:id="rId14"/>
    <p:sldId id="456" r:id="rId15"/>
    <p:sldId id="457" r:id="rId16"/>
    <p:sldId id="458" r:id="rId17"/>
    <p:sldId id="459" r:id="rId18"/>
    <p:sldId id="460" r:id="rId19"/>
    <p:sldId id="461" r:id="rId20"/>
    <p:sldId id="462" r:id="rId21"/>
    <p:sldId id="464" r:id="rId22"/>
    <p:sldId id="463" r:id="rId23"/>
    <p:sldId id="468" r:id="rId24"/>
    <p:sldId id="469" r:id="rId25"/>
    <p:sldId id="471" r:id="rId26"/>
    <p:sldId id="472" r:id="rId27"/>
    <p:sldId id="474" r:id="rId28"/>
    <p:sldId id="473" r:id="rId29"/>
    <p:sldId id="475" r:id="rId30"/>
    <p:sldId id="476" r:id="rId31"/>
    <p:sldId id="479" r:id="rId32"/>
    <p:sldId id="480" r:id="rId33"/>
    <p:sldId id="481" r:id="rId34"/>
    <p:sldId id="477" r:id="rId35"/>
    <p:sldId id="478" r:id="rId36"/>
    <p:sldId id="485" r:id="rId37"/>
    <p:sldId id="482" r:id="rId38"/>
    <p:sldId id="483" r:id="rId39"/>
    <p:sldId id="486" r:id="rId40"/>
    <p:sldId id="484" r:id="rId41"/>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a:cs typeface="ヒラギノ角ゴ ProN W3"/>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a:cs typeface="ヒラギノ角ゴ ProN W3"/>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a:cs typeface="ヒラギノ角ゴ ProN W3"/>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a:cs typeface="ヒラギノ角ゴ ProN W3"/>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a:cs typeface="ヒラギノ角ゴ ProN W3"/>
        <a:sym typeface="Gill Sans" charset="0"/>
      </a:defRPr>
    </a:lvl5pPr>
    <a:lvl6pPr marL="2286000" algn="l" defTabSz="914400" rtl="0" eaLnBrk="1" latinLnBrk="0" hangingPunct="1">
      <a:defRPr sz="1200" kern="1200">
        <a:solidFill>
          <a:srgbClr val="000000"/>
        </a:solidFill>
        <a:latin typeface="Gill Sans" charset="0"/>
        <a:ea typeface="ヒラギノ角ゴ ProN W3"/>
        <a:cs typeface="ヒラギノ角ゴ ProN W3"/>
        <a:sym typeface="Gill Sans" charset="0"/>
      </a:defRPr>
    </a:lvl6pPr>
    <a:lvl7pPr marL="2743200" algn="l" defTabSz="914400" rtl="0" eaLnBrk="1" latinLnBrk="0" hangingPunct="1">
      <a:defRPr sz="1200" kern="1200">
        <a:solidFill>
          <a:srgbClr val="000000"/>
        </a:solidFill>
        <a:latin typeface="Gill Sans" charset="0"/>
        <a:ea typeface="ヒラギノ角ゴ ProN W3"/>
        <a:cs typeface="ヒラギノ角ゴ ProN W3"/>
        <a:sym typeface="Gill Sans" charset="0"/>
      </a:defRPr>
    </a:lvl7pPr>
    <a:lvl8pPr marL="3200400" algn="l" defTabSz="914400" rtl="0" eaLnBrk="1" latinLnBrk="0" hangingPunct="1">
      <a:defRPr sz="1200" kern="1200">
        <a:solidFill>
          <a:srgbClr val="000000"/>
        </a:solidFill>
        <a:latin typeface="Gill Sans" charset="0"/>
        <a:ea typeface="ヒラギノ角ゴ ProN W3"/>
        <a:cs typeface="ヒラギノ角ゴ ProN W3"/>
        <a:sym typeface="Gill Sans" charset="0"/>
      </a:defRPr>
    </a:lvl8pPr>
    <a:lvl9pPr marL="3657600" algn="l" defTabSz="914400" rtl="0" eaLnBrk="1" latinLnBrk="0" hangingPunct="1">
      <a:defRPr sz="1200" kern="1200">
        <a:solidFill>
          <a:srgbClr val="000000"/>
        </a:solidFill>
        <a:latin typeface="Gill Sans" charset="0"/>
        <a:ea typeface="ヒラギノ角ゴ ProN W3"/>
        <a:cs typeface="ヒラギノ角ゴ ProN W3"/>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605"/>
    <a:srgbClr val="0099FF"/>
    <a:srgbClr val="FFFF66"/>
    <a:srgbClr val="B48900"/>
    <a:srgbClr val="154DFF"/>
    <a:srgbClr val="73777B"/>
    <a:srgbClr val="9A9D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96" y="-7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F83A441-5FB9-431C-8F75-F8C01D25251C}" type="datetimeFigureOut">
              <a:rPr lang="it-IT"/>
              <a:pPr>
                <a:defRPr/>
              </a:pPr>
              <a:t>31/05/2016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F8E300-1D20-4FED-B9A4-4728BEF2AC2F}" type="slidenum">
              <a:rPr lang="it-IT"/>
              <a:pPr>
                <a:defRPr/>
              </a:pPr>
              <a:t>‹N›</a:t>
            </a:fld>
            <a:endParaRPr lang="it-IT"/>
          </a:p>
        </p:txBody>
      </p:sp>
    </p:spTree>
    <p:extLst>
      <p:ext uri="{BB962C8B-B14F-4D97-AF65-F5344CB8AC3E}">
        <p14:creationId xmlns:p14="http://schemas.microsoft.com/office/powerpoint/2010/main" val="190807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EEE2D3C-2A5A-2F46-961E-C189E21E04F9}" type="slidenum">
              <a:rPr lang="it-IT" sz="1200"/>
              <a:pPr algn="r" eaLnBrk="1" hangingPunct="1"/>
              <a:t>1</a:t>
            </a:fld>
            <a:endParaRPr lang="it-IT"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16</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17</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18</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19</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20</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21</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22</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23</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24</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25</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573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81C2E9-C703-4812-A0EE-FF357FA3BEF5}" type="slidenum">
              <a:rPr lang="it-IT" smtClean="0"/>
              <a:pPr/>
              <a:t>3</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26</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27</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28</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29</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30</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31</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32</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33</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34</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35</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583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FC97D2-0015-4281-AFB8-432DD15C54F4}" type="slidenum">
              <a:rPr lang="it-IT" smtClean="0"/>
              <a:pPr/>
              <a:t>9</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36</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37</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38</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39</a:t>
            </a:fld>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40</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593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501D5-DDB3-4A9D-8B01-FAEB5379549C}" type="slidenum">
              <a:rPr lang="it-IT" smtClean="0"/>
              <a:pPr/>
              <a:t>10</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11</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12</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13</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14</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0C4828-1071-4913-8D34-E8064FC122CF}" type="slidenum">
              <a:rPr lang="it-IT" smtClean="0"/>
              <a:pPr/>
              <a:t>15</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4725" y="3030538"/>
            <a:ext cx="11055350" cy="2090737"/>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50875" y="2276475"/>
            <a:ext cx="11703050" cy="64357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163" y="390525"/>
            <a:ext cx="2925762" cy="832167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50875" y="390525"/>
            <a:ext cx="8624888" cy="832167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650875" y="2276475"/>
            <a:ext cx="11703050" cy="64357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smtClean="0"/>
              <a:t>Fare clic per modificare lo stile del titolo</a:t>
            </a:r>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875" y="388938"/>
            <a:ext cx="4278313" cy="1652587"/>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525" y="6827838"/>
            <a:ext cx="7802563" cy="8064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sym typeface="Gill Sans" charset="0"/>
            </a:endParaRPr>
          </a:p>
        </p:txBody>
      </p:sp>
      <p:sp>
        <p:nvSpPr>
          <p:cNvPr id="4" name="Segnaposto testo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39688" indent="-39688" algn="ctr" rtl="0" eaLnBrk="0" fontAlgn="base" hangingPunct="0">
        <a:spcBef>
          <a:spcPct val="0"/>
        </a:spcBef>
        <a:spcAft>
          <a:spcPct val="0"/>
        </a:spcAft>
        <a:defRPr sz="8400">
          <a:solidFill>
            <a:schemeClr val="tx1"/>
          </a:solidFill>
          <a:latin typeface="+mj-lt"/>
          <a:ea typeface="+mj-ea"/>
          <a:cs typeface="+mj-cs"/>
          <a:sym typeface="Gill Sans" charset="0"/>
        </a:defRPr>
      </a:lvl1pPr>
      <a:lvl2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968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540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112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684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1008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4525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97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3415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86063"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2432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7004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1576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61486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1"/>
          <p:cNvGrpSpPr>
            <a:grpSpLocks/>
          </p:cNvGrpSpPr>
          <p:nvPr/>
        </p:nvGrpSpPr>
        <p:grpSpPr bwMode="auto">
          <a:xfrm>
            <a:off x="356729" y="537351"/>
            <a:ext cx="11704320" cy="8669867"/>
            <a:chOff x="158" y="238"/>
            <a:chExt cx="5184" cy="3840"/>
          </a:xfrm>
        </p:grpSpPr>
        <p:sp>
          <p:nvSpPr>
            <p:cNvPr id="14341" name="Rectangle 2"/>
            <p:cNvSpPr>
              <a:spLocks noChangeArrowheads="1"/>
            </p:cNvSpPr>
            <p:nvPr/>
          </p:nvSpPr>
          <p:spPr bwMode="auto">
            <a:xfrm>
              <a:off x="158" y="572"/>
              <a:ext cx="5184" cy="23"/>
            </a:xfrm>
            <a:prstGeom prst="rect">
              <a:avLst/>
            </a:prstGeom>
            <a:solidFill>
              <a:srgbClr val="006699"/>
            </a:solidFill>
            <a:ln w="9525">
              <a:solidFill>
                <a:srgbClr val="006699"/>
              </a:solidFill>
              <a:miter lim="800000"/>
              <a:headEnd/>
              <a:tailEnd/>
            </a:ln>
          </p:spPr>
          <p:txBody>
            <a:bodyPr wrap="none" anchor="ctr"/>
            <a:lstStyle/>
            <a:p>
              <a:endParaRPr lang="en-US">
                <a:solidFill>
                  <a:srgbClr val="006699"/>
                </a:solidFill>
                <a:latin typeface="Book Antiqua" charset="0"/>
              </a:endParaRPr>
            </a:p>
          </p:txBody>
        </p:sp>
        <p:sp>
          <p:nvSpPr>
            <p:cNvPr id="14342" name="Rectangle 3"/>
            <p:cNvSpPr>
              <a:spLocks noChangeArrowheads="1"/>
            </p:cNvSpPr>
            <p:nvPr/>
          </p:nvSpPr>
          <p:spPr bwMode="auto">
            <a:xfrm rot="5400000">
              <a:off x="-1550" y="2146"/>
              <a:ext cx="3840" cy="23"/>
            </a:xfrm>
            <a:prstGeom prst="rect">
              <a:avLst/>
            </a:prstGeom>
            <a:solidFill>
              <a:srgbClr val="006699"/>
            </a:solidFill>
            <a:ln w="9525">
              <a:solidFill>
                <a:srgbClr val="006699"/>
              </a:solidFill>
              <a:miter lim="800000"/>
              <a:headEnd/>
              <a:tailEnd/>
            </a:ln>
          </p:spPr>
          <p:txBody>
            <a:bodyPr rot="10800000" vert="eaVert" wrap="none" anchor="ctr"/>
            <a:lstStyle/>
            <a:p>
              <a:endParaRPr lang="en-US">
                <a:solidFill>
                  <a:srgbClr val="006699"/>
                </a:solidFill>
                <a:latin typeface="Book Antiqua" charset="0"/>
              </a:endParaRPr>
            </a:p>
          </p:txBody>
        </p:sp>
      </p:grpSp>
      <p:sp>
        <p:nvSpPr>
          <p:cNvPr id="14338" name="Text Box 6"/>
          <p:cNvSpPr txBox="1">
            <a:spLocks noChangeArrowheads="1"/>
          </p:cNvSpPr>
          <p:nvPr/>
        </p:nvSpPr>
        <p:spPr bwMode="auto">
          <a:xfrm>
            <a:off x="5888285" y="1600765"/>
            <a:ext cx="262632" cy="48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300"/>
          </a:p>
        </p:txBody>
      </p:sp>
      <p:pic>
        <p:nvPicPr>
          <p:cNvPr id="1433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681" y="268677"/>
            <a:ext cx="1341120" cy="16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9"/>
          <p:cNvSpPr txBox="1">
            <a:spLocks noChangeArrowheads="1"/>
          </p:cNvSpPr>
          <p:nvPr/>
        </p:nvSpPr>
        <p:spPr bwMode="auto">
          <a:xfrm>
            <a:off x="885776" y="1861091"/>
            <a:ext cx="11785600" cy="6256069"/>
          </a:xfrm>
          <a:prstGeom prst="rect">
            <a:avLst/>
          </a:prstGeom>
          <a:noFill/>
          <a:ln w="9525" algn="ctr">
            <a:noFill/>
            <a:miter lim="800000"/>
            <a:headEnd/>
            <a:tailEnd/>
          </a:ln>
        </p:spPr>
        <p:txBody>
          <a:bodyPr lIns="130046" tIns="65023" rIns="130046" bIns="65023">
            <a:spAutoFit/>
          </a:bodyPr>
          <a:lstStyle/>
          <a:p>
            <a:pPr algn="ctr"/>
            <a:endParaRPr lang="it-IT" sz="4000" b="1" dirty="0">
              <a:solidFill>
                <a:srgbClr val="006699"/>
              </a:solidFill>
              <a:latin typeface="Book Antiqua" pitchFamily="18" charset="0"/>
              <a:ea typeface="+mn-ea"/>
              <a:cs typeface="+mn-cs"/>
            </a:endParaRPr>
          </a:p>
          <a:p>
            <a:pPr algn="ctr"/>
            <a:r>
              <a:rPr lang="it-IT" sz="4000" b="1" dirty="0" smtClean="0">
                <a:solidFill>
                  <a:srgbClr val="006699"/>
                </a:solidFill>
                <a:latin typeface="Book Antiqua" pitchFamily="18" charset="0"/>
                <a:ea typeface="+mn-ea"/>
                <a:cs typeface="+mn-cs"/>
              </a:rPr>
              <a:t>AVVIO DEL SISTEMA NAZIONALE DI VALUTAZIONE</a:t>
            </a:r>
          </a:p>
          <a:p>
            <a:pPr algn="ctr"/>
            <a:r>
              <a:rPr lang="it-IT" sz="3200" b="1" dirty="0" smtClean="0">
                <a:solidFill>
                  <a:srgbClr val="006699"/>
                </a:solidFill>
                <a:latin typeface="Book Antiqua" pitchFamily="18" charset="0"/>
                <a:ea typeface="+mn-ea"/>
                <a:cs typeface="+mn-cs"/>
              </a:rPr>
              <a:t>USR </a:t>
            </a:r>
            <a:r>
              <a:rPr lang="it-IT" sz="3200" b="1" dirty="0" smtClean="0">
                <a:solidFill>
                  <a:srgbClr val="006699"/>
                </a:solidFill>
                <a:latin typeface="Book Antiqua" pitchFamily="18" charset="0"/>
                <a:ea typeface="+mn-ea"/>
                <a:cs typeface="+mn-cs"/>
              </a:rPr>
              <a:t>dell’Emilia-Romagna</a:t>
            </a:r>
            <a:endParaRPr lang="it-IT" sz="3200" b="1" dirty="0">
              <a:solidFill>
                <a:srgbClr val="006699"/>
              </a:solidFill>
              <a:latin typeface="Book Antiqua" pitchFamily="18" charset="0"/>
              <a:ea typeface="+mn-ea"/>
              <a:cs typeface="+mn-cs"/>
            </a:endParaRPr>
          </a:p>
          <a:p>
            <a:pPr algn="ctr" eaLnBrk="0" hangingPunct="0">
              <a:defRPr/>
            </a:pPr>
            <a:endParaRPr lang="it-IT" sz="3400" b="1" i="1" dirty="0" smtClean="0">
              <a:solidFill>
                <a:srgbClr val="006699"/>
              </a:solidFill>
              <a:latin typeface="Book Antiqua" pitchFamily="18" charset="0"/>
              <a:ea typeface="+mn-ea"/>
              <a:cs typeface="+mn-cs"/>
            </a:endParaRPr>
          </a:p>
          <a:p>
            <a:pPr algn="ctr" eaLnBrk="0" hangingPunct="0">
              <a:defRPr/>
            </a:pPr>
            <a:endParaRPr lang="it-IT" sz="3400" b="1" i="1" dirty="0">
              <a:solidFill>
                <a:srgbClr val="006699"/>
              </a:solidFill>
              <a:latin typeface="Book Antiqua" pitchFamily="18" charset="0"/>
              <a:ea typeface="+mn-ea"/>
              <a:cs typeface="+mn-cs"/>
            </a:endParaRPr>
          </a:p>
          <a:p>
            <a:pPr algn="ctr" eaLnBrk="0" hangingPunct="0">
              <a:defRPr/>
            </a:pPr>
            <a:r>
              <a:rPr lang="it-IT" sz="3400" b="1" i="1" dirty="0" smtClean="0">
                <a:solidFill>
                  <a:srgbClr val="006699"/>
                </a:solidFill>
                <a:latin typeface="Book Antiqua" pitchFamily="18" charset="0"/>
                <a:ea typeface="+mn-ea"/>
                <a:cs typeface="+mn-cs"/>
              </a:rPr>
              <a:t>Roberto </a:t>
            </a:r>
            <a:r>
              <a:rPr lang="it-IT" sz="3400" b="1" i="1" dirty="0">
                <a:solidFill>
                  <a:srgbClr val="006699"/>
                </a:solidFill>
                <a:latin typeface="Book Antiqua" pitchFamily="18" charset="0"/>
                <a:ea typeface="+mn-ea"/>
                <a:cs typeface="+mn-cs"/>
              </a:rPr>
              <a:t>Ricci</a:t>
            </a:r>
          </a:p>
          <a:p>
            <a:pPr algn="ctr" eaLnBrk="0" hangingPunct="0">
              <a:defRPr/>
            </a:pPr>
            <a:r>
              <a:rPr lang="it-IT" sz="3400" b="1" i="1" dirty="0">
                <a:solidFill>
                  <a:srgbClr val="006699"/>
                </a:solidFill>
                <a:latin typeface="Book Antiqua" pitchFamily="18" charset="0"/>
                <a:ea typeface="+mn-ea"/>
                <a:cs typeface="+mn-cs"/>
              </a:rPr>
              <a:t>INVALSI</a:t>
            </a:r>
          </a:p>
          <a:p>
            <a:pPr algn="ctr" eaLnBrk="0" hangingPunct="0">
              <a:defRPr/>
            </a:pPr>
            <a:endParaRPr lang="it-IT" sz="3400" b="1" i="1" dirty="0" smtClean="0">
              <a:solidFill>
                <a:srgbClr val="006699"/>
              </a:solidFill>
              <a:latin typeface="Book Antiqua" pitchFamily="18" charset="0"/>
              <a:ea typeface="+mn-ea"/>
              <a:cs typeface="+mn-cs"/>
            </a:endParaRPr>
          </a:p>
          <a:p>
            <a:pPr algn="ctr" eaLnBrk="0" hangingPunct="0">
              <a:defRPr/>
            </a:pPr>
            <a:endParaRPr lang="it-IT" sz="3400" b="1" i="1" dirty="0">
              <a:solidFill>
                <a:srgbClr val="006699"/>
              </a:solidFill>
              <a:latin typeface="Book Antiqua" pitchFamily="18" charset="0"/>
              <a:ea typeface="+mn-ea"/>
              <a:cs typeface="+mn-cs"/>
            </a:endParaRPr>
          </a:p>
          <a:p>
            <a:pPr algn="ctr" eaLnBrk="0" hangingPunct="0">
              <a:defRPr/>
            </a:pPr>
            <a:r>
              <a:rPr lang="it-IT" sz="3400" b="1" i="1" dirty="0" smtClean="0">
                <a:solidFill>
                  <a:srgbClr val="006699"/>
                </a:solidFill>
                <a:latin typeface="Book Antiqua" pitchFamily="18" charset="0"/>
                <a:ea typeface="+mn-ea"/>
                <a:cs typeface="+mn-cs"/>
              </a:rPr>
              <a:t>Salsomaggiore (PR), 4 marzo 2015</a:t>
            </a:r>
            <a:endParaRPr lang="it-IT" sz="3400" b="1" i="1" dirty="0">
              <a:solidFill>
                <a:srgbClr val="006699"/>
              </a:solidFill>
              <a:latin typeface="Book Antiqua" pitchFamily="18" charset="0"/>
              <a:ea typeface="+mn-ea"/>
              <a:cs typeface="+mn-cs"/>
            </a:endParaRPr>
          </a:p>
        </p:txBody>
      </p:sp>
    </p:spTree>
    <p:extLst>
      <p:ext uri="{BB962C8B-B14F-4D97-AF65-F5344CB8AC3E}">
        <p14:creationId xmlns:p14="http://schemas.microsoft.com/office/powerpoint/2010/main" val="27399283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contenuto 2"/>
          <p:cNvSpPr txBox="1">
            <a:spLocks/>
          </p:cNvSpPr>
          <p:nvPr/>
        </p:nvSpPr>
        <p:spPr bwMode="auto">
          <a:xfrm>
            <a:off x="609600" y="2573338"/>
            <a:ext cx="11379200" cy="6096000"/>
          </a:xfrm>
          <a:prstGeom prst="rect">
            <a:avLst/>
          </a:prstGeom>
          <a:noFill/>
          <a:ln w="9525">
            <a:noFill/>
            <a:miter lim="800000"/>
            <a:headEnd/>
            <a:tailEnd/>
          </a:ln>
        </p:spPr>
        <p:txBody>
          <a:bodyPr lIns="130046" tIns="65023" rIns="130046" bIns="65023"/>
          <a:lstStyle/>
          <a:p>
            <a:pPr marL="487363" indent="-487363" algn="just" defTabSz="1300163">
              <a:spcBef>
                <a:spcPct val="20000"/>
              </a:spcBef>
              <a:buFont typeface="Arial" pitchFamily="34" charset="0"/>
              <a:buChar char="•"/>
            </a:pPr>
            <a:r>
              <a:rPr lang="it-IT" sz="3600" dirty="0">
                <a:latin typeface="Cambria" pitchFamily="18" charset="0"/>
                <a:sym typeface="Wingdings" pitchFamily="2" charset="2"/>
              </a:rPr>
              <a:t>I dati sono riferiti agli allievi che non hanno bisogni educativi speciali. </a:t>
            </a:r>
          </a:p>
          <a:p>
            <a:pPr marL="487363" indent="-487363" algn="just" defTabSz="1300163">
              <a:spcBef>
                <a:spcPct val="20000"/>
              </a:spcBef>
              <a:buFont typeface="Arial" pitchFamily="34" charset="0"/>
              <a:buChar char="•"/>
            </a:pPr>
            <a:r>
              <a:rPr lang="it-IT" sz="3600" dirty="0">
                <a:latin typeface="Cambria" pitchFamily="18" charset="0"/>
                <a:sym typeface="Wingdings" pitchFamily="2" charset="2"/>
              </a:rPr>
              <a:t>Non si riporta il dato relativo alle classi con un numero di studenti assenti superiore al 50%.</a:t>
            </a:r>
          </a:p>
          <a:p>
            <a:pPr marL="487363" indent="-487363" algn="just" defTabSz="1300163">
              <a:spcBef>
                <a:spcPct val="20000"/>
              </a:spcBef>
              <a:buFont typeface="Arial" pitchFamily="34" charset="0"/>
              <a:buChar char="•"/>
            </a:pPr>
            <a:r>
              <a:rPr lang="it-IT" sz="3600" dirty="0">
                <a:latin typeface="Cambria" pitchFamily="18" charset="0"/>
                <a:sym typeface="Wingdings" pitchFamily="2" charset="2"/>
              </a:rPr>
              <a:t>Non viene riportata l'informazione a livello di scuola per quelle istituzioni per le quali i dati validi si riferiscono a meno del 50% delle classi. </a:t>
            </a:r>
          </a:p>
          <a:p>
            <a:pPr marL="487363" indent="-487363" algn="just" defTabSz="1300163">
              <a:spcBef>
                <a:spcPct val="20000"/>
              </a:spcBef>
              <a:buFont typeface="Arial" pitchFamily="34" charset="0"/>
              <a:buChar char="•"/>
            </a:pPr>
            <a:r>
              <a:rPr lang="it-IT" sz="3600" dirty="0">
                <a:latin typeface="Cambria" pitchFamily="18" charset="0"/>
                <a:sym typeface="Wingdings" pitchFamily="2" charset="2"/>
              </a:rPr>
              <a:t>I dati sono riportati “al </a:t>
            </a:r>
            <a:r>
              <a:rPr lang="it-IT" sz="3600" dirty="0" smtClean="0">
                <a:latin typeface="Cambria" pitchFamily="18" charset="0"/>
                <a:sym typeface="Wingdings" pitchFamily="2" charset="2"/>
              </a:rPr>
              <a:t>lordo e al netto </a:t>
            </a:r>
            <a:r>
              <a:rPr lang="it-IT" sz="3600" dirty="0">
                <a:latin typeface="Cambria" pitchFamily="18" charset="0"/>
                <a:sym typeface="Wingdings" pitchFamily="2" charset="2"/>
              </a:rPr>
              <a:t>del </a:t>
            </a:r>
            <a:r>
              <a:rPr lang="it-IT" sz="3600" i="1" dirty="0" err="1">
                <a:latin typeface="Cambria" pitchFamily="18" charset="0"/>
                <a:sym typeface="Wingdings" pitchFamily="2" charset="2"/>
              </a:rPr>
              <a:t>cheating</a:t>
            </a:r>
            <a:r>
              <a:rPr lang="it-IT" sz="3600" dirty="0">
                <a:latin typeface="Cambria" pitchFamily="18" charset="0"/>
                <a:sym typeface="Wingdings" pitchFamily="2" charset="2"/>
              </a:rPr>
              <a:t>”</a:t>
            </a:r>
          </a:p>
        </p:txBody>
      </p:sp>
      <p:sp>
        <p:nvSpPr>
          <p:cNvPr id="7171" name="CasellaDiTesto 10"/>
          <p:cNvSpPr txBox="1">
            <a:spLocks noChangeArrowheads="1"/>
          </p:cNvSpPr>
          <p:nvPr/>
        </p:nvSpPr>
        <p:spPr bwMode="auto">
          <a:xfrm>
            <a:off x="3297238" y="484188"/>
            <a:ext cx="8534400" cy="685800"/>
          </a:xfrm>
          <a:prstGeom prst="rect">
            <a:avLst/>
          </a:prstGeom>
          <a:noFill/>
          <a:ln w="9525">
            <a:noFill/>
            <a:miter lim="800000"/>
            <a:headEnd/>
            <a:tailEnd/>
          </a:ln>
        </p:spPr>
        <p:txBody>
          <a:bodyPr lIns="130046" tIns="65023" rIns="130046" bIns="65023">
            <a:spAutoFit/>
          </a:bodyPr>
          <a:lstStyle/>
          <a:p>
            <a:r>
              <a:rPr lang="it-IT" sz="3600" b="1">
                <a:latin typeface="Cambria" pitchFamily="18" charset="0"/>
              </a:rPr>
              <a:t>I dati che vengono forniti alle scuole</a:t>
            </a: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650875" y="3292475"/>
            <a:ext cx="11703050" cy="3384550"/>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a:t>
            </a:r>
          </a:p>
          <a:p>
            <a:pPr algn="ctr"/>
            <a:r>
              <a:rPr lang="it-IT" sz="4600" b="1" u="sng" dirty="0" smtClean="0">
                <a:latin typeface="Cambria" pitchFamily="18" charset="0"/>
              </a:rPr>
              <a:t>Analisi a livello scuola</a:t>
            </a:r>
            <a:endParaRPr lang="it-IT" sz="4600" b="1" u="sng" dirty="0">
              <a:latin typeface="Cambria" pitchFamily="18" charset="0"/>
            </a:endParaRPr>
          </a:p>
          <a:p>
            <a:pPr algn="ct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19811" name="Picture 3" descr="C:\Users\Patrizia\Desktop\IMG_1.jpg"/>
          <p:cNvPicPr>
            <a:picLocks noChangeAspect="1" noChangeArrowheads="1"/>
          </p:cNvPicPr>
          <p:nvPr/>
        </p:nvPicPr>
        <p:blipFill>
          <a:blip r:embed="rId4"/>
          <a:srcRect/>
          <a:stretch>
            <a:fillRect/>
          </a:stretch>
        </p:blipFill>
        <p:spPr bwMode="auto">
          <a:xfrm>
            <a:off x="1100032" y="2305032"/>
            <a:ext cx="10903094" cy="65848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Segnaposto contenuto 2"/>
          <p:cNvSpPr txBox="1">
            <a:spLocks/>
          </p:cNvSpPr>
          <p:nvPr/>
        </p:nvSpPr>
        <p:spPr bwMode="auto">
          <a:xfrm>
            <a:off x="609600" y="2573338"/>
            <a:ext cx="11379200" cy="6096000"/>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dirty="0" smtClean="0">
                <a:latin typeface="Cambria" pitchFamily="18" charset="0"/>
                <a:sym typeface="Wingdings" pitchFamily="2" charset="2"/>
              </a:rPr>
              <a:t>Quali sono gli elementi di interesse per una lettura “generale” dei dati sui punteggi della singola materia?</a:t>
            </a:r>
          </a:p>
          <a:p>
            <a:pPr marL="487363" indent="-487363" algn="just" defTabSz="1300163">
              <a:spcBef>
                <a:spcPct val="20000"/>
              </a:spcBef>
              <a:buFont typeface="Arial" pitchFamily="34" charset="0"/>
              <a:buChar char="•"/>
            </a:pPr>
            <a:r>
              <a:rPr lang="it-IT" sz="3600" dirty="0" smtClean="0">
                <a:latin typeface="Cambria" pitchFamily="18" charset="0"/>
                <a:sym typeface="Wingdings" pitchFamily="2" charset="2"/>
              </a:rPr>
              <a:t>Differenza dalla media regionale e dalla media nazionale</a:t>
            </a:r>
          </a:p>
          <a:p>
            <a:pPr marL="487363" indent="-487363" algn="just" defTabSz="1300163">
              <a:spcBef>
                <a:spcPct val="20000"/>
              </a:spcBef>
              <a:buFont typeface="Arial" pitchFamily="34" charset="0"/>
              <a:buChar char="•"/>
            </a:pPr>
            <a:r>
              <a:rPr lang="it-IT" sz="3600" dirty="0" smtClean="0">
                <a:latin typeface="Cambria" pitchFamily="18" charset="0"/>
                <a:sym typeface="Wingdings" pitchFamily="2" charset="2"/>
              </a:rPr>
              <a:t>Differenza tra classi (eterogeneità interna alla scuola)</a:t>
            </a:r>
          </a:p>
          <a:p>
            <a:pPr marL="487363" indent="-487363" algn="just" defTabSz="1300163">
              <a:spcBef>
                <a:spcPct val="20000"/>
              </a:spcBef>
              <a:buFont typeface="Arial" pitchFamily="34" charset="0"/>
              <a:buChar char="•"/>
            </a:pPr>
            <a:r>
              <a:rPr lang="it-IT" sz="3600" dirty="0" smtClean="0">
                <a:latin typeface="Cambria" pitchFamily="18" charset="0"/>
                <a:sym typeface="Wingdings" pitchFamily="2" charset="2"/>
              </a:rPr>
              <a:t>Differenza con il punteggio di classi simili (o meglio, con background degli studenti simile)</a:t>
            </a:r>
          </a:p>
          <a:p>
            <a:pPr marL="487363" indent="-487363" algn="just" defTabSz="1300163">
              <a:spcBef>
                <a:spcPct val="20000"/>
              </a:spcBef>
              <a:buFont typeface="Arial" pitchFamily="34" charset="0"/>
              <a:buChar char="•"/>
            </a:pPr>
            <a:r>
              <a:rPr lang="it-IT" sz="3600" dirty="0" smtClean="0">
                <a:latin typeface="Cambria" pitchFamily="18" charset="0"/>
                <a:sym typeface="Wingdings" pitchFamily="2" charset="2"/>
              </a:rPr>
              <a:t>Eventuale presenza di </a:t>
            </a:r>
            <a:r>
              <a:rPr lang="it-IT" sz="3600" i="1" dirty="0" err="1" smtClean="0">
                <a:latin typeface="Cambria" pitchFamily="18" charset="0"/>
                <a:sym typeface="Wingdings" pitchFamily="2" charset="2"/>
              </a:rPr>
              <a:t>cheating</a:t>
            </a: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6" name="Tabella 5"/>
          <p:cNvGraphicFramePr>
            <a:graphicFrameLocks noGrp="1"/>
          </p:cNvGraphicFramePr>
          <p:nvPr/>
        </p:nvGraphicFramePr>
        <p:xfrm>
          <a:off x="1215985" y="2662223"/>
          <a:ext cx="10429950" cy="5715038"/>
        </p:xfrm>
        <a:graphic>
          <a:graphicData uri="http://schemas.openxmlformats.org/drawingml/2006/table">
            <a:tbl>
              <a:tblPr/>
              <a:tblGrid>
                <a:gridCol w="1738325"/>
                <a:gridCol w="1738325"/>
                <a:gridCol w="1738325"/>
                <a:gridCol w="1738325"/>
                <a:gridCol w="1738325"/>
                <a:gridCol w="1738325"/>
              </a:tblGrid>
              <a:tr h="2707128">
                <a:tc>
                  <a:txBody>
                    <a:bodyPr/>
                    <a:lstStyle/>
                    <a:p>
                      <a:pPr algn="ctr" fontAlgn="ctr"/>
                      <a:r>
                        <a:rPr lang="it-IT" sz="1600" b="0" i="0" u="none" strike="noStrike" dirty="0">
                          <a:solidFill>
                            <a:srgbClr val="000000"/>
                          </a:solidFill>
                          <a:latin typeface="Times New Roman" pitchFamily="18" charset="0"/>
                          <a:cs typeface="Times New Roman" pitchFamily="18" charset="0"/>
                        </a:rPr>
                        <a:t>Classi/Istituto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Media del punteggio</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percentuale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al netto del cheating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Differenza nei risultati</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(punteggio percentuale)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rispetto a classi/scuole con</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background familiare simile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Background familiare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mediano degli studenti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Punteggio percentuale </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 osservato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Cheating</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in percentuale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a:solidFill>
                            <a:srgbClr val="000000"/>
                          </a:solidFill>
                          <a:latin typeface="Times New Roman" pitchFamily="18" charset="0"/>
                          <a:cs typeface="Times New Roman" pitchFamily="18" charset="0"/>
                        </a:rPr>
                        <a:t>112049980509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91">
                <a:tc>
                  <a:txBody>
                    <a:bodyPr/>
                    <a:lstStyle/>
                    <a:p>
                      <a:pPr algn="ctr" fontAlgn="ctr"/>
                      <a:r>
                        <a:rPr lang="it-IT" sz="1600" b="0" i="0" u="none" strike="noStrike" dirty="0">
                          <a:solidFill>
                            <a:srgbClr val="000000"/>
                          </a:solidFill>
                          <a:latin typeface="Times New Roman" pitchFamily="18" charset="0"/>
                          <a:cs typeface="Times New Roman" pitchFamily="18" charset="0"/>
                        </a:rPr>
                        <a:t>RMEE000000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Matematica</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40290" name="Picture 2" descr="C:\Users\Patrizia\Desktop\IMG_2.jpg"/>
          <p:cNvPicPr>
            <a:picLocks noChangeAspect="1" noChangeArrowheads="1"/>
          </p:cNvPicPr>
          <p:nvPr/>
        </p:nvPicPr>
        <p:blipFill>
          <a:blip r:embed="rId4"/>
          <a:srcRect/>
          <a:stretch>
            <a:fillRect/>
          </a:stretch>
        </p:blipFill>
        <p:spPr bwMode="auto">
          <a:xfrm>
            <a:off x="1001674" y="2519346"/>
            <a:ext cx="10644262" cy="62404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Matematica</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6" name="Tabella 5"/>
          <p:cNvGraphicFramePr>
            <a:graphicFrameLocks noGrp="1"/>
          </p:cNvGraphicFramePr>
          <p:nvPr/>
        </p:nvGraphicFramePr>
        <p:xfrm>
          <a:off x="1073113" y="2447905"/>
          <a:ext cx="10358508" cy="5572166"/>
        </p:xfrm>
        <a:graphic>
          <a:graphicData uri="http://schemas.openxmlformats.org/drawingml/2006/table">
            <a:tbl>
              <a:tblPr/>
              <a:tblGrid>
                <a:gridCol w="1726418"/>
                <a:gridCol w="1726418"/>
                <a:gridCol w="1726418"/>
                <a:gridCol w="1726418"/>
                <a:gridCol w="1726418"/>
                <a:gridCol w="1726418"/>
              </a:tblGrid>
              <a:tr h="2639446">
                <a:tc>
                  <a:txBody>
                    <a:bodyPr/>
                    <a:lstStyle/>
                    <a:p>
                      <a:pPr algn="ctr" fontAlgn="ctr"/>
                      <a:r>
                        <a:rPr lang="it-IT" sz="1600" b="0" i="0" u="none" strike="noStrike" dirty="0">
                          <a:solidFill>
                            <a:srgbClr val="000000"/>
                          </a:solidFill>
                          <a:latin typeface="Times New Roman" pitchFamily="18" charset="0"/>
                          <a:cs typeface="Times New Roman" pitchFamily="18" charset="0"/>
                        </a:rPr>
                        <a:t>Classi/Istituto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Media del punteggio</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percentuale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al netto del cheating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Differenza nei risultati</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(punteggio percentuale)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rispetto a classi/scuole con</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background familiare simile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Background familiare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mediano degli studenti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Punteggio percentuale </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 osservato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Cheating</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in percentuale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a:solidFill>
                            <a:srgbClr val="000000"/>
                          </a:solidFill>
                          <a:latin typeface="Times New Roman" pitchFamily="18" charset="0"/>
                          <a:cs typeface="Times New Roman" pitchFamily="18" charset="0"/>
                        </a:rPr>
                        <a:t>112049980509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272">
                <a:tc>
                  <a:txBody>
                    <a:bodyPr/>
                    <a:lstStyle/>
                    <a:p>
                      <a:pPr algn="ctr" fontAlgn="ctr"/>
                      <a:r>
                        <a:rPr lang="it-IT" sz="1600" b="0" i="0" u="none" strike="noStrike" dirty="0">
                          <a:solidFill>
                            <a:srgbClr val="000000"/>
                          </a:solidFill>
                          <a:latin typeface="Times New Roman" pitchFamily="18" charset="0"/>
                          <a:cs typeface="Times New Roman" pitchFamily="18" charset="0"/>
                        </a:rPr>
                        <a:t>RMEE000000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medio-alto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715922" y="1304900"/>
            <a:ext cx="10995061"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confronto tra classi</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7" name="Tabella 6"/>
          <p:cNvGraphicFramePr>
            <a:graphicFrameLocks noGrp="1"/>
          </p:cNvGraphicFramePr>
          <p:nvPr/>
        </p:nvGraphicFramePr>
        <p:xfrm>
          <a:off x="1287426" y="2519346"/>
          <a:ext cx="9929880" cy="6215105"/>
        </p:xfrm>
        <a:graphic>
          <a:graphicData uri="http://schemas.openxmlformats.org/drawingml/2006/table">
            <a:tbl>
              <a:tblPr/>
              <a:tblGrid>
                <a:gridCol w="1985976"/>
                <a:gridCol w="1985976"/>
                <a:gridCol w="1985976"/>
                <a:gridCol w="1985976"/>
                <a:gridCol w="1985976"/>
              </a:tblGrid>
              <a:tr h="776888">
                <a:tc>
                  <a:txBody>
                    <a:bodyPr/>
                    <a:lstStyle/>
                    <a:p>
                      <a:pPr algn="ctr" fontAlgn="ctr"/>
                      <a:r>
                        <a:rPr lang="it-IT" sz="1600" b="0" i="0" u="none" strike="noStrike" dirty="0">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gridSpan="2">
                  <a:txBody>
                    <a:bodyPr/>
                    <a:lstStyle/>
                    <a:p>
                      <a:pPr algn="ctr" fontAlgn="ctr"/>
                      <a:r>
                        <a:rPr lang="it-IT" sz="1600" b="0" i="0" u="none" strike="noStrike">
                          <a:solidFill>
                            <a:srgbClr val="000000"/>
                          </a:solidFill>
                          <a:latin typeface="Times New Roman" pitchFamily="18" charset="0"/>
                          <a:cs typeface="Times New Roman" pitchFamily="18" charset="0"/>
                        </a:rPr>
                        <a:t>Matematica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hMerge="1">
                  <a:txBody>
                    <a:bodyPr/>
                    <a:lstStyle/>
                    <a:p>
                      <a:endParaRPr lang="it-IT"/>
                    </a:p>
                  </a:txBody>
                  <a:tcPr/>
                </a:tc>
                <a:tc gridSpan="2">
                  <a:txBody>
                    <a:bodyPr/>
                    <a:lstStyle/>
                    <a:p>
                      <a:pPr algn="ctr" fontAlgn="ctr"/>
                      <a:r>
                        <a:rPr lang="it-IT" sz="1600" b="0" i="0" u="none" strike="noStrike">
                          <a:solidFill>
                            <a:srgbClr val="000000"/>
                          </a:solidFill>
                          <a:latin typeface="Times New Roman" pitchFamily="18" charset="0"/>
                          <a:cs typeface="Times New Roman" pitchFamily="18" charset="0"/>
                        </a:rPr>
                        <a:t>Italiano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hMerge="1">
                  <a:txBody>
                    <a:bodyPr/>
                    <a:lstStyle/>
                    <a:p>
                      <a:endParaRPr lang="it-IT"/>
                    </a:p>
                  </a:txBody>
                  <a:tcPr/>
                </a:tc>
              </a:tr>
              <a:tr h="1553777">
                <a:tc>
                  <a:txBody>
                    <a:bodyPr/>
                    <a:lstStyle/>
                    <a:p>
                      <a:pPr algn="ctr" fontAlgn="ctr"/>
                      <a:r>
                        <a:rPr lang="it-IT" sz="1600" b="0" i="0" u="none" strike="noStrike">
                          <a:solidFill>
                            <a:srgbClr val="000000"/>
                          </a:solidFill>
                          <a:latin typeface="Times New Roman" pitchFamily="18" charset="0"/>
                          <a:cs typeface="Times New Roman" pitchFamily="18" charset="0"/>
                        </a:rPr>
                        <a:t>Classi/Istituto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Punteggio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Differenza con 200 classi/scuole simili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Punteggio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Differenza con 200 classi/scuole simili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44">
                <a:tc>
                  <a:txBody>
                    <a:bodyPr/>
                    <a:lstStyle/>
                    <a:p>
                      <a:pPr algn="ctr" fontAlgn="ctr"/>
                      <a:r>
                        <a:rPr lang="it-IT" sz="1600" b="0" i="0" u="none" strike="noStrike">
                          <a:solidFill>
                            <a:srgbClr val="000000"/>
                          </a:solidFill>
                          <a:latin typeface="Times New Roman" pitchFamily="18" charset="0"/>
                          <a:cs typeface="Times New Roman" pitchFamily="18" charset="0"/>
                        </a:rPr>
                        <a:t>112049980509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88444">
                <a:tc>
                  <a:txBody>
                    <a:bodyPr/>
                    <a:lstStyle/>
                    <a:p>
                      <a:pPr algn="ctr" fontAlgn="ctr"/>
                      <a:r>
                        <a:rPr lang="it-IT" sz="1600" b="0" i="0" u="none" strike="noStrike" dirty="0">
                          <a:solidFill>
                            <a:srgbClr val="000000"/>
                          </a:solidFill>
                          <a:latin typeface="Times New Roman" pitchFamily="18" charset="0"/>
                          <a:cs typeface="Times New Roman" pitchFamily="18" charset="0"/>
                        </a:rPr>
                        <a:t>RMEE000000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600" b="0" i="0" u="none" strike="noStrike">
                          <a:solidFill>
                            <a:srgbClr val="000000"/>
                          </a:solidFill>
                          <a:latin typeface="Times New Roman" pitchFamily="18" charset="0"/>
                          <a:cs typeface="Times New Roman" pitchFamily="18" charset="0"/>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600" b="0" i="0" u="none" strike="noStrike">
                          <a:solidFill>
                            <a:srgbClr val="000000"/>
                          </a:solidFill>
                          <a:latin typeface="Times New Roman" pitchFamily="18" charset="0"/>
                          <a:cs typeface="Times New Roman" pitchFamily="18"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600" b="0" i="0" u="none" strike="noStrike">
                          <a:solidFill>
                            <a:srgbClr val="000000"/>
                          </a:solidFill>
                          <a:latin typeface="Times New Roman" pitchFamily="18" charset="0"/>
                          <a:cs typeface="Times New Roman" pitchFamily="18" charset="0"/>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8" name="CasellaDiTesto 7"/>
          <p:cNvSpPr txBox="1"/>
          <p:nvPr/>
        </p:nvSpPr>
        <p:spPr>
          <a:xfrm>
            <a:off x="7002466" y="4805362"/>
            <a:ext cx="5500726" cy="2246769"/>
          </a:xfrm>
          <a:prstGeom prst="rect">
            <a:avLst/>
          </a:prstGeom>
          <a:solidFill>
            <a:schemeClr val="bg1"/>
          </a:solidFill>
          <a:ln w="50800" cmpd="sng">
            <a:solidFill>
              <a:srgbClr val="FF0000"/>
            </a:solidFill>
          </a:ln>
        </p:spPr>
        <p:txBody>
          <a:bodyPr wrap="square" rtlCol="0">
            <a:spAutoFit/>
          </a:bodyPr>
          <a:lstStyle/>
          <a:p>
            <a:r>
              <a:rPr lang="it-IT" sz="2800" dirty="0" smtClean="0">
                <a:latin typeface="Times New Roman" pitchFamily="18" charset="0"/>
                <a:cs typeface="Times New Roman" pitchFamily="18" charset="0"/>
              </a:rPr>
              <a:t>Tavola che si può costruire a partire dai dati </a:t>
            </a:r>
            <a:r>
              <a:rPr lang="it-IT" sz="2800" i="1" dirty="0" err="1" smtClean="0">
                <a:latin typeface="Times New Roman" pitchFamily="18" charset="0"/>
                <a:cs typeface="Times New Roman" pitchFamily="18" charset="0"/>
              </a:rPr>
              <a:t>excel</a:t>
            </a:r>
            <a:r>
              <a:rPr lang="it-IT" sz="2800" dirty="0" smtClean="0">
                <a:latin typeface="Times New Roman" pitchFamily="18" charset="0"/>
                <a:cs typeface="Times New Roman" pitchFamily="18" charset="0"/>
              </a:rPr>
              <a:t> scaricabili e che permette un confronto tra classi: </a:t>
            </a:r>
          </a:p>
          <a:p>
            <a:r>
              <a:rPr lang="it-IT" sz="2800" u="sng" dirty="0">
                <a:latin typeface="Times New Roman" pitchFamily="18" charset="0"/>
                <a:cs typeface="Times New Roman" pitchFamily="18" charset="0"/>
              </a:rPr>
              <a:t>f</a:t>
            </a:r>
            <a:r>
              <a:rPr lang="it-IT" sz="2800" u="sng" dirty="0" smtClean="0">
                <a:latin typeface="Times New Roman" pitchFamily="18" charset="0"/>
                <a:cs typeface="Times New Roman" pitchFamily="18" charset="0"/>
              </a:rPr>
              <a:t>ornisce i risultati relativi in Italiano e Matematica, tra classi</a:t>
            </a:r>
            <a:endParaRPr lang="it-IT" sz="2800"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7" name="Picture 2" descr="C:\Users\Patrizia\Desktop\Mat.jpg"/>
          <p:cNvPicPr>
            <a:picLocks noChangeAspect="1" noChangeArrowheads="1"/>
          </p:cNvPicPr>
          <p:nvPr/>
        </p:nvPicPr>
        <p:blipFill>
          <a:blip r:embed="rId4"/>
          <a:srcRect/>
          <a:stretch>
            <a:fillRect/>
          </a:stretch>
        </p:blipFill>
        <p:spPr bwMode="auto">
          <a:xfrm>
            <a:off x="2287558" y="2162156"/>
            <a:ext cx="8572560" cy="6908242"/>
          </a:xfrm>
          <a:prstGeom prst="rect">
            <a:avLst/>
          </a:prstGeom>
          <a:noFill/>
        </p:spPr>
      </p:pic>
      <p:sp>
        <p:nvSpPr>
          <p:cNvPr id="9" name="CasellaDiTesto 8"/>
          <p:cNvSpPr txBox="1"/>
          <p:nvPr/>
        </p:nvSpPr>
        <p:spPr>
          <a:xfrm>
            <a:off x="6645276" y="2447908"/>
            <a:ext cx="5500726" cy="1815882"/>
          </a:xfrm>
          <a:prstGeom prst="rect">
            <a:avLst/>
          </a:prstGeom>
          <a:solidFill>
            <a:schemeClr val="bg1"/>
          </a:solidFill>
          <a:ln w="50800" cmpd="sng">
            <a:solidFill>
              <a:srgbClr val="FF0000"/>
            </a:solidFill>
          </a:ln>
        </p:spPr>
        <p:txBody>
          <a:bodyPr wrap="square" rtlCol="0">
            <a:spAutoFit/>
          </a:bodyPr>
          <a:lstStyle/>
          <a:p>
            <a:r>
              <a:rPr lang="it-IT" sz="2800" dirty="0" smtClean="0">
                <a:latin typeface="Times New Roman" pitchFamily="18" charset="0"/>
                <a:cs typeface="Times New Roman" pitchFamily="18" charset="0"/>
              </a:rPr>
              <a:t>Confronto con la media regionale, dell’Area geografica e dell’Italia</a:t>
            </a:r>
          </a:p>
          <a:p>
            <a:r>
              <a:rPr lang="it-IT" sz="2800" dirty="0" smtClean="0">
                <a:latin typeface="Times New Roman" pitchFamily="18" charset="0"/>
                <a:cs typeface="Times New Roman" pitchFamily="18" charset="0"/>
              </a:rPr>
              <a:t>Confronto tra le diverse classi</a:t>
            </a:r>
          </a:p>
          <a:p>
            <a:r>
              <a:rPr lang="it-IT" sz="2800" dirty="0" smtClean="0">
                <a:latin typeface="Times New Roman" pitchFamily="18" charset="0"/>
                <a:cs typeface="Times New Roman" pitchFamily="18" charset="0"/>
              </a:rPr>
              <a:t>Confronto con le 200 classi simili</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generali, Matematica</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48483" name="Picture 3" descr="C:\Users\Patrizia\Desktop\Mat_comp.jpg"/>
          <p:cNvPicPr>
            <a:picLocks noChangeAspect="1" noChangeArrowheads="1"/>
          </p:cNvPicPr>
          <p:nvPr/>
        </p:nvPicPr>
        <p:blipFill>
          <a:blip r:embed="rId4"/>
          <a:srcRect/>
          <a:stretch>
            <a:fillRect/>
          </a:stretch>
        </p:blipFill>
        <p:spPr bwMode="auto">
          <a:xfrm>
            <a:off x="2573310" y="2090718"/>
            <a:ext cx="8643998" cy="7493383"/>
          </a:xfrm>
          <a:prstGeom prst="rect">
            <a:avLst/>
          </a:prstGeom>
          <a:noFill/>
        </p:spPr>
      </p:pic>
      <p:sp>
        <p:nvSpPr>
          <p:cNvPr id="8" name="CasellaDiTesto 7"/>
          <p:cNvSpPr txBox="1"/>
          <p:nvPr/>
        </p:nvSpPr>
        <p:spPr>
          <a:xfrm>
            <a:off x="7073904" y="2447908"/>
            <a:ext cx="5500726" cy="1815882"/>
          </a:xfrm>
          <a:prstGeom prst="rect">
            <a:avLst/>
          </a:prstGeom>
          <a:solidFill>
            <a:schemeClr val="bg1"/>
          </a:solidFill>
          <a:ln w="50800" cmpd="sng">
            <a:solidFill>
              <a:srgbClr val="FF0000"/>
            </a:solidFill>
          </a:ln>
        </p:spPr>
        <p:txBody>
          <a:bodyPr wrap="square" rtlCol="0">
            <a:spAutoFit/>
          </a:bodyPr>
          <a:lstStyle/>
          <a:p>
            <a:r>
              <a:rPr lang="it-IT" sz="2800" dirty="0" smtClean="0">
                <a:latin typeface="Times New Roman" pitchFamily="18" charset="0"/>
                <a:cs typeface="Times New Roman" pitchFamily="18" charset="0"/>
              </a:rPr>
              <a:t>Confronto con la media regionale, dell’Area geografica e dell’Italia</a:t>
            </a:r>
          </a:p>
          <a:p>
            <a:r>
              <a:rPr lang="it-IT" sz="2800" dirty="0" smtClean="0">
                <a:latin typeface="Times New Roman" pitchFamily="18" charset="0"/>
                <a:cs typeface="Times New Roman" pitchFamily="18" charset="0"/>
              </a:rPr>
              <a:t>Confronto tra le diverse classi</a:t>
            </a:r>
          </a:p>
          <a:p>
            <a:r>
              <a:rPr lang="it-IT" sz="2800" dirty="0" smtClean="0">
                <a:latin typeface="Times New Roman" pitchFamily="18" charset="0"/>
                <a:cs typeface="Times New Roman" pitchFamily="18" charset="0"/>
              </a:rPr>
              <a:t>Confronto con le 200 classi simili</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rrowheads="1"/>
          </p:cNvPicPr>
          <p:nvPr/>
        </p:nvPicPr>
        <p:blipFill>
          <a:blip r:embed="rId2"/>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4100" name="Text Box 9"/>
          <p:cNvSpPr txBox="1">
            <a:spLocks noChangeArrowheads="1"/>
          </p:cNvSpPr>
          <p:nvPr/>
        </p:nvSpPr>
        <p:spPr bwMode="auto">
          <a:xfrm>
            <a:off x="3694113" y="547688"/>
            <a:ext cx="7129462" cy="646112"/>
          </a:xfrm>
          <a:prstGeom prst="rect">
            <a:avLst/>
          </a:prstGeom>
          <a:noFill/>
          <a:ln w="9525">
            <a:noFill/>
            <a:miter lim="800000"/>
            <a:headEnd/>
            <a:tailEnd/>
          </a:ln>
        </p:spPr>
        <p:txBody>
          <a:bodyPr>
            <a:spAutoFit/>
          </a:bodyPr>
          <a:lstStyle/>
          <a:p>
            <a:pPr>
              <a:spcBef>
                <a:spcPct val="50000"/>
              </a:spcBef>
            </a:pPr>
            <a:r>
              <a:rPr lang="it-IT" sz="3600" b="1">
                <a:latin typeface="Cambria" pitchFamily="18" charset="0"/>
              </a:rPr>
              <a:t>Disegno della rilevazione</a:t>
            </a:r>
            <a:endParaRPr lang="it-IT" sz="3600" b="1" i="1">
              <a:latin typeface="Cambria" pitchFamily="18" charset="0"/>
            </a:endParaRPr>
          </a:p>
        </p:txBody>
      </p:sp>
      <p:sp>
        <p:nvSpPr>
          <p:cNvPr id="4101" name="Text Box 15"/>
          <p:cNvSpPr txBox="1">
            <a:spLocks noChangeArrowheads="1"/>
          </p:cNvSpPr>
          <p:nvPr/>
        </p:nvSpPr>
        <p:spPr bwMode="auto">
          <a:xfrm>
            <a:off x="1030288" y="2139950"/>
            <a:ext cx="11017250" cy="5257800"/>
          </a:xfrm>
          <a:prstGeom prst="rect">
            <a:avLst/>
          </a:prstGeom>
          <a:noFill/>
          <a:ln w="9525">
            <a:noFill/>
            <a:miter lim="800000"/>
            <a:headEnd/>
            <a:tailEnd/>
          </a:ln>
        </p:spPr>
        <p:txBody>
          <a:bodyPr/>
          <a:lstStyle/>
          <a:p>
            <a:pPr marL="182563" indent="-182563">
              <a:lnSpc>
                <a:spcPct val="150000"/>
              </a:lnSpc>
              <a:spcBef>
                <a:spcPct val="20000"/>
              </a:spcBef>
              <a:buClr>
                <a:srgbClr val="006699"/>
              </a:buClr>
              <a:buFont typeface="Arial" pitchFamily="34" charset="0"/>
              <a:buChar char="•"/>
            </a:pPr>
            <a:r>
              <a:rPr lang="it-IT" sz="2800" b="1" u="sng">
                <a:latin typeface="Cambria" pitchFamily="18" charset="0"/>
              </a:rPr>
              <a:t>Universale</a:t>
            </a:r>
            <a:r>
              <a:rPr lang="it-IT" sz="2800">
                <a:latin typeface="Cambria" pitchFamily="18" charset="0"/>
              </a:rPr>
              <a:t>: tutte le classi dei livelli interessati delle scuole, statali e paritarie</a:t>
            </a:r>
          </a:p>
          <a:p>
            <a:pPr marL="182563" indent="-182563">
              <a:lnSpc>
                <a:spcPct val="150000"/>
              </a:lnSpc>
              <a:spcBef>
                <a:spcPct val="20000"/>
              </a:spcBef>
              <a:buClr>
                <a:srgbClr val="006699"/>
              </a:buClr>
              <a:buFont typeface="Arial" pitchFamily="34" charset="0"/>
              <a:buChar char="•"/>
            </a:pPr>
            <a:r>
              <a:rPr lang="it-IT" sz="2800" b="1" u="sng">
                <a:latin typeface="Cambria" pitchFamily="18" charset="0"/>
              </a:rPr>
              <a:t>Classi/scuole campione:</a:t>
            </a:r>
          </a:p>
          <a:p>
            <a:pPr marL="582613" lvl="1" indent="-182563">
              <a:lnSpc>
                <a:spcPct val="150000"/>
              </a:lnSpc>
              <a:spcBef>
                <a:spcPct val="20000"/>
              </a:spcBef>
              <a:buClr>
                <a:srgbClr val="006699"/>
              </a:buClr>
              <a:buFont typeface="Arial" pitchFamily="34" charset="0"/>
              <a:buChar char="•"/>
            </a:pPr>
            <a:r>
              <a:rPr lang="it-IT" sz="2800">
                <a:latin typeface="Cambria" pitchFamily="18" charset="0"/>
              </a:rPr>
              <a:t>rappresentatività regionale e per </a:t>
            </a:r>
            <a:r>
              <a:rPr lang="it-IT" sz="2800" i="1">
                <a:latin typeface="Cambria" pitchFamily="18" charset="0"/>
              </a:rPr>
              <a:t>macro-indirizzo</a:t>
            </a:r>
            <a:r>
              <a:rPr lang="it-IT" sz="2800">
                <a:latin typeface="Cambria" pitchFamily="18" charset="0"/>
              </a:rPr>
              <a:t> (solo sec. II gr.)</a:t>
            </a:r>
          </a:p>
          <a:p>
            <a:pPr marL="582613" lvl="1" indent="-182563">
              <a:lnSpc>
                <a:spcPct val="150000"/>
              </a:lnSpc>
              <a:spcBef>
                <a:spcPct val="20000"/>
              </a:spcBef>
              <a:buClr>
                <a:srgbClr val="006699"/>
              </a:buClr>
              <a:buFont typeface="Arial" pitchFamily="34" charset="0"/>
              <a:buChar char="•"/>
            </a:pPr>
            <a:r>
              <a:rPr lang="it-IT" sz="2800">
                <a:latin typeface="Cambria" pitchFamily="18" charset="0"/>
              </a:rPr>
              <a:t>una o due classi per scuola campionata,</a:t>
            </a:r>
          </a:p>
          <a:p>
            <a:pPr marL="582613" lvl="1" indent="-182563">
              <a:lnSpc>
                <a:spcPct val="150000"/>
              </a:lnSpc>
              <a:spcBef>
                <a:spcPct val="20000"/>
              </a:spcBef>
              <a:buClr>
                <a:srgbClr val="006699"/>
              </a:buClr>
              <a:buFont typeface="Arial" pitchFamily="34" charset="0"/>
              <a:buChar char="•"/>
            </a:pPr>
            <a:r>
              <a:rPr lang="it-IT" sz="2800">
                <a:latin typeface="Cambria" pitchFamily="18" charset="0"/>
              </a:rPr>
              <a:t>osservatore esterno per ogni classe campionata (osservatore di I livello),</a:t>
            </a:r>
          </a:p>
          <a:p>
            <a:pPr marL="582613" lvl="1" indent="-182563">
              <a:lnSpc>
                <a:spcPct val="150000"/>
              </a:lnSpc>
              <a:spcBef>
                <a:spcPct val="20000"/>
              </a:spcBef>
              <a:buClr>
                <a:srgbClr val="006699"/>
              </a:buClr>
              <a:buFont typeface="Arial" pitchFamily="34" charset="0"/>
              <a:buChar char="•"/>
            </a:pPr>
            <a:r>
              <a:rPr lang="it-IT" sz="2800">
                <a:latin typeface="Cambria" pitchFamily="18" charset="0"/>
              </a:rPr>
              <a:t>allestimento piattaforma Web per la restituzione dei risultati a tutte le scuole. </a:t>
            </a:r>
          </a:p>
          <a:p>
            <a:pPr marL="582613" lvl="1" indent="-182563">
              <a:lnSpc>
                <a:spcPct val="150000"/>
              </a:lnSpc>
              <a:spcBef>
                <a:spcPct val="20000"/>
              </a:spcBef>
              <a:spcAft>
                <a:spcPts val="1200"/>
              </a:spcAft>
              <a:buClr>
                <a:srgbClr val="006699"/>
              </a:buClr>
              <a:buFont typeface="Arial" pitchFamily="34" charset="0"/>
              <a:buChar char="•"/>
            </a:pPr>
            <a:endParaRPr lang="it-IT" sz="2800">
              <a:latin typeface="Cambri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Confronto Italiano vs Matematica</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5" name="Segnaposto contenuto 2"/>
          <p:cNvSpPr txBox="1">
            <a:spLocks/>
          </p:cNvSpPr>
          <p:nvPr/>
        </p:nvSpPr>
        <p:spPr bwMode="auto">
          <a:xfrm>
            <a:off x="573046" y="2305032"/>
            <a:ext cx="11379200" cy="6589742"/>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u="sng" dirty="0" smtClean="0">
                <a:latin typeface="Cambria" pitchFamily="18" charset="0"/>
                <a:sym typeface="Wingdings" pitchFamily="2" charset="2"/>
              </a:rPr>
              <a:t>NON è possibile un confronto diretto</a:t>
            </a:r>
            <a:r>
              <a:rPr lang="it-IT" sz="3600" dirty="0" smtClean="0">
                <a:latin typeface="Cambria" pitchFamily="18" charset="0"/>
                <a:sym typeface="Wingdings" pitchFamily="2" charset="2"/>
              </a:rPr>
              <a:t>, le prove sono differenti e non correlate direttamente.</a:t>
            </a: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r>
              <a:rPr lang="it-IT" sz="3600" dirty="0" smtClean="0">
                <a:latin typeface="Cambria" pitchFamily="18" charset="0"/>
                <a:sym typeface="Wingdings" pitchFamily="2" charset="2"/>
              </a:rPr>
              <a:t>E’ possibile effettuare diverse analisi, </a:t>
            </a:r>
            <a:r>
              <a:rPr lang="it-IT" sz="3600" i="1" dirty="0" smtClean="0">
                <a:latin typeface="Cambria" pitchFamily="18" charset="0"/>
                <a:sym typeface="Wingdings" pitchFamily="2" charset="2"/>
              </a:rPr>
              <a:t>in termini relativi</a:t>
            </a:r>
            <a:r>
              <a:rPr lang="it-IT" sz="3600" dirty="0" smtClean="0">
                <a:latin typeface="Cambria" pitchFamily="18" charset="0"/>
                <a:sym typeface="Wingdings" pitchFamily="2" charset="2"/>
              </a:rPr>
              <a:t>:</a:t>
            </a:r>
          </a:p>
          <a:p>
            <a:pPr marL="487363" indent="-487363" algn="just" defTabSz="1300163">
              <a:spcBef>
                <a:spcPct val="20000"/>
              </a:spcBef>
            </a:pPr>
            <a:endParaRPr lang="it-IT" sz="1100" dirty="0" smtClean="0">
              <a:latin typeface="Cambria" pitchFamily="18" charset="0"/>
              <a:sym typeface="Wingdings" pitchFamily="2" charset="2"/>
            </a:endParaRPr>
          </a:p>
          <a:p>
            <a:pPr marL="487363" indent="-487363" algn="just" defTabSz="1300163">
              <a:spcBef>
                <a:spcPct val="20000"/>
              </a:spcBef>
              <a:buFont typeface="Arial" pitchFamily="34" charset="0"/>
              <a:buChar char="•"/>
            </a:pPr>
            <a:r>
              <a:rPr lang="it-IT" sz="3200" dirty="0" smtClean="0">
                <a:latin typeface="Cambria" pitchFamily="18" charset="0"/>
                <a:sym typeface="Wingdings" pitchFamily="2" charset="2"/>
              </a:rPr>
              <a:t>Quante classi vanno meglio della media (nazionale, regionale)?</a:t>
            </a:r>
          </a:p>
          <a:p>
            <a:pPr marL="487363" indent="-487363" algn="just" defTabSz="1300163">
              <a:spcBef>
                <a:spcPct val="20000"/>
              </a:spcBef>
              <a:buFont typeface="Arial" pitchFamily="34" charset="0"/>
              <a:buChar char="•"/>
            </a:pPr>
            <a:r>
              <a:rPr lang="it-IT" sz="3200" dirty="0" smtClean="0">
                <a:latin typeface="Cambria" pitchFamily="18" charset="0"/>
                <a:sym typeface="Wingdings" pitchFamily="2" charset="2"/>
              </a:rPr>
              <a:t>Quanta distanza c’è dalla media (nazionale, regionale)?</a:t>
            </a:r>
          </a:p>
          <a:p>
            <a:pPr marL="487363" indent="-487363" algn="just" defTabSz="1300163">
              <a:spcBef>
                <a:spcPct val="20000"/>
              </a:spcBef>
              <a:buFont typeface="Arial" pitchFamily="34" charset="0"/>
              <a:buChar char="•"/>
            </a:pPr>
            <a:r>
              <a:rPr lang="it-IT" sz="3200" dirty="0" smtClean="0">
                <a:latin typeface="Cambria" pitchFamily="18" charset="0"/>
                <a:sym typeface="Wingdings" pitchFamily="2" charset="2"/>
              </a:rPr>
              <a:t>Quante classi vanno meglio delle 200 classi simili in termini di background socioeconomico degli studenti?</a:t>
            </a:r>
          </a:p>
          <a:p>
            <a:pPr marL="487363" indent="-487363" algn="just" defTabSz="1300163">
              <a:spcBef>
                <a:spcPct val="20000"/>
              </a:spcBef>
              <a:buFont typeface="Arial" pitchFamily="34" charset="0"/>
              <a:buChar char="•"/>
            </a:pPr>
            <a:r>
              <a:rPr lang="it-IT" sz="3200" dirty="0" smtClean="0">
                <a:latin typeface="Cambria" pitchFamily="18" charset="0"/>
                <a:sym typeface="Wingdings" pitchFamily="2" charset="2"/>
              </a:rPr>
              <a:t>Quanta differenza c’è tra le classi della scuola?</a:t>
            </a:r>
          </a:p>
          <a:p>
            <a:pPr marL="487363" indent="-487363" algn="just" defTabSz="1300163">
              <a:spcBef>
                <a:spcPct val="20000"/>
              </a:spcBef>
            </a:pP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Incidenza della variabilità,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5" name="Segnaposto contenuto 2"/>
          <p:cNvSpPr txBox="1">
            <a:spLocks/>
          </p:cNvSpPr>
          <p:nvPr/>
        </p:nvSpPr>
        <p:spPr bwMode="auto">
          <a:xfrm>
            <a:off x="573046" y="2305032"/>
            <a:ext cx="11379200" cy="6589742"/>
          </a:xfrm>
          <a:prstGeom prst="rect">
            <a:avLst/>
          </a:prstGeom>
          <a:noFill/>
          <a:ln w="9525">
            <a:noFill/>
            <a:miter lim="800000"/>
            <a:headEnd/>
            <a:tailEnd/>
          </a:ln>
        </p:spPr>
        <p:txBody>
          <a:bodyPr lIns="130046" tIns="65023" rIns="130046" bIns="65023"/>
          <a:lstStyle/>
          <a:p>
            <a:pPr marL="487363" indent="-487363" algn="just" defTabSz="1300163">
              <a:spcBef>
                <a:spcPct val="20000"/>
              </a:spcBef>
            </a:pPr>
            <a:endParaRPr lang="it-IT" sz="3200" dirty="0" smtClean="0">
              <a:latin typeface="Cambria" pitchFamily="18" charset="0"/>
              <a:sym typeface="Wingdings" pitchFamily="2" charset="2"/>
            </a:endParaRPr>
          </a:p>
          <a:p>
            <a:pPr marL="487363" indent="-487363" algn="just" defTabSz="1300163">
              <a:spcBef>
                <a:spcPct val="20000"/>
              </a:spcBef>
            </a:pPr>
            <a:endParaRPr lang="it-IT" sz="3600" i="1" dirty="0">
              <a:latin typeface="Cambria" pitchFamily="18" charset="0"/>
              <a:sym typeface="Wingdings" pitchFamily="2" charset="2"/>
            </a:endParaRPr>
          </a:p>
        </p:txBody>
      </p:sp>
      <p:sp>
        <p:nvSpPr>
          <p:cNvPr id="6" name="Segnaposto contenuto 2"/>
          <p:cNvSpPr txBox="1">
            <a:spLocks/>
          </p:cNvSpPr>
          <p:nvPr/>
        </p:nvSpPr>
        <p:spPr bwMode="auto">
          <a:xfrm>
            <a:off x="725446" y="2457432"/>
            <a:ext cx="11379200" cy="3419500"/>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dirty="0" smtClean="0">
                <a:latin typeface="Cambria" pitchFamily="18" charset="0"/>
                <a:sym typeface="Wingdings" pitchFamily="2" charset="2"/>
              </a:rPr>
              <a:t>Il grafico che vedremo a breve mostra quanta parte della variabilità all’interno della scuola è dovuta a differenze tra le classi, sia in termini di punteggio ottenuto alla prova sia rispetto all’indice di background familiare ESCS.</a:t>
            </a: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200" dirty="0" smtClean="0">
              <a:latin typeface="Cambria" pitchFamily="18" charset="0"/>
              <a:sym typeface="Wingdings" pitchFamily="2" charset="2"/>
            </a:endParaRPr>
          </a:p>
          <a:p>
            <a:pPr marL="487363" indent="-487363" algn="just" defTabSz="1300163">
              <a:spcBef>
                <a:spcPct val="20000"/>
              </a:spcBef>
            </a:pP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Livelli di apprendimento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5" name="Segnaposto contenuto 2"/>
          <p:cNvSpPr txBox="1">
            <a:spLocks/>
          </p:cNvSpPr>
          <p:nvPr/>
        </p:nvSpPr>
        <p:spPr bwMode="auto">
          <a:xfrm>
            <a:off x="725446" y="2457432"/>
            <a:ext cx="11379200" cy="5562640"/>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dirty="0" smtClean="0">
                <a:latin typeface="Cambria" pitchFamily="18" charset="0"/>
                <a:sym typeface="Wingdings" pitchFamily="2" charset="2"/>
              </a:rPr>
              <a:t>Sulla base della distribuzione dei punteggi su scala nazionale, l’INVALSI ha costruito 5 livelli di apprendimento:</a:t>
            </a:r>
          </a:p>
          <a:p>
            <a:pPr marL="487363" indent="-487363" algn="just" defTabSz="1300163">
              <a:spcBef>
                <a:spcPct val="20000"/>
              </a:spcBef>
            </a:pPr>
            <a:r>
              <a:rPr lang="it-IT" sz="3600" dirty="0" smtClean="0">
                <a:latin typeface="Cambria" pitchFamily="18" charset="0"/>
                <a:sym typeface="Wingdings" pitchFamily="2" charset="2"/>
              </a:rPr>
              <a:t>Livello 1-2: punteggio minore o uguale al 95% della media nazionale</a:t>
            </a:r>
          </a:p>
          <a:p>
            <a:pPr marL="487363" indent="-487363" algn="just" defTabSz="1300163">
              <a:spcBef>
                <a:spcPct val="20000"/>
              </a:spcBef>
            </a:pPr>
            <a:r>
              <a:rPr lang="it-IT" sz="3600" dirty="0" smtClean="0">
                <a:latin typeface="Cambria" pitchFamily="18" charset="0"/>
                <a:sym typeface="Wingdings" pitchFamily="2" charset="2"/>
              </a:rPr>
              <a:t>Livello 3: punteggio maggiore del 95% e minore o uguale al 110% della media nazionale</a:t>
            </a:r>
          </a:p>
          <a:p>
            <a:pPr marL="487363" indent="-487363" algn="just" defTabSz="1300163">
              <a:spcBef>
                <a:spcPct val="20000"/>
              </a:spcBef>
            </a:pPr>
            <a:r>
              <a:rPr lang="it-IT" sz="3600" dirty="0" smtClean="0">
                <a:latin typeface="Cambria" pitchFamily="18" charset="0"/>
                <a:sym typeface="Wingdings" pitchFamily="2" charset="2"/>
              </a:rPr>
              <a:t>Livello 4-5: punteggio maggiore del 110% della media nazionale</a:t>
            </a: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200" dirty="0" smtClean="0">
              <a:latin typeface="Cambria" pitchFamily="18" charset="0"/>
              <a:sym typeface="Wingdings" pitchFamily="2" charset="2"/>
            </a:endParaRPr>
          </a:p>
          <a:p>
            <a:pPr marL="487363" indent="-487363" algn="just" defTabSz="1300163">
              <a:spcBef>
                <a:spcPct val="20000"/>
              </a:spcBef>
            </a:pP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209243"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Livelli di apprendimento,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5" name="Tabella 4"/>
          <p:cNvGraphicFramePr>
            <a:graphicFrameLocks noGrp="1"/>
          </p:cNvGraphicFramePr>
          <p:nvPr/>
        </p:nvGraphicFramePr>
        <p:xfrm>
          <a:off x="1787493" y="2447904"/>
          <a:ext cx="9001186" cy="6191994"/>
        </p:xfrm>
        <a:graphic>
          <a:graphicData uri="http://schemas.openxmlformats.org/drawingml/2006/table">
            <a:tbl>
              <a:tblPr/>
              <a:tblGrid>
                <a:gridCol w="1482296"/>
                <a:gridCol w="1503778"/>
                <a:gridCol w="1503778"/>
                <a:gridCol w="1503778"/>
                <a:gridCol w="1503778"/>
                <a:gridCol w="1503778"/>
              </a:tblGrid>
              <a:tr h="928797">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112049980509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8397">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RMEE000000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LAZIO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Centro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00">
                <a:tc>
                  <a:txBody>
                    <a:bodyPr/>
                    <a:lstStyle/>
                    <a:p>
                      <a:pPr algn="ctr" fontAlgn="ctr"/>
                      <a:r>
                        <a:rPr lang="it-IT" sz="1600" b="0" i="0" u="none" strike="noStrike">
                          <a:solidFill>
                            <a:srgbClr val="000000"/>
                          </a:solidFill>
                          <a:latin typeface="Times New Roman" pitchFamily="18" charset="0"/>
                          <a:cs typeface="Times New Roman" pitchFamily="18"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Livelli di apprendimento, Matematica</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5" name="Tabella 4"/>
          <p:cNvGraphicFramePr>
            <a:graphicFrameLocks noGrp="1"/>
          </p:cNvGraphicFramePr>
          <p:nvPr/>
        </p:nvGraphicFramePr>
        <p:xfrm>
          <a:off x="1716054" y="2590784"/>
          <a:ext cx="9072625" cy="6215107"/>
        </p:xfrm>
        <a:graphic>
          <a:graphicData uri="http://schemas.openxmlformats.org/drawingml/2006/table">
            <a:tbl>
              <a:tblPr/>
              <a:tblGrid>
                <a:gridCol w="1494060"/>
                <a:gridCol w="1515713"/>
                <a:gridCol w="1515713"/>
                <a:gridCol w="1515713"/>
                <a:gridCol w="1515713"/>
                <a:gridCol w="1515713"/>
              </a:tblGrid>
              <a:tr h="981332">
                <a:tc>
                  <a:txBody>
                    <a:bodyPr/>
                    <a:lstStyle/>
                    <a:p>
                      <a:pPr algn="ctr" fontAlgn="ctr"/>
                      <a:r>
                        <a:rPr lang="it-IT" sz="1600" b="0" i="0" u="none" strike="noStrike" dirty="0">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Numero studenti livello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112049980509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981332">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Percentuale studenti livello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RMEE000000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LAZIO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Centro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11">
                <a:tc>
                  <a:txBody>
                    <a:bodyPr/>
                    <a:lstStyle/>
                    <a:p>
                      <a:pPr algn="ctr" fontAlgn="ctr"/>
                      <a:r>
                        <a:rPr lang="it-IT" sz="1600" b="0" i="0" u="none" strike="noStrike">
                          <a:solidFill>
                            <a:srgbClr val="000000"/>
                          </a:solidFill>
                          <a:latin typeface="Times New Roman" pitchFamily="18" charset="0"/>
                          <a:cs typeface="Times New Roman" pitchFamily="18" charset="0"/>
                        </a:rPr>
                        <a:t>Italia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Correlazioni voti/punteggi</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6" name="Segnaposto contenuto 2"/>
          <p:cNvSpPr txBox="1">
            <a:spLocks/>
          </p:cNvSpPr>
          <p:nvPr/>
        </p:nvSpPr>
        <p:spPr bwMode="auto">
          <a:xfrm>
            <a:off x="725446" y="2457432"/>
            <a:ext cx="11379200" cy="5848392"/>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dirty="0" smtClean="0">
                <a:latin typeface="Cambria" pitchFamily="18" charset="0"/>
                <a:sym typeface="Wingdings" pitchFamily="2" charset="2"/>
              </a:rPr>
              <a:t>La correlazione rappresenta il livello di concordanza tra due misure messe a confronto: i risultati delle Rilevazioni Nazionali in Italiano e Matematica e il voto di classe delle stesse discipline, ottenuto dalla media tra voto scritto e orale al primo quadrimestre.</a:t>
            </a:r>
          </a:p>
          <a:p>
            <a:pPr marL="487363" indent="-487363" algn="just" defTabSz="1300163">
              <a:spcBef>
                <a:spcPct val="20000"/>
              </a:spcBef>
            </a:pPr>
            <a:r>
              <a:rPr lang="it-IT" sz="3600" dirty="0" smtClean="0">
                <a:latin typeface="Cambria" pitchFamily="18" charset="0"/>
                <a:sym typeface="Wingdings" pitchFamily="2" charset="2"/>
              </a:rPr>
              <a:t> Più la correlazione è alta, maggiore sarà la concordanza tra le due misure confrontate. I livelli di correlazione categorizzati sono i seguenti (in ordine crescente): scarsamente significativa; </a:t>
            </a:r>
            <a:r>
              <a:rPr lang="it-IT" sz="3600" dirty="0" err="1" smtClean="0">
                <a:latin typeface="Cambria" pitchFamily="18" charset="0"/>
                <a:sym typeface="Wingdings" pitchFamily="2" charset="2"/>
              </a:rPr>
              <a:t>medio-bassa</a:t>
            </a:r>
            <a:r>
              <a:rPr lang="it-IT" sz="3600" dirty="0" smtClean="0">
                <a:latin typeface="Cambria" pitchFamily="18" charset="0"/>
                <a:sym typeface="Wingdings" pitchFamily="2" charset="2"/>
              </a:rPr>
              <a:t>; media; </a:t>
            </a:r>
            <a:r>
              <a:rPr lang="it-IT" sz="3600" dirty="0" err="1" smtClean="0">
                <a:latin typeface="Cambria" pitchFamily="18" charset="0"/>
                <a:sym typeface="Wingdings" pitchFamily="2" charset="2"/>
              </a:rPr>
              <a:t>medio-alta</a:t>
            </a:r>
            <a:r>
              <a:rPr lang="it-IT" sz="3600" dirty="0" smtClean="0">
                <a:latin typeface="Cambria" pitchFamily="18" charset="0"/>
                <a:sym typeface="Wingdings" pitchFamily="2" charset="2"/>
              </a:rPr>
              <a:t>; forte.</a:t>
            </a: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200" dirty="0" smtClean="0">
              <a:latin typeface="Cambria" pitchFamily="18" charset="0"/>
              <a:sym typeface="Wingdings" pitchFamily="2" charset="2"/>
            </a:endParaRPr>
          </a:p>
          <a:p>
            <a:pPr marL="487363" indent="-487363" algn="just" defTabSz="1300163">
              <a:spcBef>
                <a:spcPct val="20000"/>
              </a:spcBef>
            </a:pP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Correlazioni voti/punteggi</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5" name="Tabella 4"/>
          <p:cNvGraphicFramePr>
            <a:graphicFrameLocks noGrp="1"/>
          </p:cNvGraphicFramePr>
          <p:nvPr/>
        </p:nvGraphicFramePr>
        <p:xfrm>
          <a:off x="1001676" y="2519345"/>
          <a:ext cx="10501384" cy="5857916"/>
        </p:xfrm>
        <a:graphic>
          <a:graphicData uri="http://schemas.openxmlformats.org/drawingml/2006/table">
            <a:tbl>
              <a:tblPr/>
              <a:tblGrid>
                <a:gridCol w="1871706"/>
                <a:gridCol w="3755076"/>
                <a:gridCol w="3755076"/>
                <a:gridCol w="1119526"/>
              </a:tblGrid>
              <a:tr h="1802435">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Correlazione tra</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voto della classe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e punteggio di Italiano</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alla Prova INVALSI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Correlazione tra</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voto della classe</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e punteggio di Matematica</a:t>
                      </a:r>
                      <a:br>
                        <a:rPr lang="it-IT" sz="1600" b="0" i="0" u="none" strike="noStrike">
                          <a:solidFill>
                            <a:srgbClr val="000000"/>
                          </a:solidFill>
                          <a:latin typeface="Times New Roman" pitchFamily="18" charset="0"/>
                          <a:cs typeface="Times New Roman" pitchFamily="18" charset="0"/>
                        </a:rPr>
                      </a:br>
                      <a:r>
                        <a:rPr lang="it-IT" sz="1600" b="0" i="0" u="none" strike="noStrike">
                          <a:solidFill>
                            <a:srgbClr val="000000"/>
                          </a:solidFill>
                          <a:latin typeface="Times New Roman" pitchFamily="18" charset="0"/>
                          <a:cs typeface="Times New Roman" pitchFamily="18" charset="0"/>
                        </a:rPr>
                        <a:t>alla Prova INVALSI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E2"/>
                    </a:solidFill>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scarsamente significativa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scarsamente significativa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scarsamente significativa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scarsamente significativa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scarsamente significativa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609">
                <a:tc>
                  <a:txBody>
                    <a:bodyPr/>
                    <a:lstStyle/>
                    <a:p>
                      <a:pPr algn="ctr" fontAlgn="ctr"/>
                      <a:r>
                        <a:rPr lang="it-IT" sz="1600" b="0" i="0" u="none" strike="noStrike">
                          <a:solidFill>
                            <a:srgbClr val="000000"/>
                          </a:solidFill>
                          <a:latin typeface="Times New Roman" pitchFamily="18" charset="0"/>
                          <a:cs typeface="Times New Roman" pitchFamily="18" charset="0"/>
                        </a:rPr>
                        <a:t>112049980509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medio-bassa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93001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Correlazioni voti/punteggi: Matematica</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75106" name="Picture 2" descr="C:\Users\Patrizia\Desktop\Ita_corr.jpg"/>
          <p:cNvPicPr>
            <a:picLocks noChangeAspect="1" noChangeArrowheads="1"/>
          </p:cNvPicPr>
          <p:nvPr/>
        </p:nvPicPr>
        <p:blipFill>
          <a:blip r:embed="rId4"/>
          <a:srcRect/>
          <a:stretch>
            <a:fillRect/>
          </a:stretch>
        </p:blipFill>
        <p:spPr bwMode="auto">
          <a:xfrm>
            <a:off x="1644616" y="2250921"/>
            <a:ext cx="9177376" cy="7055035"/>
          </a:xfrm>
          <a:prstGeom prst="rect">
            <a:avLst/>
          </a:prstGeom>
          <a:noFill/>
        </p:spPr>
      </p:pic>
      <p:sp>
        <p:nvSpPr>
          <p:cNvPr id="7" name="CasellaDiTesto 6"/>
          <p:cNvSpPr txBox="1"/>
          <p:nvPr/>
        </p:nvSpPr>
        <p:spPr>
          <a:xfrm>
            <a:off x="7073904" y="2447908"/>
            <a:ext cx="5500726" cy="2677656"/>
          </a:xfrm>
          <a:prstGeom prst="rect">
            <a:avLst/>
          </a:prstGeom>
          <a:solidFill>
            <a:schemeClr val="bg1"/>
          </a:solidFill>
          <a:ln w="50800" cmpd="sng">
            <a:solidFill>
              <a:srgbClr val="FF0000"/>
            </a:solidFill>
          </a:ln>
        </p:spPr>
        <p:txBody>
          <a:bodyPr wrap="square" rtlCol="0">
            <a:spAutoFit/>
          </a:bodyPr>
          <a:lstStyle/>
          <a:p>
            <a:r>
              <a:rPr lang="it-IT" sz="2800" dirty="0" smtClean="0">
                <a:latin typeface="Times New Roman" pitchFamily="18" charset="0"/>
                <a:cs typeface="Times New Roman" pitchFamily="18" charset="0"/>
              </a:rPr>
              <a:t>E’ possibile verificare se c’è concordanza tra i voti e i punteggi INVALSI (medie di classe) per tutte le classi, analizzare tutti i casi particolari e individuare le possibili cause.</a:t>
            </a:r>
            <a:endParaRPr lang="it-IT" sz="2800" dirty="0">
              <a:latin typeface="Times New Roman" pitchFamily="18" charset="0"/>
              <a:cs typeface="Times New Roman" pitchFamily="18" charset="0"/>
            </a:endParaRPr>
          </a:p>
        </p:txBody>
      </p:sp>
      <p:grpSp>
        <p:nvGrpSpPr>
          <p:cNvPr id="13" name="Gruppo 12"/>
          <p:cNvGrpSpPr/>
          <p:nvPr/>
        </p:nvGrpSpPr>
        <p:grpSpPr>
          <a:xfrm>
            <a:off x="6359524" y="5233990"/>
            <a:ext cx="6357982" cy="1739925"/>
            <a:chOff x="6359524" y="5233990"/>
            <a:chExt cx="6645276" cy="1739925"/>
          </a:xfrm>
        </p:grpSpPr>
        <p:sp>
          <p:nvSpPr>
            <p:cNvPr id="8" name="Ovale 7"/>
            <p:cNvSpPr/>
            <p:nvPr/>
          </p:nvSpPr>
          <p:spPr bwMode="auto">
            <a:xfrm>
              <a:off x="6359524" y="5233990"/>
              <a:ext cx="1357322" cy="500066"/>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CasellaDiTesto 8"/>
            <p:cNvSpPr txBox="1"/>
            <p:nvPr/>
          </p:nvSpPr>
          <p:spPr>
            <a:xfrm>
              <a:off x="7504074" y="6019808"/>
              <a:ext cx="5500726" cy="954107"/>
            </a:xfrm>
            <a:prstGeom prst="rect">
              <a:avLst/>
            </a:prstGeom>
            <a:solidFill>
              <a:schemeClr val="bg1"/>
            </a:solidFill>
            <a:ln w="50800" cmpd="sng">
              <a:solidFill>
                <a:srgbClr val="FF0000"/>
              </a:solidFill>
            </a:ln>
          </p:spPr>
          <p:txBody>
            <a:bodyPr wrap="square" rtlCol="0">
              <a:spAutoFit/>
            </a:bodyPr>
            <a:lstStyle/>
            <a:p>
              <a:r>
                <a:rPr lang="it-IT" sz="2800" dirty="0" smtClean="0">
                  <a:latin typeface="Times New Roman" pitchFamily="18" charset="0"/>
                  <a:cs typeface="Times New Roman" pitchFamily="18" charset="0"/>
                </a:rPr>
                <a:t>Stesso punteggio INVALSI differente voto</a:t>
              </a:r>
              <a:endParaRPr lang="it-IT" sz="2800" dirty="0">
                <a:latin typeface="Times New Roman" pitchFamily="18" charset="0"/>
                <a:cs typeface="Times New Roman" pitchFamily="18" charset="0"/>
              </a:endParaRPr>
            </a:p>
          </p:txBody>
        </p:sp>
        <p:cxnSp>
          <p:nvCxnSpPr>
            <p:cNvPr id="12" name="Connettore 2 11"/>
            <p:cNvCxnSpPr/>
            <p:nvPr/>
          </p:nvCxnSpPr>
          <p:spPr bwMode="auto">
            <a:xfrm rot="16200000" flipH="1">
              <a:off x="7645408" y="5591180"/>
              <a:ext cx="357190" cy="357190"/>
            </a:xfrm>
            <a:prstGeom prst="straightConnector1">
              <a:avLst/>
            </a:prstGeom>
            <a:solidFill>
              <a:srgbClr val="000000"/>
            </a:solidFill>
            <a:ln w="50800" cap="flat" cmpd="sng" algn="ctr">
              <a:solidFill>
                <a:srgbClr val="FF0000"/>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Correlazioni voti/punteggi</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69985" name="Picture 1" descr="C:\Users\Patrizia\Desktop\Mat_corr.jpg"/>
          <p:cNvPicPr>
            <a:picLocks noChangeAspect="1" noChangeArrowheads="1"/>
          </p:cNvPicPr>
          <p:nvPr/>
        </p:nvPicPr>
        <p:blipFill>
          <a:blip r:embed="rId4"/>
          <a:srcRect/>
          <a:stretch>
            <a:fillRect/>
          </a:stretch>
        </p:blipFill>
        <p:spPr bwMode="auto">
          <a:xfrm>
            <a:off x="1144550" y="1985963"/>
            <a:ext cx="9020213" cy="7119986"/>
          </a:xfrm>
          <a:prstGeom prst="rect">
            <a:avLst/>
          </a:prstGeom>
          <a:noFill/>
        </p:spPr>
      </p:pic>
      <p:grpSp>
        <p:nvGrpSpPr>
          <p:cNvPr id="17" name="Gruppo 16"/>
          <p:cNvGrpSpPr/>
          <p:nvPr/>
        </p:nvGrpSpPr>
        <p:grpSpPr>
          <a:xfrm>
            <a:off x="6002334" y="4448172"/>
            <a:ext cx="6715172" cy="4000528"/>
            <a:chOff x="6002334" y="4448172"/>
            <a:chExt cx="6715172" cy="4000528"/>
          </a:xfrm>
        </p:grpSpPr>
        <p:sp>
          <p:nvSpPr>
            <p:cNvPr id="7" name="Ovale 6"/>
            <p:cNvSpPr/>
            <p:nvPr/>
          </p:nvSpPr>
          <p:spPr bwMode="auto">
            <a:xfrm>
              <a:off x="6073772" y="4448172"/>
              <a:ext cx="571504" cy="57150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Ovale 7"/>
            <p:cNvSpPr/>
            <p:nvPr/>
          </p:nvSpPr>
          <p:spPr bwMode="auto">
            <a:xfrm>
              <a:off x="6002334" y="7877196"/>
              <a:ext cx="571504" cy="57150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CasellaDiTesto 8"/>
            <p:cNvSpPr txBox="1"/>
            <p:nvPr/>
          </p:nvSpPr>
          <p:spPr>
            <a:xfrm>
              <a:off x="7216780" y="5448304"/>
              <a:ext cx="5500726" cy="954107"/>
            </a:xfrm>
            <a:prstGeom prst="rect">
              <a:avLst/>
            </a:prstGeom>
            <a:solidFill>
              <a:schemeClr val="bg1"/>
            </a:solidFill>
            <a:ln w="50800" cmpd="sng">
              <a:solidFill>
                <a:srgbClr val="FF0000"/>
              </a:solidFill>
            </a:ln>
          </p:spPr>
          <p:txBody>
            <a:bodyPr wrap="square" rtlCol="0">
              <a:spAutoFit/>
            </a:bodyPr>
            <a:lstStyle/>
            <a:p>
              <a:r>
                <a:rPr lang="it-IT" sz="2800" dirty="0" smtClean="0">
                  <a:latin typeface="Times New Roman" pitchFamily="18" charset="0"/>
                  <a:cs typeface="Times New Roman" pitchFamily="18" charset="0"/>
                </a:rPr>
                <a:t>Stesso voto, differente punteggio INVALSI</a:t>
              </a:r>
              <a:endParaRPr lang="it-IT" sz="2800" dirty="0">
                <a:latin typeface="Times New Roman" pitchFamily="18" charset="0"/>
                <a:cs typeface="Times New Roman" pitchFamily="18" charset="0"/>
              </a:endParaRPr>
            </a:p>
          </p:txBody>
        </p:sp>
        <p:cxnSp>
          <p:nvCxnSpPr>
            <p:cNvPr id="12" name="Connettore 2 11"/>
            <p:cNvCxnSpPr>
              <a:stCxn id="7" idx="5"/>
            </p:cNvCxnSpPr>
            <p:nvPr/>
          </p:nvCxnSpPr>
          <p:spPr bwMode="auto">
            <a:xfrm rot="16200000" flipH="1">
              <a:off x="6668738" y="4828823"/>
              <a:ext cx="440885" cy="655199"/>
            </a:xfrm>
            <a:prstGeom prst="straightConnector1">
              <a:avLst/>
            </a:prstGeom>
            <a:solidFill>
              <a:srgbClr val="000000"/>
            </a:solidFill>
            <a:ln w="50800" cap="flat" cmpd="sng" algn="ctr">
              <a:solidFill>
                <a:srgbClr val="FF0000"/>
              </a:solidFill>
              <a:prstDash val="solid"/>
              <a:round/>
              <a:headEnd type="none" w="med" len="med"/>
              <a:tailEnd type="arrow"/>
            </a:ln>
            <a:effectLst/>
          </p:spPr>
        </p:cxnSp>
        <p:cxnSp>
          <p:nvCxnSpPr>
            <p:cNvPr id="13" name="Connettore 2 12"/>
            <p:cNvCxnSpPr>
              <a:stCxn id="8" idx="7"/>
            </p:cNvCxnSpPr>
            <p:nvPr/>
          </p:nvCxnSpPr>
          <p:spPr bwMode="auto">
            <a:xfrm rot="5400000" flipH="1" flipV="1">
              <a:off x="6204392" y="6734188"/>
              <a:ext cx="1512454" cy="940952"/>
            </a:xfrm>
            <a:prstGeom prst="straightConnector1">
              <a:avLst/>
            </a:prstGeom>
            <a:solidFill>
              <a:srgbClr val="000000"/>
            </a:solidFill>
            <a:ln w="50800" cap="flat" cmpd="sng" algn="ctr">
              <a:solidFill>
                <a:srgbClr val="FF00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Risultati per tipologia di studenti</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14" name="Segnaposto contenuto 2"/>
          <p:cNvSpPr txBox="1">
            <a:spLocks/>
          </p:cNvSpPr>
          <p:nvPr/>
        </p:nvSpPr>
        <p:spPr bwMode="auto">
          <a:xfrm>
            <a:off x="725446" y="2457432"/>
            <a:ext cx="11379200" cy="5848392"/>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dirty="0" smtClean="0">
                <a:latin typeface="Cambria" pitchFamily="18" charset="0"/>
                <a:sym typeface="Wingdings" pitchFamily="2" charset="2"/>
              </a:rPr>
              <a:t>E’ possibile analizzare i punteggi medi per diverse tipologie di studenti per vedere se ci sono differenze all’interno della scuola:</a:t>
            </a:r>
          </a:p>
          <a:p>
            <a:pPr marL="808038" indent="-361950" algn="just" defTabSz="1300163">
              <a:spcBef>
                <a:spcPct val="20000"/>
              </a:spcBef>
              <a:buFont typeface="Arial" pitchFamily="34" charset="0"/>
              <a:buChar char="•"/>
            </a:pPr>
            <a:r>
              <a:rPr lang="it-IT" sz="3600" dirty="0">
                <a:latin typeface="Cambria" pitchFamily="18" charset="0"/>
                <a:sym typeface="Wingdings" pitchFamily="2" charset="2"/>
              </a:rPr>
              <a:t>c</a:t>
            </a:r>
            <a:r>
              <a:rPr lang="it-IT" sz="3600" dirty="0" smtClean="0">
                <a:latin typeface="Cambria" pitchFamily="18" charset="0"/>
                <a:sym typeface="Wingdings" pitchFamily="2" charset="2"/>
              </a:rPr>
              <a:t>ittadinanza, regolarità, genere</a:t>
            </a:r>
          </a:p>
          <a:p>
            <a:pPr marL="808038" indent="-361950" algn="just" defTabSz="1300163">
              <a:spcBef>
                <a:spcPct val="20000"/>
              </a:spcBef>
              <a:buFont typeface="Arial" pitchFamily="34" charset="0"/>
              <a:buChar char="•"/>
            </a:pPr>
            <a:endParaRPr lang="it-IT" sz="3600" dirty="0">
              <a:latin typeface="Cambria" pitchFamily="18" charset="0"/>
              <a:sym typeface="Wingdings" pitchFamily="2" charset="2"/>
            </a:endParaRPr>
          </a:p>
          <a:p>
            <a:pPr marL="808038" indent="-722313" algn="just" defTabSz="1300163">
              <a:spcBef>
                <a:spcPct val="20000"/>
              </a:spcBef>
            </a:pPr>
            <a:r>
              <a:rPr lang="it-IT" sz="3600" dirty="0" smtClean="0">
                <a:latin typeface="Cambria" pitchFamily="18" charset="0"/>
                <a:sym typeface="Wingdings" pitchFamily="2" charset="2"/>
              </a:rPr>
              <a:t>Tali dati vanno letti insieme a informazioni già in possesso della scuola, come ad esempio quanto sono gli studenti per ciascuna tipologia.</a:t>
            </a: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200" dirty="0" smtClean="0">
              <a:latin typeface="Cambria" pitchFamily="18" charset="0"/>
              <a:sym typeface="Wingdings" pitchFamily="2" charset="2"/>
            </a:endParaRPr>
          </a:p>
          <a:p>
            <a:pPr marL="487363" indent="-487363" algn="just" defTabSz="1300163">
              <a:spcBef>
                <a:spcPct val="20000"/>
              </a:spcBef>
            </a:pP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2"/>
          <p:cNvSpPr txBox="1">
            <a:spLocks/>
          </p:cNvSpPr>
          <p:nvPr/>
        </p:nvSpPr>
        <p:spPr bwMode="auto">
          <a:xfrm>
            <a:off x="650875" y="1689100"/>
            <a:ext cx="11926888" cy="7015163"/>
          </a:xfrm>
          <a:prstGeom prst="rect">
            <a:avLst/>
          </a:prstGeom>
          <a:noFill/>
          <a:ln w="9525">
            <a:noFill/>
            <a:miter lim="800000"/>
            <a:headEnd/>
            <a:tailEnd/>
          </a:ln>
        </p:spPr>
        <p:txBody>
          <a:bodyPr lIns="130046" tIns="65023" rIns="130046" bIns="65023" anchor="ctr"/>
          <a:lstStyle/>
          <a:p>
            <a:pPr marL="649288" indent="-649288" algn="ctr" defTabSz="1300163">
              <a:spcBef>
                <a:spcPct val="20000"/>
              </a:spcBef>
            </a:pPr>
            <a:r>
              <a:rPr lang="it-IT" sz="4000" dirty="0">
                <a:latin typeface="Cambria" pitchFamily="18" charset="0"/>
                <a:sym typeface="Wingdings" pitchFamily="2" charset="2"/>
              </a:rPr>
              <a:t>I dati INVALSI, da soli, non consentono mai riflessioni risolutive: occorre sempre accompagnarli </a:t>
            </a:r>
          </a:p>
          <a:p>
            <a:pPr marL="649288" indent="-649288" algn="ctr" defTabSz="1300163">
              <a:spcBef>
                <a:spcPct val="20000"/>
              </a:spcBef>
            </a:pPr>
            <a:r>
              <a:rPr lang="it-IT" sz="4000" dirty="0">
                <a:latin typeface="Cambria" pitchFamily="18" charset="0"/>
                <a:sym typeface="Wingdings" pitchFamily="2" charset="2"/>
              </a:rPr>
              <a:t>con dati di contesto </a:t>
            </a:r>
          </a:p>
          <a:p>
            <a:pPr marL="649288" indent="-649288" algn="ctr" defTabSz="1300163">
              <a:spcBef>
                <a:spcPct val="20000"/>
              </a:spcBef>
            </a:pPr>
            <a:endParaRPr lang="it-IT" sz="4000" dirty="0">
              <a:latin typeface="Cambria" pitchFamily="18" charset="0"/>
              <a:sym typeface="Wingdings" pitchFamily="2" charset="2"/>
            </a:endParaRPr>
          </a:p>
          <a:p>
            <a:pPr marL="649288" indent="-649288" algn="ctr" defTabSz="1300163">
              <a:spcBef>
                <a:spcPct val="20000"/>
              </a:spcBef>
            </a:pPr>
            <a:endParaRPr lang="it-IT" sz="4000" dirty="0">
              <a:latin typeface="Cambria" pitchFamily="18" charset="0"/>
              <a:sym typeface="Wingdings" pitchFamily="2" charset="2"/>
            </a:endParaRPr>
          </a:p>
          <a:p>
            <a:pPr marL="649288" indent="-649288" algn="ctr" defTabSz="1300163">
              <a:spcBef>
                <a:spcPct val="20000"/>
              </a:spcBef>
            </a:pPr>
            <a:r>
              <a:rPr lang="it-IT" sz="4000" dirty="0">
                <a:latin typeface="Cambria" pitchFamily="18" charset="0"/>
                <a:sym typeface="Wingdings" pitchFamily="2" charset="2"/>
              </a:rPr>
              <a:t>Questionario studente, </a:t>
            </a:r>
            <a:r>
              <a:rPr lang="it-IT" sz="4000" dirty="0" smtClean="0">
                <a:latin typeface="Cambria" pitchFamily="18" charset="0"/>
                <a:sym typeface="Wingdings" pitchFamily="2" charset="2"/>
              </a:rPr>
              <a:t>Informazioni in possesso della scuola, [Questionario </a:t>
            </a:r>
            <a:r>
              <a:rPr lang="it-IT" sz="4000" dirty="0">
                <a:latin typeface="Cambria" pitchFamily="18" charset="0"/>
                <a:sym typeface="Wingdings" pitchFamily="2" charset="2"/>
              </a:rPr>
              <a:t>insegnante e Questionario </a:t>
            </a:r>
            <a:r>
              <a:rPr lang="it-IT" sz="4000" dirty="0" smtClean="0">
                <a:latin typeface="Cambria" pitchFamily="18" charset="0"/>
                <a:sym typeface="Wingdings" pitchFamily="2" charset="2"/>
              </a:rPr>
              <a:t>scuola]</a:t>
            </a:r>
            <a:endParaRPr lang="it-IT" sz="4000" dirty="0">
              <a:latin typeface="Cambria" pitchFamily="18" charset="0"/>
              <a:sym typeface="Wingdings" pitchFamily="2" charset="2"/>
            </a:endParaRPr>
          </a:p>
        </p:txBody>
      </p:sp>
      <p:sp>
        <p:nvSpPr>
          <p:cNvPr id="5123" name="CasellaDiTesto 9"/>
          <p:cNvSpPr txBox="1">
            <a:spLocks noChangeArrowheads="1"/>
          </p:cNvSpPr>
          <p:nvPr/>
        </p:nvSpPr>
        <p:spPr bwMode="auto">
          <a:xfrm>
            <a:off x="3951288" y="476250"/>
            <a:ext cx="6654800" cy="684213"/>
          </a:xfrm>
          <a:prstGeom prst="rect">
            <a:avLst/>
          </a:prstGeom>
          <a:noFill/>
          <a:ln w="9525">
            <a:noFill/>
            <a:miter lim="800000"/>
            <a:headEnd/>
            <a:tailEnd/>
          </a:ln>
        </p:spPr>
        <p:txBody>
          <a:bodyPr lIns="130046" tIns="65023" rIns="130046" bIns="65023">
            <a:spAutoFit/>
          </a:bodyPr>
          <a:lstStyle/>
          <a:p>
            <a:r>
              <a:rPr lang="it-IT" sz="3600" b="1">
                <a:latin typeface="Cambria" pitchFamily="18" charset="0"/>
              </a:rPr>
              <a:t>L’impostazione di fondo</a:t>
            </a:r>
          </a:p>
        </p:txBody>
      </p:sp>
      <p:sp>
        <p:nvSpPr>
          <p:cNvPr id="11" name="Freccia in giù 10"/>
          <p:cNvSpPr/>
          <p:nvPr/>
        </p:nvSpPr>
        <p:spPr>
          <a:xfrm>
            <a:off x="6613525" y="5283200"/>
            <a:ext cx="609600" cy="81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it-IT"/>
          </a:p>
        </p:txBody>
      </p:sp>
      <p:pic>
        <p:nvPicPr>
          <p:cNvPr id="12"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787360" y="1304900"/>
            <a:ext cx="11787270"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Risultati per tipologia di studenti,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76130" name="Picture 2" descr="C:\Users\Patrizia\Desktop\Ita_citt.jpg"/>
          <p:cNvPicPr>
            <a:picLocks noChangeAspect="1" noChangeArrowheads="1"/>
          </p:cNvPicPr>
          <p:nvPr/>
        </p:nvPicPr>
        <p:blipFill>
          <a:blip r:embed="rId4"/>
          <a:srcRect/>
          <a:stretch>
            <a:fillRect/>
          </a:stretch>
        </p:blipFill>
        <p:spPr bwMode="auto">
          <a:xfrm>
            <a:off x="1930368" y="2233594"/>
            <a:ext cx="9005926" cy="7231123"/>
          </a:xfrm>
          <a:prstGeom prst="rect">
            <a:avLst/>
          </a:prstGeom>
          <a:noFill/>
        </p:spPr>
      </p:pic>
      <p:sp>
        <p:nvSpPr>
          <p:cNvPr id="6" name="CasellaDiTesto 5"/>
          <p:cNvSpPr txBox="1"/>
          <p:nvPr/>
        </p:nvSpPr>
        <p:spPr>
          <a:xfrm>
            <a:off x="8431226" y="5019676"/>
            <a:ext cx="4573574" cy="3108543"/>
          </a:xfrm>
          <a:prstGeom prst="rect">
            <a:avLst/>
          </a:prstGeom>
          <a:solidFill>
            <a:schemeClr val="bg1"/>
          </a:solidFill>
          <a:ln w="50800" cmpd="sng">
            <a:solidFill>
              <a:srgbClr val="FF0000"/>
            </a:solidFill>
          </a:ln>
        </p:spPr>
        <p:txBody>
          <a:bodyPr wrap="square" rtlCol="0">
            <a:spAutoFit/>
          </a:bodyPr>
          <a:lstStyle/>
          <a:p>
            <a:r>
              <a:rPr lang="it-IT" sz="2800" b="1" u="sng" dirty="0" smtClean="0">
                <a:latin typeface="Times New Roman" pitchFamily="18" charset="0"/>
                <a:cs typeface="Times New Roman" pitchFamily="18" charset="0"/>
              </a:rPr>
              <a:t>Per cittadinanza.</a:t>
            </a:r>
          </a:p>
          <a:p>
            <a:r>
              <a:rPr lang="it-IT" sz="2800" dirty="0" smtClean="0">
                <a:latin typeface="Times New Roman" pitchFamily="18" charset="0"/>
                <a:cs typeface="Times New Roman" pitchFamily="18" charset="0"/>
              </a:rPr>
              <a:t>E’ possibile analizzare:</a:t>
            </a:r>
          </a:p>
          <a:p>
            <a:pPr marL="276225" indent="-276225">
              <a:buFont typeface="Arial" pitchFamily="34" charset="0"/>
              <a:buChar char="•"/>
            </a:pPr>
            <a:r>
              <a:rPr lang="it-IT" sz="2800" dirty="0" smtClean="0">
                <a:latin typeface="Times New Roman" pitchFamily="18" charset="0"/>
                <a:cs typeface="Times New Roman" pitchFamily="18" charset="0"/>
              </a:rPr>
              <a:t>differenze tra gruppi all’interno della scuola</a:t>
            </a:r>
          </a:p>
          <a:p>
            <a:pPr marL="276225" indent="-276225">
              <a:buFont typeface="Arial" pitchFamily="34" charset="0"/>
              <a:buChar char="•"/>
            </a:pPr>
            <a:r>
              <a:rPr lang="it-IT" sz="2800" dirty="0">
                <a:latin typeface="Times New Roman" pitchFamily="18" charset="0"/>
                <a:cs typeface="Times New Roman" pitchFamily="18" charset="0"/>
              </a:rPr>
              <a:t>d</a:t>
            </a:r>
            <a:r>
              <a:rPr lang="it-IT" sz="2800" dirty="0" smtClean="0">
                <a:latin typeface="Times New Roman" pitchFamily="18" charset="0"/>
                <a:cs typeface="Times New Roman" pitchFamily="18" charset="0"/>
              </a:rPr>
              <a:t>ifferenze dei diversi gruppi, rispetto alla media nazionale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787360" y="1304900"/>
            <a:ext cx="11787270"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Risultati per tipologia di studenti,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77154" name="Picture 2" descr="C:\Users\Patrizia\Desktop\Ita_reg.jpg"/>
          <p:cNvPicPr>
            <a:picLocks noChangeAspect="1" noChangeArrowheads="1"/>
          </p:cNvPicPr>
          <p:nvPr/>
        </p:nvPicPr>
        <p:blipFill>
          <a:blip r:embed="rId4"/>
          <a:srcRect/>
          <a:stretch>
            <a:fillRect/>
          </a:stretch>
        </p:blipFill>
        <p:spPr bwMode="auto">
          <a:xfrm>
            <a:off x="1930368" y="2162156"/>
            <a:ext cx="9080650" cy="7319993"/>
          </a:xfrm>
          <a:prstGeom prst="rect">
            <a:avLst/>
          </a:prstGeom>
          <a:noFill/>
        </p:spPr>
      </p:pic>
      <p:sp>
        <p:nvSpPr>
          <p:cNvPr id="7" name="CasellaDiTesto 6"/>
          <p:cNvSpPr txBox="1"/>
          <p:nvPr/>
        </p:nvSpPr>
        <p:spPr>
          <a:xfrm>
            <a:off x="287294" y="5448304"/>
            <a:ext cx="5500726" cy="2677656"/>
          </a:xfrm>
          <a:prstGeom prst="rect">
            <a:avLst/>
          </a:prstGeom>
          <a:solidFill>
            <a:schemeClr val="bg1"/>
          </a:solidFill>
          <a:ln w="50800" cmpd="sng">
            <a:solidFill>
              <a:srgbClr val="FF0000"/>
            </a:solidFill>
          </a:ln>
        </p:spPr>
        <p:txBody>
          <a:bodyPr wrap="square" rtlCol="0">
            <a:spAutoFit/>
          </a:bodyPr>
          <a:lstStyle/>
          <a:p>
            <a:r>
              <a:rPr lang="it-IT" sz="2800" b="1" u="sng" dirty="0" smtClean="0">
                <a:latin typeface="Times New Roman" pitchFamily="18" charset="0"/>
                <a:cs typeface="Times New Roman" pitchFamily="18" charset="0"/>
              </a:rPr>
              <a:t>Per regolarità</a:t>
            </a:r>
          </a:p>
          <a:p>
            <a:r>
              <a:rPr lang="it-IT" sz="2800" dirty="0" smtClean="0">
                <a:latin typeface="Times New Roman" pitchFamily="18" charset="0"/>
                <a:cs typeface="Times New Roman" pitchFamily="18" charset="0"/>
              </a:rPr>
              <a:t>E’ possibile analizzare:</a:t>
            </a:r>
          </a:p>
          <a:p>
            <a:pPr marL="276225" indent="-276225">
              <a:buFont typeface="Arial" pitchFamily="34" charset="0"/>
              <a:buChar char="•"/>
            </a:pPr>
            <a:r>
              <a:rPr lang="it-IT" sz="2800" dirty="0" smtClean="0">
                <a:latin typeface="Times New Roman" pitchFamily="18" charset="0"/>
                <a:cs typeface="Times New Roman" pitchFamily="18" charset="0"/>
              </a:rPr>
              <a:t>differenze tra gruppi all’interno della scuola</a:t>
            </a:r>
          </a:p>
          <a:p>
            <a:pPr marL="276225" indent="-276225">
              <a:buFont typeface="Arial" pitchFamily="34" charset="0"/>
              <a:buChar char="•"/>
            </a:pPr>
            <a:r>
              <a:rPr lang="it-IT" sz="2800" dirty="0">
                <a:latin typeface="Times New Roman" pitchFamily="18" charset="0"/>
                <a:cs typeface="Times New Roman" pitchFamily="18" charset="0"/>
              </a:rPr>
              <a:t>d</a:t>
            </a:r>
            <a:r>
              <a:rPr lang="it-IT" sz="2800" dirty="0" smtClean="0">
                <a:latin typeface="Times New Roman" pitchFamily="18" charset="0"/>
                <a:cs typeface="Times New Roman" pitchFamily="18" charset="0"/>
              </a:rPr>
              <a:t>ifferenze dei diversi gruppi, rispetto alla media nazionale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787360" y="1304900"/>
            <a:ext cx="11787270"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Risultati per tipologia di studenti,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78178" name="Picture 2" descr="C:\Users\Patrizia\Desktop\Ita_gen.jpg"/>
          <p:cNvPicPr>
            <a:picLocks noChangeAspect="1" noChangeArrowheads="1"/>
          </p:cNvPicPr>
          <p:nvPr/>
        </p:nvPicPr>
        <p:blipFill>
          <a:blip r:embed="rId4"/>
          <a:srcRect/>
          <a:stretch>
            <a:fillRect/>
          </a:stretch>
        </p:blipFill>
        <p:spPr bwMode="auto">
          <a:xfrm>
            <a:off x="1758871" y="2233594"/>
            <a:ext cx="9172685" cy="7272368"/>
          </a:xfrm>
          <a:prstGeom prst="rect">
            <a:avLst/>
          </a:prstGeom>
          <a:noFill/>
        </p:spPr>
      </p:pic>
      <p:sp>
        <p:nvSpPr>
          <p:cNvPr id="7" name="CasellaDiTesto 6"/>
          <p:cNvSpPr txBox="1"/>
          <p:nvPr/>
        </p:nvSpPr>
        <p:spPr>
          <a:xfrm>
            <a:off x="501608" y="2305032"/>
            <a:ext cx="5500726" cy="3143272"/>
          </a:xfrm>
          <a:prstGeom prst="rect">
            <a:avLst/>
          </a:prstGeom>
          <a:solidFill>
            <a:schemeClr val="bg1"/>
          </a:solidFill>
          <a:ln w="50800" cmpd="sng">
            <a:solidFill>
              <a:srgbClr val="FF0000"/>
            </a:solidFill>
          </a:ln>
        </p:spPr>
        <p:txBody>
          <a:bodyPr wrap="square" rtlCol="0">
            <a:spAutoFit/>
          </a:bodyPr>
          <a:lstStyle/>
          <a:p>
            <a:r>
              <a:rPr lang="it-IT" sz="2800" b="1" u="sng" dirty="0" smtClean="0">
                <a:latin typeface="Times New Roman" pitchFamily="18" charset="0"/>
                <a:cs typeface="Times New Roman" pitchFamily="18" charset="0"/>
              </a:rPr>
              <a:t>Per genere.</a:t>
            </a:r>
          </a:p>
          <a:p>
            <a:r>
              <a:rPr lang="it-IT" sz="2800" dirty="0" smtClean="0">
                <a:latin typeface="Times New Roman" pitchFamily="18" charset="0"/>
                <a:cs typeface="Times New Roman" pitchFamily="18" charset="0"/>
              </a:rPr>
              <a:t>E’ possibile analizzare:</a:t>
            </a:r>
          </a:p>
          <a:p>
            <a:pPr marL="276225" indent="-276225">
              <a:buFont typeface="Arial" pitchFamily="34" charset="0"/>
              <a:buChar char="•"/>
            </a:pPr>
            <a:r>
              <a:rPr lang="it-IT" sz="2800" dirty="0" smtClean="0">
                <a:latin typeface="Times New Roman" pitchFamily="18" charset="0"/>
                <a:cs typeface="Times New Roman" pitchFamily="18" charset="0"/>
              </a:rPr>
              <a:t>differenze tra gruppi all’interno della scuola</a:t>
            </a:r>
          </a:p>
          <a:p>
            <a:pPr marL="276225" indent="-276225">
              <a:buFont typeface="Arial" pitchFamily="34" charset="0"/>
              <a:buChar char="•"/>
            </a:pPr>
            <a:r>
              <a:rPr lang="it-IT" sz="2800" dirty="0">
                <a:latin typeface="Times New Roman" pitchFamily="18" charset="0"/>
                <a:cs typeface="Times New Roman" pitchFamily="18" charset="0"/>
              </a:rPr>
              <a:t>d</a:t>
            </a:r>
            <a:r>
              <a:rPr lang="it-IT" sz="2800" dirty="0" smtClean="0">
                <a:latin typeface="Times New Roman" pitchFamily="18" charset="0"/>
                <a:cs typeface="Times New Roman" pitchFamily="18" charset="0"/>
              </a:rPr>
              <a:t>ifferenze dei diversi gruppi, rispetto alla media nazionale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650875" y="3292475"/>
            <a:ext cx="11703050" cy="3384550"/>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Punteggi classe per classe</a:t>
            </a:r>
          </a:p>
          <a:p>
            <a:pPr algn="ctr"/>
            <a:r>
              <a:rPr lang="it-IT" sz="4600" b="1" u="sng" dirty="0" smtClean="0">
                <a:latin typeface="Cambria" pitchFamily="18" charset="0"/>
              </a:rPr>
              <a:t>Analisi a livello di singola classe</a:t>
            </a:r>
            <a:endParaRPr lang="it-IT" sz="4600" b="1" u="sng" dirty="0">
              <a:latin typeface="Cambria" pitchFamily="18" charset="0"/>
            </a:endParaRPr>
          </a:p>
          <a:p>
            <a:pPr algn="ct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Analisi a livello di classe</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5" name="Segnaposto contenuto 2"/>
          <p:cNvSpPr txBox="1">
            <a:spLocks/>
          </p:cNvSpPr>
          <p:nvPr/>
        </p:nvSpPr>
        <p:spPr bwMode="auto">
          <a:xfrm>
            <a:off x="725446" y="2457432"/>
            <a:ext cx="11379200" cy="5848392"/>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dirty="0" smtClean="0">
                <a:latin typeface="Cambria" pitchFamily="18" charset="0"/>
                <a:sym typeface="Wingdings" pitchFamily="2" charset="2"/>
              </a:rPr>
              <a:t>A livello di classe è possibile utilizzare: </a:t>
            </a:r>
          </a:p>
          <a:p>
            <a:pPr marL="487363" indent="-487363" algn="just" defTabSz="1300163">
              <a:spcBef>
                <a:spcPct val="20000"/>
              </a:spcBef>
              <a:buFont typeface="Arial" pitchFamily="34" charset="0"/>
              <a:buChar char="•"/>
            </a:pPr>
            <a:r>
              <a:rPr lang="it-IT" sz="3600" dirty="0" smtClean="0">
                <a:latin typeface="Cambria" pitchFamily="18" charset="0"/>
                <a:sym typeface="Wingdings" pitchFamily="2" charset="2"/>
              </a:rPr>
              <a:t>le tavole con il dettaglio delle risposte per item</a:t>
            </a:r>
          </a:p>
          <a:p>
            <a:pPr marL="487363" indent="-487363" algn="just" defTabSz="1300163">
              <a:spcBef>
                <a:spcPct val="20000"/>
              </a:spcBef>
              <a:buFont typeface="Arial" pitchFamily="34" charset="0"/>
              <a:buChar char="•"/>
            </a:pPr>
            <a:r>
              <a:rPr lang="it-IT" sz="3600" dirty="0">
                <a:latin typeface="Cambria" pitchFamily="18" charset="0"/>
                <a:sym typeface="Wingdings" pitchFamily="2" charset="2"/>
              </a:rPr>
              <a:t>i</a:t>
            </a:r>
            <a:r>
              <a:rPr lang="it-IT" sz="3600" dirty="0" smtClean="0">
                <a:latin typeface="Cambria" pitchFamily="18" charset="0"/>
                <a:sym typeface="Wingdings" pitchFamily="2" charset="2"/>
              </a:rPr>
              <a:t> grafici che confrontano il risultato di classi e </a:t>
            </a:r>
            <a:r>
              <a:rPr lang="it-IT" sz="3600" dirty="0" err="1" smtClean="0">
                <a:latin typeface="Cambria" pitchFamily="18" charset="0"/>
                <a:sym typeface="Wingdings" pitchFamily="2" charset="2"/>
              </a:rPr>
              <a:t>òa</a:t>
            </a:r>
            <a:r>
              <a:rPr lang="it-IT" sz="3600" dirty="0" smtClean="0">
                <a:latin typeface="Cambria" pitchFamily="18" charset="0"/>
                <a:sym typeface="Wingdings" pitchFamily="2" charset="2"/>
              </a:rPr>
              <a:t> media nazionale item per item</a:t>
            </a:r>
          </a:p>
          <a:p>
            <a:pPr marL="487363" indent="-487363" algn="just" defTabSz="1300163">
              <a:spcBef>
                <a:spcPct val="20000"/>
              </a:spcBef>
            </a:pPr>
            <a:r>
              <a:rPr lang="it-IT" sz="3600" dirty="0" smtClean="0">
                <a:latin typeface="Cambria" pitchFamily="18" charset="0"/>
                <a:sym typeface="Wingdings" pitchFamily="2" charset="2"/>
              </a:rPr>
              <a:t>Inoltre è possibile analizzare le tavole che riportano i risultati divisi per ambiti e processi di Italiano e Matematica </a:t>
            </a: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600" dirty="0" smtClean="0">
              <a:latin typeface="Cambria" pitchFamily="18" charset="0"/>
              <a:sym typeface="Wingdings" pitchFamily="2" charset="2"/>
            </a:endParaRPr>
          </a:p>
          <a:p>
            <a:pPr marL="487363" indent="-487363" algn="just" defTabSz="1300163">
              <a:spcBef>
                <a:spcPct val="20000"/>
              </a:spcBef>
            </a:pPr>
            <a:endParaRPr lang="it-IT" sz="3200" dirty="0" smtClean="0">
              <a:latin typeface="Cambria" pitchFamily="18" charset="0"/>
              <a:sym typeface="Wingdings" pitchFamily="2" charset="2"/>
            </a:endParaRPr>
          </a:p>
          <a:p>
            <a:pPr marL="487363" indent="-487363" algn="just" defTabSz="1300163">
              <a:spcBef>
                <a:spcPct val="20000"/>
              </a:spcBef>
            </a:pP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Dettaglio risposte per item,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81250" name="Picture 2" descr="C:\Users\Patrizia\Desktop\schermata item.jpg"/>
          <p:cNvPicPr>
            <a:picLocks noChangeAspect="1" noChangeArrowheads="1"/>
          </p:cNvPicPr>
          <p:nvPr/>
        </p:nvPicPr>
        <p:blipFill>
          <a:blip r:embed="rId4"/>
          <a:srcRect/>
          <a:stretch>
            <a:fillRect/>
          </a:stretch>
        </p:blipFill>
        <p:spPr bwMode="auto">
          <a:xfrm>
            <a:off x="1815885" y="2733660"/>
            <a:ext cx="10263379" cy="6429420"/>
          </a:xfrm>
          <a:prstGeom prst="rect">
            <a:avLst/>
          </a:prstGeom>
          <a:noFill/>
        </p:spPr>
      </p:pic>
      <p:sp>
        <p:nvSpPr>
          <p:cNvPr id="6" name="CasellaDiTesto 5"/>
          <p:cNvSpPr txBox="1"/>
          <p:nvPr/>
        </p:nvSpPr>
        <p:spPr>
          <a:xfrm>
            <a:off x="0" y="4444752"/>
            <a:ext cx="4558184" cy="2677656"/>
          </a:xfrm>
          <a:prstGeom prst="rect">
            <a:avLst/>
          </a:prstGeom>
          <a:solidFill>
            <a:schemeClr val="bg1"/>
          </a:solidFill>
          <a:ln w="50800" cmpd="sng">
            <a:solidFill>
              <a:srgbClr val="FF0000"/>
            </a:solidFill>
          </a:ln>
        </p:spPr>
        <p:txBody>
          <a:bodyPr wrap="square" rtlCol="0">
            <a:spAutoFit/>
          </a:bodyPr>
          <a:lstStyle/>
          <a:p>
            <a:pPr algn="just"/>
            <a:r>
              <a:rPr lang="it-IT" sz="2800" dirty="0" smtClean="0">
                <a:latin typeface="Times New Roman" pitchFamily="18" charset="0"/>
                <a:cs typeface="Times New Roman" pitchFamily="18" charset="0"/>
              </a:rPr>
              <a:t>Una schermata di questo tipo è visualizzabile per ogni classe. Per ogni item di entrambe le materie sono mostrate le percentuali di risposta in tutte le modalità.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Dettaglio risposte per item,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5" name="Tabella 4"/>
          <p:cNvGraphicFramePr>
            <a:graphicFrameLocks noGrp="1"/>
          </p:cNvGraphicFramePr>
          <p:nvPr/>
        </p:nvGraphicFramePr>
        <p:xfrm>
          <a:off x="1573178" y="3162288"/>
          <a:ext cx="10358507" cy="5643609"/>
        </p:xfrm>
        <a:graphic>
          <a:graphicData uri="http://schemas.openxmlformats.org/drawingml/2006/table">
            <a:tbl>
              <a:tblPr/>
              <a:tblGrid>
                <a:gridCol w="2222954"/>
                <a:gridCol w="1145853"/>
                <a:gridCol w="962516"/>
                <a:gridCol w="756263"/>
                <a:gridCol w="1970867"/>
                <a:gridCol w="1100018"/>
                <a:gridCol w="1100018"/>
                <a:gridCol w="1100018"/>
              </a:tblGrid>
              <a:tr h="403115">
                <a:tc>
                  <a:txBody>
                    <a:bodyPr/>
                    <a:lstStyle/>
                    <a:p>
                      <a:pPr algn="l" fontAlgn="b"/>
                      <a:endParaRPr lang="it-IT"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600" b="0" i="0" u="none" strike="noStrike">
                        <a:solidFill>
                          <a:srgbClr val="000000"/>
                        </a:solidFill>
                        <a:latin typeface="Times New Roman" pitchFamily="18" charset="0"/>
                        <a:cs typeface="Times New Roman"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it-IT" sz="1600" b="0" i="0" u="none" strike="noStrike" dirty="0">
                          <a:solidFill>
                            <a:srgbClr val="000000"/>
                          </a:solidFill>
                          <a:latin typeface="Times New Roman" pitchFamily="18" charset="0"/>
                          <a:cs typeface="Times New Roman" pitchFamily="18" charset="0"/>
                        </a:rPr>
                        <a:t>sezione b</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3">
                  <a:txBody>
                    <a:bodyPr/>
                    <a:lstStyle/>
                    <a:p>
                      <a:pPr algn="ctr" fontAlgn="b"/>
                      <a:r>
                        <a:rPr lang="it-IT" sz="1600" b="0" i="0" u="none" strike="noStrike">
                          <a:solidFill>
                            <a:srgbClr val="000000"/>
                          </a:solidFill>
                          <a:latin typeface="Times New Roman" pitchFamily="18" charset="0"/>
                          <a:cs typeface="Times New Roman" pitchFamily="18" charset="0"/>
                        </a:rPr>
                        <a:t>sezione 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r>
              <a:tr h="806229">
                <a:tc>
                  <a:txBody>
                    <a:bodyPr/>
                    <a:lstStyle/>
                    <a:p>
                      <a:pPr algn="ctr" fontAlgn="ctr"/>
                      <a:r>
                        <a:rPr lang="it-IT" sz="1600" b="0" i="0" u="none" strike="noStrike">
                          <a:solidFill>
                            <a:srgbClr val="000000"/>
                          </a:solidFill>
                          <a:latin typeface="Times New Roman" pitchFamily="18" charset="0"/>
                          <a:cs typeface="Times New Roman" pitchFamily="18" charset="0"/>
                        </a:rPr>
                        <a:t>Ambiti e argomenti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Domanda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corretta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errata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Mancate risposte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corretta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errata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Mancate risposte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NARRATIVO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NARRATIVO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A8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NARRATIVO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A11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NARRATIVO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A14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ESPOSITIVO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B2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ESPOSITIVO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B3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ESPOSITIVO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B8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ESPOSITIVO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B14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C6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15">
                <a:tc>
                  <a:txBody>
                    <a:bodyPr/>
                    <a:lstStyle/>
                    <a:p>
                      <a:pPr algn="ctr" fontAlgn="ctr"/>
                      <a:r>
                        <a:rPr lang="it-IT" sz="1600" b="0" i="0" u="none" strike="noStrike">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C10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CasellaDiTesto 5"/>
          <p:cNvSpPr txBox="1"/>
          <p:nvPr/>
        </p:nvSpPr>
        <p:spPr>
          <a:xfrm>
            <a:off x="2573310" y="2376470"/>
            <a:ext cx="8143932" cy="523220"/>
          </a:xfrm>
          <a:prstGeom prst="rect">
            <a:avLst/>
          </a:prstGeom>
          <a:solidFill>
            <a:schemeClr val="bg1"/>
          </a:solidFill>
          <a:ln w="50800" cmpd="sng">
            <a:solidFill>
              <a:srgbClr val="FF0000"/>
            </a:solidFill>
          </a:ln>
        </p:spPr>
        <p:txBody>
          <a:bodyPr wrap="square" rtlCol="0">
            <a:spAutoFit/>
          </a:bodyPr>
          <a:lstStyle/>
          <a:p>
            <a:pPr algn="just"/>
            <a:r>
              <a:rPr lang="it-IT" sz="2800" dirty="0" smtClean="0">
                <a:latin typeface="Times New Roman" pitchFamily="18" charset="0"/>
                <a:cs typeface="Times New Roman" pitchFamily="18" charset="0"/>
              </a:rPr>
              <a:t>E’ possibile anche effettuare un confronto TRA classi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Dettaglio risposte per item,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graphicFrame>
        <p:nvGraphicFramePr>
          <p:cNvPr id="5" name="Tabella 4"/>
          <p:cNvGraphicFramePr>
            <a:graphicFrameLocks noGrp="1"/>
          </p:cNvGraphicFramePr>
          <p:nvPr/>
        </p:nvGraphicFramePr>
        <p:xfrm>
          <a:off x="1501740" y="2590782"/>
          <a:ext cx="10358512" cy="4786347"/>
        </p:xfrm>
        <a:graphic>
          <a:graphicData uri="http://schemas.openxmlformats.org/drawingml/2006/table">
            <a:tbl>
              <a:tblPr/>
              <a:tblGrid>
                <a:gridCol w="1687723"/>
                <a:gridCol w="901905"/>
                <a:gridCol w="1294814"/>
                <a:gridCol w="1294814"/>
                <a:gridCol w="1294814"/>
                <a:gridCol w="1294814"/>
                <a:gridCol w="1294814"/>
                <a:gridCol w="1294814"/>
              </a:tblGrid>
              <a:tr h="1104542">
                <a:tc>
                  <a:txBody>
                    <a:bodyPr/>
                    <a:lstStyle/>
                    <a:p>
                      <a:pPr algn="ctr" fontAlgn="ctr"/>
                      <a:r>
                        <a:rPr lang="it-IT" sz="1600" b="0" i="0" u="none" strike="noStrike" dirty="0">
                          <a:solidFill>
                            <a:srgbClr val="000000"/>
                          </a:solidFill>
                          <a:latin typeface="Times New Roman" pitchFamily="18" charset="0"/>
                          <a:cs typeface="Times New Roman" pitchFamily="18" charset="0"/>
                        </a:rPr>
                        <a:t>Ambiti e argomenti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Domanda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tavolino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scontrino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postino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bagnino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Mancate risposte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dirty="0" smtClean="0">
                          <a:solidFill>
                            <a:srgbClr val="000000"/>
                          </a:solidFill>
                          <a:latin typeface="Times New Roman" pitchFamily="18" charset="0"/>
                          <a:cs typeface="Times New Roman" pitchFamily="18" charset="0"/>
                        </a:rPr>
                        <a:t>Classe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736361">
                <a:tc>
                  <a:txBody>
                    <a:bodyPr/>
                    <a:lstStyle/>
                    <a:p>
                      <a:pPr algn="ctr" fontAlgn="ctr"/>
                      <a:r>
                        <a:rPr lang="it-IT" sz="1600" b="0" i="0" u="none" strike="noStrike" dirty="0">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C8_b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rgbClr val="000000"/>
                          </a:solidFill>
                          <a:latin typeface="Times New Roman" pitchFamily="18" charset="0"/>
                          <a:cs typeface="Times New Roman" pitchFamily="18" charset="0"/>
                        </a:rPr>
                        <a:t>Sez. b</a:t>
                      </a:r>
                      <a:endParaRPr lang="it-IT"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361">
                <a:tc>
                  <a:txBody>
                    <a:bodyPr/>
                    <a:lstStyle/>
                    <a:p>
                      <a:pPr algn="ctr" fontAlgn="ctr"/>
                      <a:r>
                        <a:rPr lang="it-IT" sz="1600" b="0" i="0" u="none" strike="noStrike" dirty="0">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C8_b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rgbClr val="000000"/>
                          </a:solidFill>
                          <a:latin typeface="Times New Roman" pitchFamily="18" charset="0"/>
                          <a:cs typeface="Times New Roman" pitchFamily="18" charset="0"/>
                        </a:rPr>
                        <a:t>Sez. h</a:t>
                      </a:r>
                      <a:endParaRPr lang="it-IT"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361">
                <a:tc>
                  <a:txBody>
                    <a:bodyPr/>
                    <a:lstStyle/>
                    <a:p>
                      <a:pPr algn="ctr" fontAlgn="ctr"/>
                      <a:r>
                        <a:rPr lang="it-IT" sz="1600" b="0" i="0" u="none" strike="noStrike" dirty="0">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C8_b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rgbClr val="000000"/>
                          </a:solidFill>
                          <a:latin typeface="Times New Roman" pitchFamily="18" charset="0"/>
                          <a:cs typeface="Times New Roman" pitchFamily="18" charset="0"/>
                        </a:rPr>
                        <a:t>Sez. d</a:t>
                      </a:r>
                      <a:endParaRPr lang="it-IT"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361">
                <a:tc>
                  <a:txBody>
                    <a:bodyPr/>
                    <a:lstStyle/>
                    <a:p>
                      <a:pPr algn="ctr" fontAlgn="ctr"/>
                      <a:r>
                        <a:rPr lang="it-IT" sz="1600" b="0" i="0" u="none" strike="noStrike" dirty="0">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C8_b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latin typeface="Times New Roman" pitchFamily="18" charset="0"/>
                          <a:cs typeface="Times New Roman" pitchFamily="18"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smtClean="0">
                          <a:solidFill>
                            <a:srgbClr val="000000"/>
                          </a:solidFill>
                          <a:latin typeface="Times New Roman" pitchFamily="18" charset="0"/>
                          <a:cs typeface="Times New Roman" pitchFamily="18" charset="0"/>
                        </a:rPr>
                        <a:t>Sez. 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361">
                <a:tc>
                  <a:txBody>
                    <a:bodyPr/>
                    <a:lstStyle/>
                    <a:p>
                      <a:pPr algn="ctr" fontAlgn="ctr"/>
                      <a:r>
                        <a:rPr lang="it-IT" sz="1600" b="0" i="0" u="none" strike="noStrike" dirty="0">
                          <a:solidFill>
                            <a:srgbClr val="000000"/>
                          </a:solidFill>
                          <a:latin typeface="Times New Roman" pitchFamily="18" charset="0"/>
                          <a:cs typeface="Times New Roman" pitchFamily="18" charset="0"/>
                        </a:rPr>
                        <a:t>GRAMMATICA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C8_b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a:solidFill>
                            <a:srgbClr val="000000"/>
                          </a:solidFill>
                          <a:latin typeface="Times New Roman" pitchFamily="18" charset="0"/>
                          <a:cs typeface="Times New Roman" pitchFamily="18"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dirty="0">
                          <a:solidFill>
                            <a:srgbClr val="000000"/>
                          </a:solidFill>
                          <a:latin typeface="Times New Roman" pitchFamily="18" charset="0"/>
                          <a:cs typeface="Times New Roman" pitchFamily="18"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t-IT" sz="1600" b="0" i="0" u="none" strike="noStrike" dirty="0" smtClean="0">
                          <a:solidFill>
                            <a:srgbClr val="000000"/>
                          </a:solidFill>
                          <a:latin typeface="Times New Roman" pitchFamily="18" charset="0"/>
                          <a:cs typeface="Times New Roman" pitchFamily="18" charset="0"/>
                        </a:rPr>
                        <a:t>Sez. i</a:t>
                      </a:r>
                      <a:endParaRPr lang="it-IT" sz="16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6" name="CasellaDiTesto 5"/>
          <p:cNvSpPr txBox="1"/>
          <p:nvPr/>
        </p:nvSpPr>
        <p:spPr>
          <a:xfrm>
            <a:off x="2859062" y="7734320"/>
            <a:ext cx="7572428" cy="954107"/>
          </a:xfrm>
          <a:prstGeom prst="rect">
            <a:avLst/>
          </a:prstGeom>
          <a:solidFill>
            <a:schemeClr val="bg1"/>
          </a:solidFill>
          <a:ln w="50800" cmpd="sng">
            <a:solidFill>
              <a:srgbClr val="FF0000"/>
            </a:solidFill>
          </a:ln>
        </p:spPr>
        <p:txBody>
          <a:bodyPr wrap="square" rtlCol="0">
            <a:spAutoFit/>
          </a:bodyPr>
          <a:lstStyle/>
          <a:p>
            <a:pPr algn="just"/>
            <a:r>
              <a:rPr lang="it-IT" sz="2800" dirty="0" smtClean="0">
                <a:latin typeface="Times New Roman" pitchFamily="18" charset="0"/>
                <a:cs typeface="Times New Roman" pitchFamily="18" charset="0"/>
              </a:rPr>
              <a:t>E’ sicuramente utile un focus non solo sulle risposte errate ma anche sulle mancate risposte.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Confronto risultato e media nazionale</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6" name="Segnaposto contenuto 2"/>
          <p:cNvSpPr txBox="1">
            <a:spLocks/>
          </p:cNvSpPr>
          <p:nvPr/>
        </p:nvSpPr>
        <p:spPr bwMode="auto">
          <a:xfrm>
            <a:off x="725446" y="2457432"/>
            <a:ext cx="11379200" cy="4776822"/>
          </a:xfrm>
          <a:prstGeom prst="rect">
            <a:avLst/>
          </a:prstGeom>
          <a:noFill/>
          <a:ln w="9525">
            <a:noFill/>
            <a:miter lim="800000"/>
            <a:headEnd/>
            <a:tailEnd/>
          </a:ln>
        </p:spPr>
        <p:txBody>
          <a:bodyPr lIns="130046" tIns="65023" rIns="130046" bIns="65023"/>
          <a:lstStyle/>
          <a:p>
            <a:pPr marL="487363" indent="-487363" algn="just" defTabSz="1300163">
              <a:spcBef>
                <a:spcPct val="20000"/>
              </a:spcBef>
            </a:pPr>
            <a:r>
              <a:rPr lang="it-IT" sz="3600" dirty="0" smtClean="0">
                <a:latin typeface="Cambria" pitchFamily="18" charset="0"/>
                <a:sym typeface="Wingdings" pitchFamily="2" charset="2"/>
              </a:rPr>
              <a:t>Questo grafico mostra, separatamente per ciascuna classe, le differenze (in punti percentuali) item per item dei punteggi medi degli alunni della classe </a:t>
            </a:r>
            <a:r>
              <a:rPr lang="it-IT" sz="3600" u="sng" dirty="0" smtClean="0">
                <a:latin typeface="Cambria" pitchFamily="18" charset="0"/>
                <a:sym typeface="Wingdings" pitchFamily="2" charset="2"/>
              </a:rPr>
              <a:t>rispetto alla media nazionale</a:t>
            </a:r>
            <a:r>
              <a:rPr lang="it-IT" sz="3600" dirty="0" smtClean="0">
                <a:latin typeface="Cambria" pitchFamily="18" charset="0"/>
                <a:sym typeface="Wingdings" pitchFamily="2" charset="2"/>
              </a:rPr>
              <a:t>; sono presenti anche delle linee che rappresentano la differenza tra punteggio classe e punteggio nazionale considerando ciascuna parte della prova e tutta la prova nel complesso.</a:t>
            </a:r>
            <a:endParaRPr lang="it-IT" sz="3600" i="1" dirty="0">
              <a:latin typeface="Cambria" pitchFamily="18" charset="0"/>
              <a:sym typeface="Wingdings" pitchFamily="2" charset="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501740" y="1304900"/>
            <a:ext cx="1057282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Dettaglio risposte per item, Italiano</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80226" name="Picture 2" descr="C:\Users\Patrizia\Desktop\Ita_item.jpg"/>
          <p:cNvPicPr>
            <a:picLocks noChangeAspect="1" noChangeArrowheads="1"/>
          </p:cNvPicPr>
          <p:nvPr/>
        </p:nvPicPr>
        <p:blipFill>
          <a:blip r:embed="rId4"/>
          <a:srcRect/>
          <a:stretch>
            <a:fillRect/>
          </a:stretch>
        </p:blipFill>
        <p:spPr bwMode="auto">
          <a:xfrm>
            <a:off x="1358864" y="2447908"/>
            <a:ext cx="10433812" cy="6951231"/>
          </a:xfrm>
          <a:prstGeom prst="rect">
            <a:avLst/>
          </a:prstGeom>
          <a:noFill/>
        </p:spPr>
      </p:pic>
      <p:sp>
        <p:nvSpPr>
          <p:cNvPr id="6" name="CasellaDiTesto 5"/>
          <p:cNvSpPr txBox="1"/>
          <p:nvPr/>
        </p:nvSpPr>
        <p:spPr>
          <a:xfrm>
            <a:off x="2859062" y="7734320"/>
            <a:ext cx="7572428" cy="954107"/>
          </a:xfrm>
          <a:prstGeom prst="rect">
            <a:avLst/>
          </a:prstGeom>
          <a:solidFill>
            <a:schemeClr val="bg1"/>
          </a:solidFill>
          <a:ln w="50800" cmpd="sng">
            <a:solidFill>
              <a:srgbClr val="FF0000"/>
            </a:solidFill>
          </a:ln>
        </p:spPr>
        <p:txBody>
          <a:bodyPr wrap="square" rtlCol="0">
            <a:spAutoFit/>
          </a:bodyPr>
          <a:lstStyle/>
          <a:p>
            <a:pPr algn="just"/>
            <a:r>
              <a:rPr lang="it-IT" sz="2800" dirty="0" smtClean="0">
                <a:latin typeface="Times New Roman" pitchFamily="18" charset="0"/>
                <a:cs typeface="Times New Roman" pitchFamily="18" charset="0"/>
              </a:rPr>
              <a:t>Differenze contenute rispetto alla media nazionale, ma ampia variabilità su diversi item.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rrowheads="1"/>
          </p:cNvPicPr>
          <p:nvPr/>
        </p:nvPicPr>
        <p:blipFill>
          <a:blip r:embed="rId2"/>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2052" name="CasellaDiTesto 3"/>
          <p:cNvSpPr txBox="1">
            <a:spLocks noChangeArrowheads="1"/>
          </p:cNvSpPr>
          <p:nvPr/>
        </p:nvSpPr>
        <p:spPr bwMode="auto">
          <a:xfrm>
            <a:off x="4173538" y="555625"/>
            <a:ext cx="6000750" cy="646113"/>
          </a:xfrm>
          <a:prstGeom prst="rect">
            <a:avLst/>
          </a:prstGeom>
          <a:noFill/>
          <a:ln w="9525">
            <a:noFill/>
            <a:miter lim="800000"/>
            <a:headEnd/>
            <a:tailEnd/>
          </a:ln>
        </p:spPr>
        <p:txBody>
          <a:bodyPr>
            <a:spAutoFit/>
          </a:bodyPr>
          <a:lstStyle/>
          <a:p>
            <a:r>
              <a:rPr lang="it-IT" sz="3600" b="1" dirty="0" smtClean="0">
                <a:latin typeface="Cambria" pitchFamily="18" charset="0"/>
              </a:rPr>
              <a:t>Note di metodo</a:t>
            </a:r>
            <a:endParaRPr lang="it-IT" sz="3600" b="1" dirty="0">
              <a:latin typeface="Cambria" pitchFamily="18" charset="0"/>
            </a:endParaRPr>
          </a:p>
        </p:txBody>
      </p:sp>
      <p:sp>
        <p:nvSpPr>
          <p:cNvPr id="2053" name="CasellaDiTesto 4"/>
          <p:cNvSpPr txBox="1">
            <a:spLocks noChangeArrowheads="1"/>
          </p:cNvSpPr>
          <p:nvPr/>
        </p:nvSpPr>
        <p:spPr bwMode="auto">
          <a:xfrm>
            <a:off x="1739900" y="2420938"/>
            <a:ext cx="9731375" cy="4401205"/>
          </a:xfrm>
          <a:prstGeom prst="rect">
            <a:avLst/>
          </a:prstGeom>
          <a:noFill/>
          <a:ln w="9525">
            <a:noFill/>
            <a:miter lim="800000"/>
            <a:headEnd/>
            <a:tailEnd/>
          </a:ln>
        </p:spPr>
        <p:txBody>
          <a:bodyPr>
            <a:spAutoFit/>
          </a:bodyPr>
          <a:lstStyle/>
          <a:p>
            <a:pPr marL="457200" indent="-457200" algn="just"/>
            <a:r>
              <a:rPr lang="it-IT" sz="4000" dirty="0" smtClean="0">
                <a:latin typeface="Cambria" pitchFamily="18" charset="0"/>
              </a:rPr>
              <a:t>Nello </a:t>
            </a:r>
            <a:r>
              <a:rPr lang="it-IT" sz="4000" dirty="0">
                <a:latin typeface="Cambria" pitchFamily="18" charset="0"/>
              </a:rPr>
              <a:t>specifico ripercorreremo l’insieme di informazioni disponibili, restituite al Dirigente scolastico, per vedere come si potrebbero (dovrebbero?) leggere </a:t>
            </a:r>
            <a:r>
              <a:rPr lang="it-IT" sz="4000" dirty="0" smtClean="0">
                <a:latin typeface="Cambria" pitchFamily="18" charset="0"/>
              </a:rPr>
              <a:t>e </a:t>
            </a:r>
            <a:r>
              <a:rPr lang="it-IT" sz="4000" dirty="0">
                <a:latin typeface="Cambria" pitchFamily="18" charset="0"/>
              </a:rPr>
              <a:t>interpretare i dati al fine di attivare delle procedure di autovalutazione e miglioramento all’interno della scuola.</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5"/>
          <p:cNvSpPr txBox="1">
            <a:spLocks/>
          </p:cNvSpPr>
          <p:nvPr/>
        </p:nvSpPr>
        <p:spPr bwMode="auto">
          <a:xfrm>
            <a:off x="1215988" y="1304900"/>
            <a:ext cx="11287204" cy="1012821"/>
          </a:xfrm>
          <a:prstGeom prst="rect">
            <a:avLst/>
          </a:prstGeom>
          <a:noFill/>
          <a:ln w="9525">
            <a:noFill/>
            <a:miter lim="800000"/>
            <a:headEnd/>
            <a:tailEnd/>
          </a:ln>
        </p:spPr>
        <p:txBody>
          <a:bodyPr lIns="130046" tIns="65023" rIns="130046" bIns="65023"/>
          <a:lstStyle/>
          <a:p>
            <a:pPr algn="ctr"/>
            <a:r>
              <a:rPr lang="it-IT" sz="4600" b="1" dirty="0" smtClean="0">
                <a:latin typeface="Cambria" pitchFamily="18" charset="0"/>
              </a:rPr>
              <a:t>Dettaglio risposte per item, Matematica</a:t>
            </a:r>
            <a:r>
              <a:rPr lang="it-IT" sz="4600" dirty="0">
                <a:latin typeface="Cambria" pitchFamily="18" charset="0"/>
              </a:rPr>
              <a:t/>
            </a:r>
            <a:br>
              <a:rPr lang="it-IT" sz="4600" dirty="0">
                <a:latin typeface="Cambria" pitchFamily="18" charset="0"/>
              </a:rPr>
            </a:br>
            <a:endParaRPr lang="it-IT" sz="4300" dirty="0">
              <a:latin typeface="Cambria" pitchFamily="18" charset="0"/>
            </a:endParaRP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pic>
        <p:nvPicPr>
          <p:cNvPr id="179202" name="Picture 2" descr="C:\Users\Patrizia\Desktop\Mat_item.jpg"/>
          <p:cNvPicPr>
            <a:picLocks noChangeAspect="1" noChangeArrowheads="1"/>
          </p:cNvPicPr>
          <p:nvPr/>
        </p:nvPicPr>
        <p:blipFill>
          <a:blip r:embed="rId4"/>
          <a:srcRect/>
          <a:stretch>
            <a:fillRect/>
          </a:stretch>
        </p:blipFill>
        <p:spPr bwMode="auto">
          <a:xfrm>
            <a:off x="1644616" y="2447908"/>
            <a:ext cx="10247383" cy="699987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rrowheads="1"/>
          </p:cNvPicPr>
          <p:nvPr/>
        </p:nvPicPr>
        <p:blipFill>
          <a:blip r:embed="rId2"/>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2052" name="CasellaDiTesto 3"/>
          <p:cNvSpPr txBox="1">
            <a:spLocks noChangeArrowheads="1"/>
          </p:cNvSpPr>
          <p:nvPr/>
        </p:nvSpPr>
        <p:spPr bwMode="auto">
          <a:xfrm>
            <a:off x="4173538" y="555625"/>
            <a:ext cx="6000750" cy="646113"/>
          </a:xfrm>
          <a:prstGeom prst="rect">
            <a:avLst/>
          </a:prstGeom>
          <a:noFill/>
          <a:ln w="9525">
            <a:noFill/>
            <a:miter lim="800000"/>
            <a:headEnd/>
            <a:tailEnd/>
          </a:ln>
        </p:spPr>
        <p:txBody>
          <a:bodyPr>
            <a:spAutoFit/>
          </a:bodyPr>
          <a:lstStyle/>
          <a:p>
            <a:r>
              <a:rPr lang="it-IT" sz="3600" b="1" dirty="0" smtClean="0">
                <a:latin typeface="Cambria" pitchFamily="18" charset="0"/>
              </a:rPr>
              <a:t>Note di metodo</a:t>
            </a:r>
            <a:endParaRPr lang="it-IT" sz="3600" b="1" dirty="0">
              <a:latin typeface="Cambria" pitchFamily="18" charset="0"/>
            </a:endParaRPr>
          </a:p>
        </p:txBody>
      </p:sp>
      <p:sp>
        <p:nvSpPr>
          <p:cNvPr id="2053" name="CasellaDiTesto 4"/>
          <p:cNvSpPr txBox="1">
            <a:spLocks noChangeArrowheads="1"/>
          </p:cNvSpPr>
          <p:nvPr/>
        </p:nvSpPr>
        <p:spPr bwMode="auto">
          <a:xfrm>
            <a:off x="1073112" y="1812965"/>
            <a:ext cx="10930014" cy="7540526"/>
          </a:xfrm>
          <a:prstGeom prst="rect">
            <a:avLst/>
          </a:prstGeom>
          <a:noFill/>
          <a:ln w="9525">
            <a:noFill/>
            <a:miter lim="800000"/>
            <a:headEnd/>
            <a:tailEnd/>
          </a:ln>
        </p:spPr>
        <p:txBody>
          <a:bodyPr wrap="square">
            <a:spAutoFit/>
          </a:bodyPr>
          <a:lstStyle/>
          <a:p>
            <a:pPr marL="457200" indent="-457200" algn="just"/>
            <a:r>
              <a:rPr lang="it-IT" sz="4000" dirty="0" smtClean="0">
                <a:latin typeface="Cambria" pitchFamily="18" charset="0"/>
              </a:rPr>
              <a:t>I dati restituiti dall’INVALSI riguardano fondamentalmente tre aspetti:</a:t>
            </a:r>
          </a:p>
          <a:p>
            <a:pPr marL="457200" indent="-457200" algn="just">
              <a:spcBef>
                <a:spcPts val="1200"/>
              </a:spcBef>
              <a:spcAft>
                <a:spcPts val="1200"/>
              </a:spcAft>
            </a:pPr>
            <a:endParaRPr lang="it-IT" sz="1000" dirty="0" smtClean="0">
              <a:latin typeface="Cambria" pitchFamily="18" charset="0"/>
            </a:endParaRPr>
          </a:p>
          <a:p>
            <a:pPr marL="457200" indent="-457200" algn="just">
              <a:spcBef>
                <a:spcPts val="1200"/>
              </a:spcBef>
              <a:spcAft>
                <a:spcPts val="1200"/>
              </a:spcAft>
              <a:buFont typeface="Arial" pitchFamily="34" charset="0"/>
              <a:buChar char="•"/>
            </a:pPr>
            <a:r>
              <a:rPr lang="it-IT" sz="3600" dirty="0" smtClean="0">
                <a:latin typeface="Cambria" pitchFamily="18" charset="0"/>
              </a:rPr>
              <a:t>l’andamento complessivo dei livelli di apprendimento degli studenti della scuola rispetto alla media dell’Italia, dell’area geografica e della regione di appartenenza;</a:t>
            </a:r>
          </a:p>
          <a:p>
            <a:pPr marL="457200" indent="-457200" algn="just">
              <a:spcBef>
                <a:spcPts val="1200"/>
              </a:spcBef>
              <a:spcAft>
                <a:spcPts val="1200"/>
              </a:spcAft>
              <a:buFont typeface="Arial" pitchFamily="34" charset="0"/>
              <a:buChar char="•"/>
            </a:pPr>
            <a:r>
              <a:rPr lang="it-IT" sz="3600" dirty="0" smtClean="0">
                <a:latin typeface="Cambria" pitchFamily="18" charset="0"/>
              </a:rPr>
              <a:t>l’andamento delle singole classi nelle prove di italiano e di matematica nel loro complesso;</a:t>
            </a:r>
          </a:p>
          <a:p>
            <a:pPr marL="457200" indent="-457200" algn="just">
              <a:spcBef>
                <a:spcPts val="1200"/>
              </a:spcBef>
              <a:spcAft>
                <a:spcPts val="1200"/>
              </a:spcAft>
              <a:buFont typeface="Arial" pitchFamily="34" charset="0"/>
              <a:buChar char="•"/>
            </a:pPr>
            <a:r>
              <a:rPr lang="it-IT" sz="3600" dirty="0" smtClean="0">
                <a:latin typeface="Cambria" pitchFamily="18" charset="0"/>
              </a:rPr>
              <a:t>l’andamento della singola classe e del singolo studente analizzato nel dettaglio di ogni singola prova.</a:t>
            </a:r>
            <a:endParaRPr lang="it-IT" sz="3600" dirty="0">
              <a:latin typeface="Cambr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rrowheads="1"/>
          </p:cNvPicPr>
          <p:nvPr/>
        </p:nvPicPr>
        <p:blipFill>
          <a:blip r:embed="rId2"/>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2052" name="CasellaDiTesto 3"/>
          <p:cNvSpPr txBox="1">
            <a:spLocks noChangeArrowheads="1"/>
          </p:cNvSpPr>
          <p:nvPr/>
        </p:nvSpPr>
        <p:spPr bwMode="auto">
          <a:xfrm>
            <a:off x="4173538" y="555625"/>
            <a:ext cx="6000750" cy="646113"/>
          </a:xfrm>
          <a:prstGeom prst="rect">
            <a:avLst/>
          </a:prstGeom>
          <a:noFill/>
          <a:ln w="9525">
            <a:noFill/>
            <a:miter lim="800000"/>
            <a:headEnd/>
            <a:tailEnd/>
          </a:ln>
        </p:spPr>
        <p:txBody>
          <a:bodyPr>
            <a:spAutoFit/>
          </a:bodyPr>
          <a:lstStyle/>
          <a:p>
            <a:r>
              <a:rPr lang="it-IT" sz="3600" b="1" dirty="0" smtClean="0">
                <a:latin typeface="Cambria" pitchFamily="18" charset="0"/>
              </a:rPr>
              <a:t>Note di metodo</a:t>
            </a:r>
            <a:endParaRPr lang="it-IT" sz="3600" b="1" dirty="0">
              <a:latin typeface="Cambria" pitchFamily="18" charset="0"/>
            </a:endParaRPr>
          </a:p>
        </p:txBody>
      </p:sp>
      <p:sp>
        <p:nvSpPr>
          <p:cNvPr id="2053" name="CasellaDiTesto 4"/>
          <p:cNvSpPr txBox="1">
            <a:spLocks noChangeArrowheads="1"/>
          </p:cNvSpPr>
          <p:nvPr/>
        </p:nvSpPr>
        <p:spPr bwMode="auto">
          <a:xfrm>
            <a:off x="1073112" y="1812965"/>
            <a:ext cx="10930014" cy="7478970"/>
          </a:xfrm>
          <a:prstGeom prst="rect">
            <a:avLst/>
          </a:prstGeom>
          <a:noFill/>
          <a:ln w="9525">
            <a:noFill/>
            <a:miter lim="800000"/>
            <a:headEnd/>
            <a:tailEnd/>
          </a:ln>
        </p:spPr>
        <p:txBody>
          <a:bodyPr wrap="square">
            <a:spAutoFit/>
          </a:bodyPr>
          <a:lstStyle/>
          <a:p>
            <a:pPr marL="457200" indent="-457200" algn="just"/>
            <a:r>
              <a:rPr lang="it-IT" sz="4000" dirty="0" smtClean="0">
                <a:latin typeface="Cambria" pitchFamily="18" charset="0"/>
              </a:rPr>
              <a:t>Molti dati sono restituiti, opportunamente aggregati, sotto forma sia di tabelle sia di grafici. </a:t>
            </a:r>
            <a:r>
              <a:rPr lang="it-IT" sz="4000" u="sng" dirty="0" smtClean="0">
                <a:latin typeface="Cambria" pitchFamily="18" charset="0"/>
              </a:rPr>
              <a:t>Le due rappresentazioni si completano e concorrono a descrivere i risultati conseguiti dalla scuola e dalle singole classi.</a:t>
            </a:r>
          </a:p>
          <a:p>
            <a:pPr marL="457200" indent="-457200" algn="just"/>
            <a:r>
              <a:rPr lang="it-IT" sz="4000" dirty="0" smtClean="0">
                <a:latin typeface="Cambria" pitchFamily="18" charset="0"/>
              </a:rPr>
              <a:t>Le </a:t>
            </a:r>
            <a:r>
              <a:rPr lang="it-IT" sz="4000" u="sng" dirty="0" smtClean="0">
                <a:latin typeface="Cambria" pitchFamily="18" charset="0"/>
              </a:rPr>
              <a:t>tavole</a:t>
            </a:r>
            <a:r>
              <a:rPr lang="it-IT" sz="4000" dirty="0" smtClean="0">
                <a:latin typeface="Cambria" pitchFamily="18" charset="0"/>
              </a:rPr>
              <a:t> offrono una rappresentazione sistematica dei dati e facilitano la lettura della singola informazione; i </a:t>
            </a:r>
            <a:r>
              <a:rPr lang="it-IT" sz="4000" u="sng" dirty="0" smtClean="0">
                <a:latin typeface="Cambria" pitchFamily="18" charset="0"/>
              </a:rPr>
              <a:t>grafici</a:t>
            </a:r>
            <a:r>
              <a:rPr lang="it-IT" sz="4000" dirty="0" smtClean="0">
                <a:latin typeface="Cambria" pitchFamily="18" charset="0"/>
              </a:rPr>
              <a:t> rappresentano in modo sintetico i dati, permettono di metterli a confronto in modo diretto e consentono una percezione globale e immediata degli esiti conseguiti dalla scuola e dalle classi.</a:t>
            </a:r>
            <a:endParaRPr lang="it-IT" sz="3600" dirty="0">
              <a:latin typeface="Cambr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rrowheads="1"/>
          </p:cNvPicPr>
          <p:nvPr/>
        </p:nvPicPr>
        <p:blipFill>
          <a:blip r:embed="rId2"/>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2052" name="CasellaDiTesto 3"/>
          <p:cNvSpPr txBox="1">
            <a:spLocks noChangeArrowheads="1"/>
          </p:cNvSpPr>
          <p:nvPr/>
        </p:nvSpPr>
        <p:spPr bwMode="auto">
          <a:xfrm>
            <a:off x="4173538" y="555625"/>
            <a:ext cx="6000750" cy="646113"/>
          </a:xfrm>
          <a:prstGeom prst="rect">
            <a:avLst/>
          </a:prstGeom>
          <a:noFill/>
          <a:ln w="9525">
            <a:noFill/>
            <a:miter lim="800000"/>
            <a:headEnd/>
            <a:tailEnd/>
          </a:ln>
        </p:spPr>
        <p:txBody>
          <a:bodyPr>
            <a:spAutoFit/>
          </a:bodyPr>
          <a:lstStyle/>
          <a:p>
            <a:r>
              <a:rPr lang="it-IT" sz="3600" b="1" dirty="0" smtClean="0">
                <a:latin typeface="Cambria" pitchFamily="18" charset="0"/>
              </a:rPr>
              <a:t>Note di metodo</a:t>
            </a:r>
            <a:endParaRPr lang="it-IT" sz="3600" b="1" dirty="0">
              <a:latin typeface="Cambria" pitchFamily="18" charset="0"/>
            </a:endParaRPr>
          </a:p>
        </p:txBody>
      </p:sp>
      <p:sp>
        <p:nvSpPr>
          <p:cNvPr id="2053" name="CasellaDiTesto 4"/>
          <p:cNvSpPr txBox="1">
            <a:spLocks noChangeArrowheads="1"/>
          </p:cNvSpPr>
          <p:nvPr/>
        </p:nvSpPr>
        <p:spPr bwMode="auto">
          <a:xfrm>
            <a:off x="1073112" y="1812965"/>
            <a:ext cx="10930014" cy="4635115"/>
          </a:xfrm>
          <a:prstGeom prst="rect">
            <a:avLst/>
          </a:prstGeom>
          <a:noFill/>
          <a:ln w="9525">
            <a:noFill/>
            <a:miter lim="800000"/>
            <a:headEnd/>
            <a:tailEnd/>
          </a:ln>
        </p:spPr>
        <p:txBody>
          <a:bodyPr wrap="square">
            <a:spAutoFit/>
          </a:bodyPr>
          <a:lstStyle/>
          <a:p>
            <a:pPr marL="893763" indent="-447675" algn="just">
              <a:spcBef>
                <a:spcPct val="20000"/>
              </a:spcBef>
            </a:pPr>
            <a:r>
              <a:rPr lang="it-IT" sz="3600" dirty="0" smtClean="0">
                <a:latin typeface="Cambria" pitchFamily="18" charset="0"/>
              </a:rPr>
              <a:t>L’accesso ai dati è aperto, per ogni istituzione scolastica, al Dirigente, </a:t>
            </a:r>
            <a:r>
              <a:rPr lang="it-IT" sz="3600" dirty="0">
                <a:latin typeface="Cambria" pitchFamily="18" charset="0"/>
                <a:sym typeface="Wingdings" pitchFamily="2" charset="2"/>
              </a:rPr>
              <a:t>a</a:t>
            </a:r>
            <a:r>
              <a:rPr lang="it-IT" sz="3600" dirty="0" smtClean="0">
                <a:latin typeface="Cambria" pitchFamily="18" charset="0"/>
                <a:sym typeface="Wingdings" pitchFamily="2" charset="2"/>
              </a:rPr>
              <a:t>l Referente per la valutazione, al docente della classe che ha partecipato alla rilevazione, al docente della scuola di classi che non hanno partecipato alla rilevazione, al Presidente del Consiglio di Istituto.</a:t>
            </a:r>
          </a:p>
          <a:p>
            <a:pPr marL="893763" indent="-447675" algn="just">
              <a:spcBef>
                <a:spcPct val="20000"/>
              </a:spcBef>
            </a:pPr>
            <a:endParaRPr lang="it-IT" sz="3600" dirty="0" smtClean="0">
              <a:latin typeface="Cambria" pitchFamily="18" charset="0"/>
              <a:sym typeface="Wingdings" pitchFamily="2" charset="2"/>
            </a:endParaRPr>
          </a:p>
          <a:p>
            <a:pPr marL="457200" indent="-457200" algn="just"/>
            <a:endParaRPr lang="it-IT" sz="3600" dirty="0">
              <a:latin typeface="Cambr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rrowheads="1"/>
          </p:cNvPicPr>
          <p:nvPr/>
        </p:nvPicPr>
        <p:blipFill>
          <a:blip r:embed="rId2"/>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
        <p:nvSpPr>
          <p:cNvPr id="2052" name="CasellaDiTesto 3"/>
          <p:cNvSpPr txBox="1">
            <a:spLocks noChangeArrowheads="1"/>
          </p:cNvSpPr>
          <p:nvPr/>
        </p:nvSpPr>
        <p:spPr bwMode="auto">
          <a:xfrm>
            <a:off x="4173538" y="555625"/>
            <a:ext cx="6000750" cy="646113"/>
          </a:xfrm>
          <a:prstGeom prst="rect">
            <a:avLst/>
          </a:prstGeom>
          <a:noFill/>
          <a:ln w="9525">
            <a:noFill/>
            <a:miter lim="800000"/>
            <a:headEnd/>
            <a:tailEnd/>
          </a:ln>
        </p:spPr>
        <p:txBody>
          <a:bodyPr>
            <a:spAutoFit/>
          </a:bodyPr>
          <a:lstStyle/>
          <a:p>
            <a:r>
              <a:rPr lang="it-IT" sz="3600" b="1" dirty="0" smtClean="0">
                <a:latin typeface="Cambria" pitchFamily="18" charset="0"/>
              </a:rPr>
              <a:t>Note di metodo</a:t>
            </a:r>
            <a:endParaRPr lang="it-IT" sz="3600" b="1" dirty="0">
              <a:latin typeface="Cambria" pitchFamily="18" charset="0"/>
            </a:endParaRPr>
          </a:p>
        </p:txBody>
      </p:sp>
      <p:sp>
        <p:nvSpPr>
          <p:cNvPr id="2053" name="CasellaDiTesto 4"/>
          <p:cNvSpPr txBox="1">
            <a:spLocks noChangeArrowheads="1"/>
          </p:cNvSpPr>
          <p:nvPr/>
        </p:nvSpPr>
        <p:spPr bwMode="auto">
          <a:xfrm>
            <a:off x="1073112" y="1812965"/>
            <a:ext cx="10930014" cy="6691062"/>
          </a:xfrm>
          <a:prstGeom prst="rect">
            <a:avLst/>
          </a:prstGeom>
          <a:noFill/>
          <a:ln w="9525">
            <a:noFill/>
            <a:miter lim="800000"/>
            <a:headEnd/>
            <a:tailEnd/>
          </a:ln>
        </p:spPr>
        <p:txBody>
          <a:bodyPr wrap="square">
            <a:spAutoFit/>
          </a:bodyPr>
          <a:lstStyle/>
          <a:p>
            <a:pPr marL="893763" indent="-447675" algn="just">
              <a:spcBef>
                <a:spcPct val="20000"/>
              </a:spcBef>
            </a:pPr>
            <a:r>
              <a:rPr lang="it-IT" sz="3200" b="1" dirty="0" smtClean="0">
                <a:latin typeface="Cambria" pitchFamily="18" charset="0"/>
                <a:sym typeface="Wingdings" pitchFamily="2" charset="2"/>
              </a:rPr>
              <a:t>Dirigente scolastico </a:t>
            </a:r>
            <a:r>
              <a:rPr lang="it-IT" sz="3200" dirty="0" smtClean="0">
                <a:latin typeface="Cambria" pitchFamily="18" charset="0"/>
                <a:sym typeface="Wingdings" pitchFamily="2" charset="2"/>
              </a:rPr>
              <a:t>e </a:t>
            </a:r>
            <a:r>
              <a:rPr lang="it-IT" sz="3200" b="1" dirty="0" smtClean="0">
                <a:latin typeface="Cambria" pitchFamily="18" charset="0"/>
                <a:sym typeface="Wingdings" pitchFamily="2" charset="2"/>
              </a:rPr>
              <a:t>Referente per la valutazione </a:t>
            </a:r>
            <a:r>
              <a:rPr lang="it-IT" sz="3200" dirty="0" smtClean="0">
                <a:latin typeface="Cambria" pitchFamily="18" charset="0"/>
                <a:sym typeface="Wingdings" pitchFamily="2" charset="2"/>
              </a:rPr>
              <a:t>hanno la possibilità di visualizzare tutte le tavole e i grafici disponibili.</a:t>
            </a:r>
          </a:p>
          <a:p>
            <a:pPr marL="893763" indent="-447675" algn="just">
              <a:spcBef>
                <a:spcPct val="20000"/>
              </a:spcBef>
            </a:pPr>
            <a:r>
              <a:rPr lang="it-IT" sz="3200" dirty="0" smtClean="0">
                <a:latin typeface="Cambria" pitchFamily="18" charset="0"/>
                <a:sym typeface="Wingdings" pitchFamily="2" charset="2"/>
              </a:rPr>
              <a:t>Il </a:t>
            </a:r>
            <a:r>
              <a:rPr lang="it-IT" sz="3200" b="1" dirty="0" smtClean="0">
                <a:latin typeface="Cambria" pitchFamily="18" charset="0"/>
                <a:sym typeface="Wingdings" pitchFamily="2" charset="2"/>
              </a:rPr>
              <a:t>Presidente del Consiglio di Istituto </a:t>
            </a:r>
            <a:r>
              <a:rPr lang="it-IT" sz="3200" dirty="0" smtClean="0">
                <a:latin typeface="Cambria" pitchFamily="18" charset="0"/>
                <a:sym typeface="Wingdings" pitchFamily="2" charset="2"/>
              </a:rPr>
              <a:t>può analizzare i dati della scuola restituiti con informazioni sul </a:t>
            </a:r>
            <a:r>
              <a:rPr lang="it-IT" sz="3200" i="1" dirty="0" err="1" smtClean="0">
                <a:latin typeface="Cambria" pitchFamily="18" charset="0"/>
                <a:sym typeface="Wingdings" pitchFamily="2" charset="2"/>
              </a:rPr>
              <a:t>cheating</a:t>
            </a:r>
            <a:r>
              <a:rPr lang="it-IT" sz="3200" dirty="0" smtClean="0">
                <a:latin typeface="Cambria" pitchFamily="18" charset="0"/>
                <a:sym typeface="Wingdings" pitchFamily="2" charset="2"/>
              </a:rPr>
              <a:t> e sullo stato socio-economico del contesto familiare e anche i dati sul </a:t>
            </a:r>
            <a:r>
              <a:rPr lang="it-IT" sz="3200" i="1" dirty="0" err="1" smtClean="0">
                <a:latin typeface="Cambria" pitchFamily="18" charset="0"/>
                <a:sym typeface="Wingdings" pitchFamily="2" charset="2"/>
              </a:rPr>
              <a:t>cheating</a:t>
            </a:r>
            <a:r>
              <a:rPr lang="it-IT" sz="3200" dirty="0" smtClean="0">
                <a:latin typeface="Cambria" pitchFamily="18" charset="0"/>
                <a:sym typeface="Wingdings" pitchFamily="2" charset="2"/>
              </a:rPr>
              <a:t> delle singole classi.</a:t>
            </a:r>
          </a:p>
          <a:p>
            <a:pPr marL="893763" indent="-447675" algn="just">
              <a:spcBef>
                <a:spcPct val="20000"/>
              </a:spcBef>
            </a:pPr>
            <a:r>
              <a:rPr lang="it-IT" sz="3200" dirty="0" smtClean="0">
                <a:latin typeface="Cambria" pitchFamily="18" charset="0"/>
                <a:sym typeface="Wingdings" pitchFamily="2" charset="2"/>
              </a:rPr>
              <a:t>Ogni </a:t>
            </a:r>
            <a:r>
              <a:rPr lang="it-IT" sz="3200" b="1" dirty="0" smtClean="0">
                <a:latin typeface="Cambria" pitchFamily="18" charset="0"/>
                <a:sym typeface="Wingdings" pitchFamily="2" charset="2"/>
              </a:rPr>
              <a:t>docente</a:t>
            </a:r>
            <a:r>
              <a:rPr lang="it-IT" sz="3200" dirty="0" smtClean="0">
                <a:latin typeface="Cambria" pitchFamily="18" charset="0"/>
                <a:sym typeface="Wingdings" pitchFamily="2" charset="2"/>
              </a:rPr>
              <a:t>, come componente del Collegio  dei Docenti, può accedere ai dati della scuola nel suo complesso e, nel caso abbia fatto parte nell’</a:t>
            </a:r>
            <a:r>
              <a:rPr lang="it-IT" sz="3200" dirty="0" err="1" smtClean="0">
                <a:latin typeface="Cambria" pitchFamily="18" charset="0"/>
                <a:sym typeface="Wingdings" pitchFamily="2" charset="2"/>
              </a:rPr>
              <a:t>a.s.</a:t>
            </a:r>
            <a:r>
              <a:rPr lang="it-IT" sz="3200" dirty="0" smtClean="0">
                <a:latin typeface="Cambria" pitchFamily="18" charset="0"/>
                <a:sym typeface="Wingdings" pitchFamily="2" charset="2"/>
              </a:rPr>
              <a:t> oggetto di rilevazione del Consiglio di Classe di una classe interessata dalle prove INVALSI, può avere a disposizione i risultati conseguiti dalla singola classe.</a:t>
            </a:r>
            <a:endParaRPr lang="it-IT" sz="3200" dirty="0">
              <a:latin typeface="Cambria"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contenuto 2"/>
          <p:cNvSpPr txBox="1">
            <a:spLocks/>
          </p:cNvSpPr>
          <p:nvPr/>
        </p:nvSpPr>
        <p:spPr bwMode="auto">
          <a:xfrm>
            <a:off x="609600" y="1827213"/>
            <a:ext cx="11926888" cy="5835669"/>
          </a:xfrm>
          <a:prstGeom prst="rect">
            <a:avLst/>
          </a:prstGeom>
          <a:noFill/>
          <a:ln w="9525">
            <a:noFill/>
            <a:miter lim="800000"/>
            <a:headEnd/>
            <a:tailEnd/>
          </a:ln>
        </p:spPr>
        <p:txBody>
          <a:bodyPr lIns="130046" tIns="65023" rIns="130046" bIns="65023"/>
          <a:lstStyle/>
          <a:p>
            <a:pPr marL="487363" indent="-487363" algn="just">
              <a:spcBef>
                <a:spcPct val="20000"/>
              </a:spcBef>
              <a:buFont typeface="Arial" pitchFamily="34" charset="0"/>
              <a:buChar char="•"/>
            </a:pPr>
            <a:r>
              <a:rPr lang="it-IT" sz="4000" dirty="0">
                <a:latin typeface="Cambria" pitchFamily="18" charset="0"/>
                <a:sym typeface="Wingdings" pitchFamily="2" charset="2"/>
              </a:rPr>
              <a:t>I dati sono scaricabili dal sito dell’INVALSI nella pagina dedicata alla restituzione dei risultati alle scuole </a:t>
            </a:r>
            <a:endParaRPr lang="it-IT" sz="4000" i="1" dirty="0">
              <a:latin typeface="Cambria" pitchFamily="18" charset="0"/>
              <a:sym typeface="Wingdings" pitchFamily="2" charset="2"/>
            </a:endParaRPr>
          </a:p>
          <a:p>
            <a:pPr marL="487363" indent="-487363" algn="just">
              <a:spcBef>
                <a:spcPct val="20000"/>
              </a:spcBef>
            </a:pPr>
            <a:r>
              <a:rPr lang="it-IT" sz="4000" i="1" dirty="0">
                <a:latin typeface="Cambria" pitchFamily="18" charset="0"/>
                <a:sym typeface="Wingdings" pitchFamily="2" charset="2"/>
              </a:rPr>
              <a:t>                               </a:t>
            </a:r>
            <a:r>
              <a:rPr lang="it-IT" sz="4000" b="1" u="sng" dirty="0">
                <a:solidFill>
                  <a:srgbClr val="262673"/>
                </a:solidFill>
                <a:latin typeface="Cambria" pitchFamily="18" charset="0"/>
                <a:sym typeface="Wingdings" pitchFamily="2" charset="2"/>
              </a:rPr>
              <a:t>http://invalsi-dati.cineca.it/</a:t>
            </a:r>
          </a:p>
          <a:p>
            <a:pPr marL="487363" indent="-487363" algn="just">
              <a:spcBef>
                <a:spcPct val="20000"/>
              </a:spcBef>
              <a:buFont typeface="Arial" pitchFamily="34" charset="0"/>
              <a:buChar char="•"/>
            </a:pPr>
            <a:r>
              <a:rPr lang="it-IT" sz="4000" dirty="0" smtClean="0">
                <a:latin typeface="Cambria" pitchFamily="18" charset="0"/>
                <a:sym typeface="Wingdings" pitchFamily="2" charset="2"/>
              </a:rPr>
              <a:t>La scuola, nella figura del </a:t>
            </a:r>
            <a:r>
              <a:rPr lang="it-IT" sz="4000" dirty="0">
                <a:latin typeface="Cambria" pitchFamily="18" charset="0"/>
                <a:sym typeface="Wingdings" pitchFamily="2" charset="2"/>
              </a:rPr>
              <a:t>Dirigente scolastico </a:t>
            </a:r>
            <a:r>
              <a:rPr lang="it-IT" sz="4000" dirty="0" smtClean="0">
                <a:latin typeface="Cambria" pitchFamily="18" charset="0"/>
                <a:sym typeface="Wingdings" pitchFamily="2" charset="2"/>
              </a:rPr>
              <a:t>in </a:t>
            </a:r>
            <a:r>
              <a:rPr lang="it-IT" sz="4000" dirty="0">
                <a:latin typeface="Cambria" pitchFamily="18" charset="0"/>
                <a:sym typeface="Wingdings" pitchFamily="2" charset="2"/>
              </a:rPr>
              <a:t>un solo ambiente, ha la possibilità di visualizzare e scaricare tutti i dati delle rilevazioni alle quali </a:t>
            </a:r>
            <a:r>
              <a:rPr lang="it-IT" sz="4000" dirty="0" smtClean="0">
                <a:latin typeface="Cambria" pitchFamily="18" charset="0"/>
                <a:sym typeface="Wingdings" pitchFamily="2" charset="2"/>
              </a:rPr>
              <a:t>ha </a:t>
            </a:r>
            <a:r>
              <a:rPr lang="it-IT" sz="4000" dirty="0">
                <a:latin typeface="Cambria" pitchFamily="18" charset="0"/>
                <a:sym typeface="Wingdings" pitchFamily="2" charset="2"/>
              </a:rPr>
              <a:t>partecipato</a:t>
            </a:r>
            <a:r>
              <a:rPr lang="it-IT" sz="4000" dirty="0" smtClean="0">
                <a:latin typeface="Cambria" pitchFamily="18" charset="0"/>
                <a:sym typeface="Wingdings" pitchFamily="2" charset="2"/>
              </a:rPr>
              <a:t>.</a:t>
            </a:r>
            <a:endParaRPr lang="it-IT" sz="4000" dirty="0">
              <a:latin typeface="Cambria" pitchFamily="18" charset="0"/>
              <a:sym typeface="Wingdings" pitchFamily="2" charset="2"/>
            </a:endParaRPr>
          </a:p>
        </p:txBody>
      </p:sp>
      <p:sp>
        <p:nvSpPr>
          <p:cNvPr id="6147" name="CasellaDiTesto 10"/>
          <p:cNvSpPr txBox="1">
            <a:spLocks noChangeArrowheads="1"/>
          </p:cNvSpPr>
          <p:nvPr/>
        </p:nvSpPr>
        <p:spPr bwMode="auto">
          <a:xfrm>
            <a:off x="3333750" y="484188"/>
            <a:ext cx="8534400" cy="685800"/>
          </a:xfrm>
          <a:prstGeom prst="rect">
            <a:avLst/>
          </a:prstGeom>
          <a:noFill/>
          <a:ln w="9525">
            <a:noFill/>
            <a:miter lim="800000"/>
            <a:headEnd/>
            <a:tailEnd/>
          </a:ln>
        </p:spPr>
        <p:txBody>
          <a:bodyPr lIns="130046" tIns="65023" rIns="130046" bIns="65023">
            <a:spAutoFit/>
          </a:bodyPr>
          <a:lstStyle/>
          <a:p>
            <a:r>
              <a:rPr lang="it-IT" sz="3600" b="1">
                <a:latin typeface="Cambria" pitchFamily="18" charset="0"/>
              </a:rPr>
              <a:t>I dati che vengono forniti alle scuole</a:t>
            </a:r>
          </a:p>
        </p:txBody>
      </p:sp>
      <p:pic>
        <p:nvPicPr>
          <p:cNvPr id="10" name="Picture 9"/>
          <p:cNvPicPr>
            <a:picLocks noChangeArrowheads="1"/>
          </p:cNvPicPr>
          <p:nvPr/>
        </p:nvPicPr>
        <p:blipFill>
          <a:blip r:embed="rId3"/>
          <a:srcRect/>
          <a:stretch>
            <a:fillRect/>
          </a:stretch>
        </p:blipFill>
        <p:spPr bwMode="auto">
          <a:xfrm>
            <a:off x="11717338" y="304800"/>
            <a:ext cx="706437" cy="85725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uoto">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Vu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Vu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5192</TotalTime>
  <Pages>0</Pages>
  <Words>2256</Words>
  <Characters>0</Characters>
  <Application>Microsoft Office PowerPoint</Application>
  <PresentationFormat>Personalizzato</PresentationFormat>
  <Lines>0</Lines>
  <Paragraphs>738</Paragraphs>
  <Slides>40</Slides>
  <Notes>34</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Vuoto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Cellamare, Savina</dc:creator>
  <cp:lastModifiedBy>MIUR</cp:lastModifiedBy>
  <cp:revision>156</cp:revision>
  <dcterms:modified xsi:type="dcterms:W3CDTF">2016-05-31T09:09:42Z</dcterms:modified>
</cp:coreProperties>
</file>