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334" r:id="rId3"/>
    <p:sldId id="335" r:id="rId4"/>
    <p:sldId id="336" r:id="rId5"/>
    <p:sldId id="337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94" d="100"/>
          <a:sy n="94" d="100"/>
        </p:scale>
        <p:origin x="-72" y="10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194A3-0116-40BF-9BD1-49D09F9D99B2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464CB-4274-4A14-B5F4-E3D4EBF8D5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1817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3923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5607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6102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3918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883791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19019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02537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97087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38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0510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340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01115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2232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9634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5322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7D6E6-0466-4ED4-A715-5E57F23E6BAD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CF1D-71C6-4EC1-BE98-B637DAB936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913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7D6E6-0466-4ED4-A715-5E57F23E6BAD}" type="datetimeFigureOut">
              <a:rPr lang="it-IT" smtClean="0"/>
              <a:pPr/>
              <a:t>01/06/2016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E2ACF1D-71C6-4EC1-BE98-B637DAB936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797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1537" y="111124"/>
            <a:ext cx="2686051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ttangolo 4"/>
          <p:cNvSpPr>
            <a:spLocks noChangeArrowheads="1"/>
          </p:cNvSpPr>
          <p:nvPr/>
        </p:nvSpPr>
        <p:spPr bwMode="auto">
          <a:xfrm>
            <a:off x="233680" y="1076960"/>
            <a:ext cx="9906000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 eaLnBrk="1" hangingPunct="1"/>
            <a:r>
              <a:rPr lang="it-IT" altLang="it-IT" sz="2000" b="1" dirty="0" smtClean="0">
                <a:solidFill>
                  <a:srgbClr val="0066FF"/>
                </a:solidFill>
                <a:latin typeface="Cambria" panose="02040503050406030204" pitchFamily="18" charset="0"/>
              </a:rPr>
              <a:t>Incontro conclusivo di formazione  </a:t>
            </a:r>
          </a:p>
          <a:p>
            <a:pPr algn="ctr" eaLnBrk="1" hangingPunct="1"/>
            <a:r>
              <a:rPr lang="it-IT" altLang="it-IT" sz="2000" b="1" dirty="0" smtClean="0">
                <a:solidFill>
                  <a:srgbClr val="0066FF"/>
                </a:solidFill>
                <a:latin typeface="Cambria" panose="02040503050406030204" pitchFamily="18" charset="0"/>
              </a:rPr>
              <a:t>per i Docenti neo assunti  II ciclo</a:t>
            </a:r>
          </a:p>
          <a:p>
            <a:pPr algn="ctr" eaLnBrk="1" hangingPunct="1"/>
            <a:r>
              <a:rPr lang="it-IT" altLang="it-IT" sz="2000" b="1" dirty="0" smtClean="0">
                <a:solidFill>
                  <a:srgbClr val="0066FF"/>
                </a:solidFill>
                <a:latin typeface="Cambria" panose="02040503050406030204" pitchFamily="18" charset="0"/>
              </a:rPr>
              <a:t>della provincia di RAVENNA</a:t>
            </a:r>
          </a:p>
          <a:p>
            <a:pPr algn="ctr" eaLnBrk="1" hangingPunct="1"/>
            <a:r>
              <a:rPr lang="it-IT" altLang="it-IT" sz="3600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«L’esperienza formativa </a:t>
            </a:r>
          </a:p>
          <a:p>
            <a:pPr algn="ctr" eaLnBrk="1" hangingPunct="1"/>
            <a:r>
              <a:rPr lang="it-IT" altLang="it-IT" sz="3600" b="1" dirty="0">
                <a:solidFill>
                  <a:srgbClr val="00B050"/>
                </a:solidFill>
                <a:latin typeface="Arial Black" panose="020B0A04020102020204" pitchFamily="34" charset="0"/>
              </a:rPr>
              <a:t>r</a:t>
            </a:r>
            <a:r>
              <a:rPr lang="it-IT" altLang="it-IT" sz="3600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ealizzata nell’ITCG Oriani di Faenza </a:t>
            </a:r>
            <a:r>
              <a:rPr lang="it-IT" altLang="it-IT" sz="3600" b="1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nell’a.s.</a:t>
            </a:r>
            <a:r>
              <a:rPr lang="it-IT" altLang="it-IT" sz="3600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2015/16»</a:t>
            </a:r>
            <a:endParaRPr lang="it-IT" altLang="it-IT" sz="3600" b="1" dirty="0">
              <a:solidFill>
                <a:srgbClr val="00B050"/>
              </a:solidFill>
              <a:latin typeface="Arial Black" panose="020B0A04020102020204" pitchFamily="34" charset="0"/>
            </a:endParaRPr>
          </a:p>
          <a:p>
            <a:pPr eaLnBrk="1" hangingPunct="1"/>
            <a:endParaRPr lang="it-IT" altLang="it-IT" sz="1600" b="1" dirty="0" smtClean="0">
              <a:solidFill>
                <a:srgbClr val="00B050"/>
              </a:solidFill>
              <a:latin typeface="Arial Black" panose="020B0A04020102020204" pitchFamily="34" charset="0"/>
            </a:endParaRPr>
          </a:p>
          <a:p>
            <a:pPr eaLnBrk="1" hangingPunct="1"/>
            <a:r>
              <a:rPr lang="it-IT" altLang="it-IT" sz="1600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TESTIMONI: </a:t>
            </a:r>
          </a:p>
          <a:p>
            <a:pPr algn="ctr" eaLnBrk="1" hangingPunct="1"/>
            <a:endParaRPr lang="it-IT" altLang="it-IT" sz="1600" b="1" dirty="0" smtClean="0">
              <a:solidFill>
                <a:srgbClr val="00B050"/>
              </a:solidFill>
              <a:latin typeface="Arial Black" panose="020B0A04020102020204" pitchFamily="34" charset="0"/>
            </a:endParaRPr>
          </a:p>
          <a:p>
            <a:pPr eaLnBrk="1" hangingPunct="1"/>
            <a:r>
              <a:rPr lang="it-IT" altLang="it-IT" sz="1600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DOCENTE NEO ASSUNTO ANTONIO PIAZZA</a:t>
            </a:r>
          </a:p>
          <a:p>
            <a:pPr eaLnBrk="1" hangingPunct="1"/>
            <a:r>
              <a:rPr lang="it-IT" altLang="it-IT" sz="1600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DOCENTE TUTOR  SILVANA SCAFFIDI</a:t>
            </a:r>
          </a:p>
          <a:p>
            <a:pPr eaLnBrk="1" hangingPunct="1"/>
            <a:r>
              <a:rPr lang="it-IT" altLang="it-IT" sz="1600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DOCENTE COORDINATORE DI LABORATORIO ALBERTO BARCHI</a:t>
            </a:r>
          </a:p>
          <a:p>
            <a:pPr eaLnBrk="1" hangingPunct="1"/>
            <a:r>
              <a:rPr lang="it-IT" altLang="it-IT" sz="1600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DIRIGENTE SCOLASTICO FABIO GRAMELLINI</a:t>
            </a:r>
            <a:endParaRPr lang="it-IT" altLang="it-IT" sz="1600" b="1" dirty="0">
              <a:solidFill>
                <a:srgbClr val="00B050"/>
              </a:solidFill>
              <a:latin typeface="Arial Black" panose="020B0A04020102020204" pitchFamily="34" charset="0"/>
            </a:endParaRPr>
          </a:p>
          <a:p>
            <a:pPr algn="r" eaLnBrk="1" hangingPunct="1"/>
            <a:endParaRPr lang="it-IT" altLang="it-IT" sz="2400" b="1" dirty="0" smtClean="0">
              <a:solidFill>
                <a:srgbClr val="006699"/>
              </a:solidFill>
              <a:latin typeface="Book Antiqua" panose="02040602050305030304" pitchFamily="18" charset="0"/>
            </a:endParaRPr>
          </a:p>
          <a:p>
            <a:pPr algn="r" eaLnBrk="1" hangingPunct="1"/>
            <a:endParaRPr lang="it-IT" altLang="it-IT" sz="2400" b="1" dirty="0">
              <a:solidFill>
                <a:srgbClr val="006699"/>
              </a:solidFill>
              <a:latin typeface="Book Antiqua" panose="02040602050305030304" pitchFamily="18" charset="0"/>
            </a:endParaRPr>
          </a:p>
          <a:p>
            <a:pPr algn="r" eaLnBrk="1" hangingPunct="1"/>
            <a:r>
              <a:rPr lang="it-IT" altLang="it-IT" sz="2000" b="1" dirty="0" smtClean="0">
                <a:solidFill>
                  <a:srgbClr val="0066FF"/>
                </a:solidFill>
                <a:latin typeface="Cambria" panose="02040503050406030204" pitchFamily="18" charset="0"/>
              </a:rPr>
              <a:t>                                                                Faenza,  </a:t>
            </a:r>
            <a:r>
              <a:rPr lang="it-IT" altLang="it-IT" sz="2000" b="1" dirty="0" smtClean="0">
                <a:solidFill>
                  <a:srgbClr val="0066FF"/>
                </a:solidFill>
                <a:latin typeface="Cambria" panose="02040503050406030204" pitchFamily="18" charset="0"/>
              </a:rPr>
              <a:t>ITIP </a:t>
            </a:r>
            <a:r>
              <a:rPr lang="it-IT" altLang="it-IT" sz="2000" b="1" dirty="0" err="1" smtClean="0">
                <a:solidFill>
                  <a:srgbClr val="0066FF"/>
                </a:solidFill>
                <a:latin typeface="Cambria" panose="02040503050406030204" pitchFamily="18" charset="0"/>
              </a:rPr>
              <a:t>Bucci</a:t>
            </a:r>
            <a:r>
              <a:rPr lang="it-IT" altLang="it-IT" sz="2000" b="1" smtClean="0">
                <a:solidFill>
                  <a:srgbClr val="0066FF"/>
                </a:solidFill>
                <a:latin typeface="Cambria" panose="02040503050406030204" pitchFamily="18" charset="0"/>
              </a:rPr>
              <a:t> , </a:t>
            </a:r>
            <a:r>
              <a:rPr lang="it-IT" altLang="it-IT" sz="2000" b="1" dirty="0" smtClean="0">
                <a:solidFill>
                  <a:srgbClr val="0066FF"/>
                </a:solidFill>
                <a:latin typeface="Cambria" panose="02040503050406030204" pitchFamily="18" charset="0"/>
              </a:rPr>
              <a:t>31 maggio 2016 </a:t>
            </a:r>
          </a:p>
          <a:p>
            <a:pPr algn="r" eaLnBrk="1" hangingPunct="1"/>
            <a:endParaRPr lang="it-IT" altLang="it-IT" sz="2000" b="1" dirty="0">
              <a:solidFill>
                <a:srgbClr val="0066FF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977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43840" y="609600"/>
            <a:ext cx="100584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00B050"/>
                </a:solidFill>
              </a:rPr>
              <a:t>Intervista al docente neo-immesso in ruolo:</a:t>
            </a:r>
            <a:r>
              <a:rPr lang="it-IT" sz="3200" dirty="0">
                <a:solidFill>
                  <a:srgbClr val="00B050"/>
                </a:solidFill>
              </a:rPr>
              <a:t/>
            </a:r>
            <a:br>
              <a:rPr lang="it-IT" sz="3200" dirty="0">
                <a:solidFill>
                  <a:srgbClr val="00B050"/>
                </a:solidFill>
              </a:rPr>
            </a:br>
            <a:endParaRPr lang="it-IT" sz="3200" dirty="0">
              <a:solidFill>
                <a:srgbClr val="00B050"/>
              </a:solidFill>
            </a:endParaRPr>
          </a:p>
          <a:p>
            <a:r>
              <a:rPr lang="it-IT" sz="2800" dirty="0">
                <a:solidFill>
                  <a:srgbClr val="00B050"/>
                </a:solidFill>
              </a:rPr>
              <a:t>- Le attività formative a lei rivolte nel corrente A.S. 15/16 hanno contribuito a potenziare le sue competenze trasversali e le sue conoscenze specifiche?</a:t>
            </a:r>
          </a:p>
          <a:p>
            <a:endParaRPr lang="it-IT" sz="2800" dirty="0">
              <a:solidFill>
                <a:srgbClr val="00B050"/>
              </a:solidFill>
            </a:endParaRPr>
          </a:p>
          <a:p>
            <a:r>
              <a:rPr lang="it-IT" sz="2800" dirty="0">
                <a:solidFill>
                  <a:srgbClr val="00B050"/>
                </a:solidFill>
              </a:rPr>
              <a:t>- La formazione svolta è riuscita a colmare le "lacune" segnalate nel suo Bilancio di competenze iniziale?</a:t>
            </a:r>
          </a:p>
          <a:p>
            <a:r>
              <a:rPr lang="it-IT" sz="2800" dirty="0">
                <a:solidFill>
                  <a:srgbClr val="00B050"/>
                </a:solidFill>
              </a:rPr>
              <a:t/>
            </a:r>
            <a:br>
              <a:rPr lang="it-IT" sz="2800" dirty="0">
                <a:solidFill>
                  <a:srgbClr val="00B050"/>
                </a:solidFill>
              </a:rPr>
            </a:br>
            <a:r>
              <a:rPr lang="it-IT" sz="2800" dirty="0" smtClean="0">
                <a:solidFill>
                  <a:srgbClr val="00B050"/>
                </a:solidFill>
              </a:rPr>
              <a:t>- </a:t>
            </a:r>
            <a:r>
              <a:rPr lang="it-IT" sz="2800" dirty="0">
                <a:solidFill>
                  <a:srgbClr val="00B050"/>
                </a:solidFill>
              </a:rPr>
              <a:t>Indichi un elemento di positività e un elemento di criticità rispetto al modello formativo proposto nel corrente anno scolastico per i docenti neo-immessi in ruolo</a:t>
            </a:r>
          </a:p>
        </p:txBody>
      </p:sp>
    </p:spTree>
    <p:extLst>
      <p:ext uri="{BB962C8B-B14F-4D97-AF65-F5344CB8AC3E}">
        <p14:creationId xmlns:p14="http://schemas.microsoft.com/office/powerpoint/2010/main" xmlns="" val="84224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1920" y="1"/>
            <a:ext cx="976376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00B050"/>
                </a:solidFill>
              </a:rPr>
              <a:t>Intervista al docente-tutor:</a:t>
            </a:r>
            <a:endParaRPr lang="it-IT" sz="3600" dirty="0">
              <a:solidFill>
                <a:srgbClr val="00B050"/>
              </a:solidFill>
            </a:endParaRPr>
          </a:p>
          <a:p>
            <a:pPr algn="just"/>
            <a:r>
              <a:rPr lang="it-IT" sz="2800" dirty="0">
                <a:solidFill>
                  <a:srgbClr val="00B050"/>
                </a:solidFill>
              </a:rPr>
              <a:t/>
            </a:r>
            <a:br>
              <a:rPr lang="it-IT" sz="2800" dirty="0">
                <a:solidFill>
                  <a:srgbClr val="00B050"/>
                </a:solidFill>
              </a:rPr>
            </a:br>
            <a:r>
              <a:rPr lang="it-IT" sz="2800" dirty="0" smtClean="0">
                <a:solidFill>
                  <a:srgbClr val="00B050"/>
                </a:solidFill>
              </a:rPr>
              <a:t>- </a:t>
            </a:r>
            <a:r>
              <a:rPr lang="it-IT" sz="2800" dirty="0">
                <a:solidFill>
                  <a:srgbClr val="00B050"/>
                </a:solidFill>
              </a:rPr>
              <a:t>L'assolvimento dell'incarico in qualità di tutor ha comportato quest'anno una molteplicità di azioni (accoglienza, ascolto, supporto, accompagnamento, osservazione, supervisione e collaborazione per il bilancio iniziale e finale); quali delle menzionate azioni ritiene fondamentale per l'insegnante neo-assunto? Come ha organizzato il compito assegnatole dal Dirigente Scolastico?</a:t>
            </a:r>
          </a:p>
          <a:p>
            <a:pPr algn="just"/>
            <a:r>
              <a:rPr lang="it-IT" sz="2800" dirty="0">
                <a:solidFill>
                  <a:srgbClr val="00B050"/>
                </a:solidFill>
              </a:rPr>
              <a:t/>
            </a:r>
            <a:br>
              <a:rPr lang="it-IT" sz="2800" dirty="0">
                <a:solidFill>
                  <a:srgbClr val="00B050"/>
                </a:solidFill>
              </a:rPr>
            </a:br>
            <a:r>
              <a:rPr lang="it-IT" sz="2800" dirty="0" smtClean="0">
                <a:solidFill>
                  <a:srgbClr val="00B050"/>
                </a:solidFill>
              </a:rPr>
              <a:t>- </a:t>
            </a:r>
            <a:r>
              <a:rPr lang="it-IT" sz="2800" dirty="0">
                <a:solidFill>
                  <a:srgbClr val="00B050"/>
                </a:solidFill>
              </a:rPr>
              <a:t>Indichi un elemento di positività e un elemento di criticità rispetto al potenziamento del ruolo di docente-tutor proposto dal MIUR</a:t>
            </a:r>
            <a:br>
              <a:rPr lang="it-IT" sz="2800" dirty="0">
                <a:solidFill>
                  <a:srgbClr val="00B050"/>
                </a:solidFill>
              </a:rPr>
            </a:br>
            <a:endParaRPr lang="it-IT" sz="2800" dirty="0">
              <a:solidFill>
                <a:srgbClr val="00B050"/>
              </a:solidFill>
            </a:endParaRPr>
          </a:p>
          <a:p>
            <a:r>
              <a:rPr lang="it-IT" dirty="0"/>
              <a:t/>
            </a:r>
            <a:br>
              <a:rPr lang="it-IT" dirty="0"/>
            </a:br>
            <a:endParaRPr lang="it-IT" dirty="0"/>
          </a:p>
          <a:p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8081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4792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b="1" dirty="0">
                <a:solidFill>
                  <a:srgbClr val="00B050"/>
                </a:solidFill>
              </a:rPr>
              <a:t>Intervista al coordinatore di </a:t>
            </a:r>
            <a:r>
              <a:rPr lang="it-IT" sz="2800" b="1" dirty="0" smtClean="0">
                <a:solidFill>
                  <a:srgbClr val="00B050"/>
                </a:solidFill>
              </a:rPr>
              <a:t>«Laboratorio formativo»:</a:t>
            </a:r>
            <a:endParaRPr lang="it-IT" sz="2800" dirty="0">
              <a:solidFill>
                <a:srgbClr val="00B050"/>
              </a:solidFill>
            </a:endParaRPr>
          </a:p>
          <a:p>
            <a:pPr algn="just"/>
            <a:r>
              <a:rPr lang="it-IT" sz="2800" dirty="0">
                <a:solidFill>
                  <a:srgbClr val="00B050"/>
                </a:solidFill>
              </a:rPr>
              <a:t/>
            </a:r>
            <a:br>
              <a:rPr lang="it-IT" sz="2800" dirty="0">
                <a:solidFill>
                  <a:srgbClr val="00B050"/>
                </a:solidFill>
              </a:rPr>
            </a:br>
            <a:endParaRPr lang="it-IT" sz="2800" dirty="0">
              <a:solidFill>
                <a:srgbClr val="00B050"/>
              </a:solidFill>
            </a:endParaRPr>
          </a:p>
          <a:p>
            <a:pPr marL="457200" indent="-457200" algn="just">
              <a:buFontTx/>
              <a:buChar char="-"/>
            </a:pPr>
            <a:r>
              <a:rPr lang="it-IT" sz="2800" dirty="0" smtClean="0">
                <a:solidFill>
                  <a:srgbClr val="00B050"/>
                </a:solidFill>
              </a:rPr>
              <a:t>I </a:t>
            </a:r>
            <a:r>
              <a:rPr lang="it-IT" sz="2800" dirty="0">
                <a:solidFill>
                  <a:srgbClr val="00B050"/>
                </a:solidFill>
              </a:rPr>
              <a:t>contenuti e i metodi di presentazione delle attività formative in presenza hanno suscitato interesse fra i docenti neo-immessi in </a:t>
            </a:r>
            <a:r>
              <a:rPr lang="it-IT" sz="2800" dirty="0" smtClean="0">
                <a:solidFill>
                  <a:srgbClr val="00B050"/>
                </a:solidFill>
              </a:rPr>
              <a:t>ruolo, </a:t>
            </a:r>
            <a:r>
              <a:rPr lang="it-IT" sz="2800" dirty="0">
                <a:solidFill>
                  <a:srgbClr val="00B050"/>
                </a:solidFill>
              </a:rPr>
              <a:t>che lei ha incontrato nel corso del suo Laboratorio? </a:t>
            </a:r>
            <a:endParaRPr lang="it-IT" sz="2800" dirty="0" smtClean="0">
              <a:solidFill>
                <a:srgbClr val="00B050"/>
              </a:solidFill>
            </a:endParaRPr>
          </a:p>
          <a:p>
            <a:pPr marL="457200" indent="-457200" algn="just">
              <a:buFontTx/>
              <a:buChar char="-"/>
            </a:pPr>
            <a:r>
              <a:rPr lang="it-IT" sz="2800" dirty="0" smtClean="0">
                <a:solidFill>
                  <a:srgbClr val="00B050"/>
                </a:solidFill>
              </a:rPr>
              <a:t>Quali </a:t>
            </a:r>
            <a:r>
              <a:rPr lang="it-IT" sz="2800" dirty="0">
                <a:solidFill>
                  <a:srgbClr val="00B050"/>
                </a:solidFill>
              </a:rPr>
              <a:t>sono state le </a:t>
            </a:r>
            <a:r>
              <a:rPr lang="it-IT" sz="2800" dirty="0" smtClean="0">
                <a:solidFill>
                  <a:srgbClr val="00B050"/>
                </a:solidFill>
              </a:rPr>
              <a:t>richieste </a:t>
            </a:r>
            <a:r>
              <a:rPr lang="it-IT" sz="2800" dirty="0">
                <a:solidFill>
                  <a:srgbClr val="00B050"/>
                </a:solidFill>
              </a:rPr>
              <a:t>più frequenti </a:t>
            </a:r>
            <a:r>
              <a:rPr lang="it-IT" sz="2800" dirty="0" smtClean="0">
                <a:solidFill>
                  <a:srgbClr val="00B050"/>
                </a:solidFill>
              </a:rPr>
              <a:t>poste dai </a:t>
            </a:r>
            <a:r>
              <a:rPr lang="it-IT" sz="2800" dirty="0">
                <a:solidFill>
                  <a:srgbClr val="00B050"/>
                </a:solidFill>
              </a:rPr>
              <a:t>docenti?</a:t>
            </a:r>
          </a:p>
          <a:p>
            <a:pPr algn="just"/>
            <a:endParaRPr lang="it-IT" sz="2800" dirty="0">
              <a:solidFill>
                <a:srgbClr val="00B050"/>
              </a:solidFill>
            </a:endParaRPr>
          </a:p>
          <a:p>
            <a:pPr algn="just"/>
            <a:r>
              <a:rPr lang="it-IT" sz="2800" dirty="0">
                <a:solidFill>
                  <a:srgbClr val="00B050"/>
                </a:solidFill>
              </a:rPr>
              <a:t>- Indichi un elemento di positività e un elemento di criticità rispetto al modello formativo proposto nel corrente anno scolastico per i docenti neo-immessi in ruolo</a:t>
            </a:r>
          </a:p>
        </p:txBody>
      </p:sp>
    </p:spTree>
    <p:extLst>
      <p:ext uri="{BB962C8B-B14F-4D97-AF65-F5344CB8AC3E}">
        <p14:creationId xmlns:p14="http://schemas.microsoft.com/office/powerpoint/2010/main" xmlns="" val="381274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69264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00B050"/>
                </a:solidFill>
              </a:rPr>
              <a:t>Intervista al Dirigente Scolastico:</a:t>
            </a:r>
            <a:endParaRPr lang="it-IT" sz="3200" dirty="0">
              <a:solidFill>
                <a:srgbClr val="00B050"/>
              </a:solidFill>
            </a:endParaRPr>
          </a:p>
          <a:p>
            <a:pPr algn="just"/>
            <a:r>
              <a:rPr lang="it-IT" sz="2800" b="1" dirty="0">
                <a:solidFill>
                  <a:srgbClr val="00B050"/>
                </a:solidFill>
              </a:rPr>
              <a:t/>
            </a:r>
            <a:br>
              <a:rPr lang="it-IT" sz="2800" b="1" dirty="0">
                <a:solidFill>
                  <a:srgbClr val="00B050"/>
                </a:solidFill>
              </a:rPr>
            </a:br>
            <a:endParaRPr lang="it-IT" sz="2800" dirty="0">
              <a:solidFill>
                <a:srgbClr val="00B050"/>
              </a:solidFill>
            </a:endParaRPr>
          </a:p>
          <a:p>
            <a:pPr algn="just"/>
            <a:r>
              <a:rPr lang="it-IT" sz="2800" dirty="0">
                <a:solidFill>
                  <a:srgbClr val="00B050"/>
                </a:solidFill>
              </a:rPr>
              <a:t>- Quest'anno il Dirigente Scolastico è stato chiamato a visitare la classe del neo-docente almeno una volta: come ha organizzato l'azione di osservazione in classe?</a:t>
            </a:r>
          </a:p>
          <a:p>
            <a:pPr algn="just"/>
            <a:r>
              <a:rPr lang="it-IT" sz="2800" dirty="0">
                <a:solidFill>
                  <a:srgbClr val="00B050"/>
                </a:solidFill>
              </a:rPr>
              <a:t/>
            </a:r>
            <a:br>
              <a:rPr lang="it-IT" sz="2800" dirty="0">
                <a:solidFill>
                  <a:srgbClr val="00B050"/>
                </a:solidFill>
              </a:rPr>
            </a:br>
            <a:endParaRPr lang="it-IT" sz="2800" dirty="0">
              <a:solidFill>
                <a:srgbClr val="00B050"/>
              </a:solidFill>
            </a:endParaRPr>
          </a:p>
          <a:p>
            <a:pPr algn="just"/>
            <a:r>
              <a:rPr lang="it-IT" sz="2800" dirty="0">
                <a:solidFill>
                  <a:srgbClr val="00B050"/>
                </a:solidFill>
              </a:rPr>
              <a:t>- Quali sono stati gli elementi di positività e gli elementi di criticità che hanno contraddistinto questo contatto più ravvicinato e in situazione con il docente neo-immesso in ruolo?</a:t>
            </a:r>
          </a:p>
          <a:p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09903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987</TotalTime>
  <Words>81</Words>
  <Application>Microsoft Office PowerPoint</Application>
  <PresentationFormat>Personalizzato</PresentationFormat>
  <Paragraphs>37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Sfaccettatura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lorella zauli</dc:creator>
  <cp:lastModifiedBy>marco de luca</cp:lastModifiedBy>
  <cp:revision>93</cp:revision>
  <dcterms:created xsi:type="dcterms:W3CDTF">2015-12-05T14:37:31Z</dcterms:created>
  <dcterms:modified xsi:type="dcterms:W3CDTF">2016-06-01T05:06:20Z</dcterms:modified>
</cp:coreProperties>
</file>