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2"/>
  </p:notesMasterIdLst>
  <p:sldIdLst>
    <p:sldId id="256" r:id="rId2"/>
    <p:sldId id="257" r:id="rId3"/>
    <p:sldId id="260" r:id="rId4"/>
    <p:sldId id="261" r:id="rId5"/>
    <p:sldId id="262" r:id="rId6"/>
    <p:sldId id="277" r:id="rId7"/>
    <p:sldId id="263" r:id="rId8"/>
    <p:sldId id="264" r:id="rId9"/>
    <p:sldId id="265" r:id="rId10"/>
    <p:sldId id="266" r:id="rId11"/>
    <p:sldId id="267" r:id="rId12"/>
    <p:sldId id="268" r:id="rId13"/>
    <p:sldId id="278" r:id="rId14"/>
    <p:sldId id="280" r:id="rId15"/>
    <p:sldId id="281" r:id="rId16"/>
    <p:sldId id="269" r:id="rId17"/>
    <p:sldId id="270" r:id="rId18"/>
    <p:sldId id="282" r:id="rId19"/>
    <p:sldId id="283" r:id="rId20"/>
    <p:sldId id="284" r:id="rId21"/>
    <p:sldId id="271" r:id="rId22"/>
    <p:sldId id="272" r:id="rId23"/>
    <p:sldId id="273" r:id="rId24"/>
    <p:sldId id="274" r:id="rId25"/>
    <p:sldId id="285" r:id="rId26"/>
    <p:sldId id="275" r:id="rId27"/>
    <p:sldId id="276" r:id="rId28"/>
    <p:sldId id="259" r:id="rId29"/>
    <p:sldId id="286" r:id="rId30"/>
    <p:sldId id="258" r:id="rId3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3019041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71744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90815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05557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305133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82762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094753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75427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78671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041587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74276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20478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913331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561670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36795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292925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800987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853013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209518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2062444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48516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74227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2825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121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274376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214264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985898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60228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29675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titolo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it-IT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lang="it-IT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olo e testo verticale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it-IT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lang="it-IT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itolo verticale e test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it-IT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lang="it-IT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it-IT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lang="it-IT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Intestazione sezion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 sz="4000" b="1" cap="none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2000">
                <a:solidFill>
                  <a:srgbClr val="888888"/>
                </a:solidFill>
              </a:defRPr>
            </a:lvl1pPr>
            <a:lvl2pPr marL="457200" lvl="1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800">
                <a:solidFill>
                  <a:srgbClr val="888888"/>
                </a:solidFill>
              </a:defRPr>
            </a:lvl2pPr>
            <a:lvl3pPr marL="914400" lvl="2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3pPr>
            <a:lvl4pPr marL="1371600" lvl="3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4pPr>
            <a:lvl5pPr marL="1828800" lvl="4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5pPr>
            <a:lvl6pPr marL="2286000" lvl="5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marL="2743200" lvl="6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marL="3200400" lvl="7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marL="3657600" lvl="8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it-IT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lang="it-IT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Contenuto 2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it-IT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lang="it-IT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nfronto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 sz="2400" b="1"/>
            </a:lvl1pPr>
            <a:lvl2pPr marL="457200" lvl="1" indent="0" rtl="0">
              <a:spcBef>
                <a:spcPts val="0"/>
              </a:spcBef>
              <a:buFont typeface="Calibri"/>
              <a:buNone/>
              <a:defRPr sz="2000" b="1"/>
            </a:lvl2pPr>
            <a:lvl3pPr marL="914400" lvl="2" indent="0" rtl="0">
              <a:spcBef>
                <a:spcPts val="0"/>
              </a:spcBef>
              <a:buFont typeface="Calibri"/>
              <a:buNone/>
              <a:defRPr sz="1800" b="1"/>
            </a:lvl3pPr>
            <a:lvl4pPr marL="1371600" lvl="3" indent="0" rtl="0">
              <a:spcBef>
                <a:spcPts val="0"/>
              </a:spcBef>
              <a:buFont typeface="Calibri"/>
              <a:buNone/>
              <a:defRPr sz="1600" b="1"/>
            </a:lvl4pPr>
            <a:lvl5pPr marL="1828800" lvl="4" indent="0" rtl="0">
              <a:spcBef>
                <a:spcPts val="0"/>
              </a:spcBef>
              <a:buFont typeface="Calibri"/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 sz="2400" b="1"/>
            </a:lvl1pPr>
            <a:lvl2pPr marL="457200" lvl="1" indent="0" rtl="0">
              <a:spcBef>
                <a:spcPts val="0"/>
              </a:spcBef>
              <a:buFont typeface="Calibri"/>
              <a:buNone/>
              <a:defRPr sz="2000" b="1"/>
            </a:lvl2pPr>
            <a:lvl3pPr marL="914400" lvl="2" indent="0" rtl="0">
              <a:spcBef>
                <a:spcPts val="0"/>
              </a:spcBef>
              <a:buFont typeface="Calibri"/>
              <a:buNone/>
              <a:defRPr sz="1800" b="1"/>
            </a:lvl3pPr>
            <a:lvl4pPr marL="1371600" lvl="3" indent="0" rtl="0">
              <a:spcBef>
                <a:spcPts val="0"/>
              </a:spcBef>
              <a:buFont typeface="Calibri"/>
              <a:buNone/>
              <a:defRPr sz="1600" b="1"/>
            </a:lvl4pPr>
            <a:lvl5pPr marL="1828800" lvl="4" indent="0" rtl="0">
              <a:spcBef>
                <a:spcPts val="0"/>
              </a:spcBef>
              <a:buFont typeface="Calibri"/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it-IT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lang="it-IT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titolo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it-IT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lang="it-IT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o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it-IT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lang="it-IT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uto con didascalia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000" b="1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3200"/>
            </a:lvl1pPr>
            <a:lvl2pPr lvl="1" rtl="0">
              <a:spcBef>
                <a:spcPts val="0"/>
              </a:spcBef>
              <a:defRPr sz="2800"/>
            </a:lvl2pPr>
            <a:lvl3pPr lvl="2" rtl="0">
              <a:spcBef>
                <a:spcPts val="0"/>
              </a:spcBef>
              <a:defRPr sz="2400"/>
            </a:lvl3pPr>
            <a:lvl4pPr lvl="3" rtl="0">
              <a:spcBef>
                <a:spcPts val="0"/>
              </a:spcBef>
              <a:defRPr sz="2000"/>
            </a:lvl4pPr>
            <a:lvl5pPr lvl="4" rtl="0">
              <a:spcBef>
                <a:spcPts val="0"/>
              </a:spcBef>
              <a:defRPr sz="2000"/>
            </a:lvl5pPr>
            <a:lvl6pPr lvl="5" rtl="0">
              <a:spcBef>
                <a:spcPts val="0"/>
              </a:spcBef>
              <a:defRPr sz="2000"/>
            </a:lvl6pPr>
            <a:lvl7pPr lvl="6" rtl="0">
              <a:spcBef>
                <a:spcPts val="0"/>
              </a:spcBef>
              <a:defRPr sz="2000"/>
            </a:lvl7pPr>
            <a:lvl8pPr lvl="7" rtl="0">
              <a:spcBef>
                <a:spcPts val="0"/>
              </a:spcBef>
              <a:defRPr sz="2000"/>
            </a:lvl8pPr>
            <a:lvl9pPr lvl="8" rtl="0">
              <a:spcBef>
                <a:spcPts val="0"/>
              </a:spcBef>
              <a:defRPr sz="20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 sz="1400"/>
            </a:lvl1pPr>
            <a:lvl2pPr marL="457200" lvl="1" indent="0" rtl="0">
              <a:spcBef>
                <a:spcPts val="0"/>
              </a:spcBef>
              <a:buFont typeface="Calibri"/>
              <a:buNone/>
              <a:defRPr sz="1200"/>
            </a:lvl2pPr>
            <a:lvl3pPr marL="914400" lvl="2" indent="0" rtl="0">
              <a:spcBef>
                <a:spcPts val="0"/>
              </a:spcBef>
              <a:buFont typeface="Calibri"/>
              <a:buNone/>
              <a:defRPr sz="1000"/>
            </a:lvl3pPr>
            <a:lvl4pPr marL="1371600" lvl="3" indent="0" rtl="0">
              <a:spcBef>
                <a:spcPts val="0"/>
              </a:spcBef>
              <a:buFont typeface="Calibri"/>
              <a:buNone/>
              <a:defRPr sz="900"/>
            </a:lvl4pPr>
            <a:lvl5pPr marL="1828800" lvl="4" indent="0" rtl="0">
              <a:spcBef>
                <a:spcPts val="0"/>
              </a:spcBef>
              <a:buFont typeface="Calibri"/>
              <a:buNone/>
              <a:defRPr sz="900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900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900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900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it-IT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lang="it-IT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magine con didascalia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000" b="1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 sz="1400"/>
            </a:lvl1pPr>
            <a:lvl2pPr marL="457200" lvl="1" indent="0" rtl="0">
              <a:spcBef>
                <a:spcPts val="0"/>
              </a:spcBef>
              <a:buFont typeface="Calibri"/>
              <a:buNone/>
              <a:defRPr sz="1200"/>
            </a:lvl2pPr>
            <a:lvl3pPr marL="914400" lvl="2" indent="0" rtl="0">
              <a:spcBef>
                <a:spcPts val="0"/>
              </a:spcBef>
              <a:buFont typeface="Calibri"/>
              <a:buNone/>
              <a:defRPr sz="1000"/>
            </a:lvl3pPr>
            <a:lvl4pPr marL="1371600" lvl="3" indent="0" rtl="0">
              <a:spcBef>
                <a:spcPts val="0"/>
              </a:spcBef>
              <a:buFont typeface="Calibri"/>
              <a:buNone/>
              <a:defRPr sz="900"/>
            </a:lvl4pPr>
            <a:lvl5pPr marL="1828800" lvl="4" indent="0" rtl="0">
              <a:spcBef>
                <a:spcPts val="0"/>
              </a:spcBef>
              <a:buFont typeface="Calibri"/>
              <a:buNone/>
              <a:defRPr sz="900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900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900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900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it-IT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lang="it-IT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it-IT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lang="it-IT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 txBox="1">
            <a:spLocks noGrp="1"/>
          </p:cNvSpPr>
          <p:nvPr>
            <p:ph type="ctrTitle"/>
          </p:nvPr>
        </p:nvSpPr>
        <p:spPr>
          <a:xfrm>
            <a:off x="523930" y="2847840"/>
            <a:ext cx="4170900" cy="1162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buSzPct val="25000"/>
            </a:pPr>
            <a:r>
              <a:rPr lang="it-IT" baseline="30000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it-IT" baseline="30000" dirty="0">
                <a:latin typeface="Arial"/>
                <a:ea typeface="Arial"/>
                <a:cs typeface="Arial"/>
                <a:sym typeface="Arial"/>
              </a:rPr>
            </a:br>
            <a:r>
              <a:rPr lang="it-IT" sz="6000" b="1" baseline="30000" dirty="0" smtClean="0">
                <a:latin typeface="Arial"/>
                <a:ea typeface="Arial"/>
                <a:cs typeface="Arial"/>
                <a:sym typeface="Arial"/>
              </a:rPr>
              <a:t>materie </a:t>
            </a:r>
            <a:r>
              <a:rPr lang="it-IT" sz="6000" b="1" baseline="30000" dirty="0">
                <a:latin typeface="Arial"/>
                <a:ea typeface="Arial"/>
                <a:cs typeface="Arial"/>
                <a:sym typeface="Arial"/>
              </a:rPr>
              <a:t>letterarie e DSA</a:t>
            </a:r>
            <a:br>
              <a:rPr lang="it-IT" sz="6000" b="1" baseline="30000" dirty="0">
                <a:latin typeface="Arial"/>
                <a:ea typeface="Arial"/>
                <a:cs typeface="Arial"/>
                <a:sym typeface="Arial"/>
              </a:rPr>
            </a:br>
            <a:endParaRPr lang="it-IT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Shape 86"/>
          <p:cNvSpPr txBox="1">
            <a:spLocks noGrp="1"/>
          </p:cNvSpPr>
          <p:nvPr>
            <p:ph type="subTitle" idx="1"/>
          </p:nvPr>
        </p:nvSpPr>
        <p:spPr>
          <a:xfrm>
            <a:off x="936294" y="4487990"/>
            <a:ext cx="3758536" cy="15579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25000"/>
            </a:pPr>
            <a:endParaRPr lang="it-IT" sz="180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it-IT" sz="1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incontro </a:t>
            </a: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 marzo 2016</a:t>
            </a:r>
            <a:endParaRPr lang="it-IT" sz="1800" i="0" u="none" strike="noStrike" cap="none" baseline="30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>
            <a:spLocks noGrp="1"/>
          </p:cNvSpPr>
          <p:nvPr>
            <p:ph type="ctrTitle"/>
          </p:nvPr>
        </p:nvSpPr>
        <p:spPr>
          <a:xfrm>
            <a:off x="362590" y="656091"/>
            <a:ext cx="8361197" cy="73598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it-IT" sz="40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Dislessia superficiale</a:t>
            </a:r>
            <a:endParaRPr lang="it-IT" sz="4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381825" y="1637732"/>
            <a:ext cx="8391770" cy="36303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lang="it-IT" sz="1800" dirty="0" smtClean="0"/>
          </a:p>
          <a:p>
            <a:pPr>
              <a:lnSpc>
                <a:spcPct val="150000"/>
              </a:lnSpc>
            </a:pPr>
            <a:r>
              <a:rPr lang="it-IT" sz="2400" dirty="0" smtClean="0"/>
              <a:t>investe </a:t>
            </a:r>
            <a:r>
              <a:rPr lang="it-IT" sz="2400" dirty="0"/>
              <a:t>la via </a:t>
            </a:r>
            <a:r>
              <a:rPr lang="it-IT" sz="2400" dirty="0" smtClean="0"/>
              <a:t>lessicale- semantica, cioè </a:t>
            </a:r>
            <a:r>
              <a:rPr lang="it-IT" sz="2400" dirty="0"/>
              <a:t>la capacità di collegare forma grafica, significato </a:t>
            </a:r>
            <a:r>
              <a:rPr lang="it-IT" sz="2400" dirty="0" smtClean="0"/>
              <a:t>e forma degli item lessicali </a:t>
            </a:r>
            <a:r>
              <a:rPr lang="it-IT" sz="2400" dirty="0"/>
              <a:t>= lo studente è lento nella </a:t>
            </a:r>
            <a:r>
              <a:rPr lang="it-IT" sz="2400" dirty="0" smtClean="0"/>
              <a:t>lettura </a:t>
            </a:r>
            <a:r>
              <a:rPr lang="it-IT" sz="2400" dirty="0"/>
              <a:t>e nella produzione scritta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800" b="0" i="0" u="none" strike="noStrike" cap="none" dirty="0">
              <a:solidFill>
                <a:schemeClr val="dk1"/>
              </a:solidFill>
              <a:sym typeface="Arial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381826" y="6244085"/>
            <a:ext cx="7918730" cy="230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it-IT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AID - Sezione di </a:t>
            </a:r>
            <a:r>
              <a:rPr lang="it-IT" sz="900" b="1">
                <a:solidFill>
                  <a:schemeClr val="dk1"/>
                </a:solidFill>
              </a:rPr>
              <a:t>Ravenna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Tel. 3</a:t>
            </a:r>
            <a:r>
              <a:rPr lang="it-IT" sz="900">
                <a:solidFill>
                  <a:schemeClr val="dk1"/>
                </a:solidFill>
              </a:rPr>
              <a:t>92 0199550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it-IT" sz="900">
                <a:solidFill>
                  <a:schemeClr val="dk1"/>
                </a:solidFill>
              </a:rPr>
              <a:t>ravenna@aiditalia.org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www.aid</a:t>
            </a:r>
            <a:r>
              <a:rPr lang="it-IT" sz="900">
                <a:solidFill>
                  <a:schemeClr val="dk1"/>
                </a:solidFill>
              </a:rPr>
              <a:t>italia.org</a:t>
            </a:r>
          </a:p>
        </p:txBody>
      </p:sp>
    </p:spTree>
    <p:extLst>
      <p:ext uri="{BB962C8B-B14F-4D97-AF65-F5344CB8AC3E}">
        <p14:creationId xmlns:p14="http://schemas.microsoft.com/office/powerpoint/2010/main" val="939261599"/>
      </p:ext>
    </p:extLst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>
            <a:spLocks noGrp="1"/>
          </p:cNvSpPr>
          <p:nvPr>
            <p:ph type="ctrTitle"/>
          </p:nvPr>
        </p:nvSpPr>
        <p:spPr>
          <a:xfrm>
            <a:off x="362590" y="656091"/>
            <a:ext cx="8361197" cy="695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it-IT" sz="40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Dislessia profonda</a:t>
            </a:r>
            <a:endParaRPr lang="it-IT" sz="4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381826" y="1637731"/>
            <a:ext cx="8391770" cy="43809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r>
              <a:rPr lang="it-IT" sz="1800" dirty="0" smtClean="0"/>
              <a:t>colpisce </a:t>
            </a:r>
            <a:r>
              <a:rPr lang="it-IT" sz="1800" dirty="0"/>
              <a:t>entrambe le </a:t>
            </a:r>
            <a:r>
              <a:rPr lang="it-IT" sz="1800" dirty="0" smtClean="0"/>
              <a:t>vie, </a:t>
            </a:r>
            <a:r>
              <a:rPr lang="it-IT" sz="1800" dirty="0"/>
              <a:t>e </a:t>
            </a:r>
            <a:r>
              <a:rPr lang="it-IT" sz="1800" b="1" dirty="0"/>
              <a:t>lo studente </a:t>
            </a:r>
            <a:r>
              <a:rPr lang="it-IT" sz="1800" b="1" dirty="0" smtClean="0"/>
              <a:t>commette </a:t>
            </a:r>
            <a:r>
              <a:rPr lang="it-IT" sz="1800" b="1" dirty="0"/>
              <a:t>errori strettamente semantici</a:t>
            </a:r>
            <a:r>
              <a:rPr lang="it-IT" sz="1800" dirty="0"/>
              <a:t> (ad. es. </a:t>
            </a:r>
            <a:r>
              <a:rPr lang="it-IT" sz="1800" dirty="0" smtClean="0"/>
              <a:t>legge malato </a:t>
            </a:r>
            <a:r>
              <a:rPr lang="it-IT" sz="1800" dirty="0"/>
              <a:t>invece infermo o gatto invece di </a:t>
            </a:r>
            <a:r>
              <a:rPr lang="it-IT" sz="1800" dirty="0" smtClean="0"/>
              <a:t>felino)</a:t>
            </a:r>
          </a:p>
          <a:p>
            <a:endParaRPr lang="it-IT" sz="1800" dirty="0"/>
          </a:p>
          <a:p>
            <a:r>
              <a:rPr lang="it-IT" sz="1800" dirty="0" smtClean="0"/>
              <a:t>La lingua italiana è una lingua trasparente, ma è ricca di omofoni e omografi: </a:t>
            </a:r>
            <a:r>
              <a:rPr lang="it-IT" sz="1800" i="1" dirty="0" smtClean="0"/>
              <a:t>ancora- àncora; lago- l’ago; te lo…- telo </a:t>
            </a:r>
            <a:r>
              <a:rPr lang="it-IT" sz="1800" i="1" dirty="0" err="1" smtClean="0"/>
              <a:t>ecc</a:t>
            </a:r>
            <a:r>
              <a:rPr lang="it-IT" sz="1800" i="1" dirty="0" smtClean="0"/>
              <a:t>…</a:t>
            </a:r>
          </a:p>
          <a:p>
            <a:endParaRPr lang="it-IT" sz="1800" dirty="0"/>
          </a:p>
          <a:p>
            <a:r>
              <a:rPr lang="it-IT" sz="1800" dirty="0" smtClean="0"/>
              <a:t>Chi è dislessico ha difficoltà nella decodifica dei suoni e nella loro comprensione,</a:t>
            </a:r>
          </a:p>
          <a:p>
            <a:r>
              <a:rPr lang="it-IT" sz="1800" dirty="0" smtClean="0"/>
              <a:t>problemi anche nella comprensione delle forme grafiche del testo e pertanto nella comprensione globale del testo scritto  </a:t>
            </a:r>
          </a:p>
          <a:p>
            <a:endParaRPr lang="it-IT" sz="1800" dirty="0"/>
          </a:p>
          <a:p>
            <a:r>
              <a:rPr lang="it-IT" sz="1800" dirty="0" smtClean="0"/>
              <a:t>Mancanza di lettura fluente e accurata comporta anche difficoltà nella comprensione del testo </a:t>
            </a:r>
            <a:endParaRPr lang="it-IT" sz="1800" dirty="0"/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381826" y="6244085"/>
            <a:ext cx="7918730" cy="230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it-IT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AID - Sezione di </a:t>
            </a:r>
            <a:r>
              <a:rPr lang="it-IT" sz="900" b="1">
                <a:solidFill>
                  <a:schemeClr val="dk1"/>
                </a:solidFill>
              </a:rPr>
              <a:t>Ravenna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Tel. 3</a:t>
            </a:r>
            <a:r>
              <a:rPr lang="it-IT" sz="900">
                <a:solidFill>
                  <a:schemeClr val="dk1"/>
                </a:solidFill>
              </a:rPr>
              <a:t>92 0199550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it-IT" sz="900">
                <a:solidFill>
                  <a:schemeClr val="dk1"/>
                </a:solidFill>
              </a:rPr>
              <a:t>ravenna@aiditalia.org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www.aid</a:t>
            </a:r>
            <a:r>
              <a:rPr lang="it-IT" sz="900">
                <a:solidFill>
                  <a:schemeClr val="dk1"/>
                </a:solidFill>
              </a:rPr>
              <a:t>italia.org</a:t>
            </a:r>
          </a:p>
        </p:txBody>
      </p:sp>
    </p:spTree>
    <p:extLst>
      <p:ext uri="{BB962C8B-B14F-4D97-AF65-F5344CB8AC3E}">
        <p14:creationId xmlns:p14="http://schemas.microsoft.com/office/powerpoint/2010/main" val="2640873462"/>
      </p:ext>
    </p:extLst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>
            <a:spLocks noGrp="1"/>
          </p:cNvSpPr>
          <p:nvPr>
            <p:ph type="ctrTitle"/>
          </p:nvPr>
        </p:nvSpPr>
        <p:spPr>
          <a:xfrm>
            <a:off x="362590" y="656091"/>
            <a:ext cx="8361197" cy="62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it-IT" sz="40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Perché i DSA hanno difficoltà ad apprendere? </a:t>
            </a:r>
            <a:endParaRPr lang="it-IT" sz="4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332017" y="2142700"/>
            <a:ext cx="8391770" cy="421680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200" b="0" i="0" u="none" strike="noStrike" cap="none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1.	Perché il carico sulla memoria di lavoro è eccessivo per loro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2.	Perché dimenticano quello che devono fare subito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3.	Perché dimenticano le istruzioni lunghe e pertanto non riescono ad 	eseguire una sequenza di compiti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4.	Perché per apprendere necessitano di tempi lunghi e distesi poco 	compatibili con quelli scolastici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800" b="0" i="0" u="none" strike="noStrike" cap="none" dirty="0">
              <a:solidFill>
                <a:schemeClr val="dk1"/>
              </a:solidFill>
              <a:sym typeface="Arial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381826" y="6244085"/>
            <a:ext cx="7918730" cy="230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it-IT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AID - Sezione di </a:t>
            </a:r>
            <a:r>
              <a:rPr lang="it-IT" sz="900" b="1">
                <a:solidFill>
                  <a:schemeClr val="dk1"/>
                </a:solidFill>
              </a:rPr>
              <a:t>Ravenna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Tel. 3</a:t>
            </a:r>
            <a:r>
              <a:rPr lang="it-IT" sz="900">
                <a:solidFill>
                  <a:schemeClr val="dk1"/>
                </a:solidFill>
              </a:rPr>
              <a:t>92 0199550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it-IT" sz="900">
                <a:solidFill>
                  <a:schemeClr val="dk1"/>
                </a:solidFill>
              </a:rPr>
              <a:t>ravenna@aiditalia.org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www.aid</a:t>
            </a:r>
            <a:r>
              <a:rPr lang="it-IT" sz="900">
                <a:solidFill>
                  <a:schemeClr val="dk1"/>
                </a:solidFill>
              </a:rPr>
              <a:t>italia.org</a:t>
            </a:r>
          </a:p>
        </p:txBody>
      </p:sp>
    </p:spTree>
    <p:extLst>
      <p:ext uri="{BB962C8B-B14F-4D97-AF65-F5344CB8AC3E}">
        <p14:creationId xmlns:p14="http://schemas.microsoft.com/office/powerpoint/2010/main" val="1469542007"/>
      </p:ext>
    </p:extLst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>
            <a:spLocks noGrp="1"/>
          </p:cNvSpPr>
          <p:nvPr>
            <p:ph type="ctrTitle"/>
          </p:nvPr>
        </p:nvSpPr>
        <p:spPr>
          <a:xfrm>
            <a:off x="362590" y="656091"/>
            <a:ext cx="8361197" cy="62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it-IT" sz="40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Come legge un DSA? </a:t>
            </a:r>
            <a:endParaRPr lang="it-IT" sz="4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381826" y="1547374"/>
            <a:ext cx="8391770" cy="44322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200" b="0" i="0" u="none" strike="noStrike" cap="none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1. 	Inversione di lettere (ad=da; per=</a:t>
            </a:r>
            <a:r>
              <a:rPr lang="it-IT" sz="1800" b="0" i="0" u="none" strike="noStrike" cap="none" dirty="0" err="1" smtClean="0">
                <a:solidFill>
                  <a:schemeClr val="dk1"/>
                </a:solidFill>
                <a:sym typeface="Arial"/>
              </a:rPr>
              <a:t>pre</a:t>
            </a: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)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2. 	Sostituzione di lettere simili graficamente (p=b; p=q; m=n; t=f)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3.	Sostituzione di lettere simili per sonorità (p=b; d=t; f=v; s=z)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4.	Omissioni di lettere, sillabe, parole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5.	Difficoltà a riconoscere gruppi sillabici complessi (</a:t>
            </a:r>
            <a:r>
              <a:rPr lang="it-IT" sz="1800" dirty="0" err="1" smtClean="0">
                <a:solidFill>
                  <a:schemeClr val="dk1"/>
                </a:solidFill>
              </a:rPr>
              <a:t>gn</a:t>
            </a:r>
            <a:r>
              <a:rPr lang="it-IT" sz="1800" dirty="0" smtClean="0">
                <a:solidFill>
                  <a:schemeClr val="dk1"/>
                </a:solidFill>
              </a:rPr>
              <a:t>; </a:t>
            </a:r>
            <a:r>
              <a:rPr lang="it-IT" sz="1800" dirty="0" err="1" smtClean="0">
                <a:solidFill>
                  <a:schemeClr val="dk1"/>
                </a:solidFill>
              </a:rPr>
              <a:t>ch</a:t>
            </a:r>
            <a:r>
              <a:rPr lang="it-IT" sz="1800" dirty="0" smtClean="0">
                <a:solidFill>
                  <a:schemeClr val="dk1"/>
                </a:solidFill>
              </a:rPr>
              <a:t>; gli; </a:t>
            </a:r>
            <a:r>
              <a:rPr lang="it-IT" sz="1800" dirty="0" err="1" smtClean="0">
                <a:solidFill>
                  <a:schemeClr val="dk1"/>
                </a:solidFill>
              </a:rPr>
              <a:t>gh</a:t>
            </a:r>
            <a:r>
              <a:rPr lang="it-IT" sz="1800" dirty="0" smtClean="0">
                <a:solidFill>
                  <a:schemeClr val="dk1"/>
                </a:solidFill>
              </a:rPr>
              <a:t>; sc)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6.	Legge solo le prime lettere e tira ad indovinare il resto della parola</a:t>
            </a:r>
          </a:p>
          <a:p>
            <a:pPr marR="0" lvl="0" algn="l" rtl="0">
              <a:lnSpc>
                <a:spcPct val="140000"/>
              </a:lnSpc>
              <a:spcBef>
                <a:spcPts val="0"/>
              </a:spcBef>
              <a:buSzPct val="25000"/>
            </a:pPr>
            <a:r>
              <a:rPr lang="it-IT" sz="1800" dirty="0" smtClean="0">
                <a:solidFill>
                  <a:schemeClr val="dk1"/>
                </a:solidFill>
              </a:rPr>
              <a:t>7.	Esita nella lettura o tende alla rilettura di parti di parole (effetto balbuzie)</a:t>
            </a:r>
          </a:p>
          <a:p>
            <a:pPr lvl="0">
              <a:lnSpc>
                <a:spcPct val="140000"/>
              </a:lnSpc>
              <a:buSzPct val="25000"/>
            </a:pPr>
            <a:r>
              <a:rPr lang="it-IT" sz="1800" dirty="0" smtClean="0">
                <a:solidFill>
                  <a:schemeClr val="dk1"/>
                </a:solidFill>
              </a:rPr>
              <a:t>8.	Ha </a:t>
            </a:r>
            <a:r>
              <a:rPr lang="it-IT" sz="1800" dirty="0">
                <a:solidFill>
                  <a:schemeClr val="dk1"/>
                </a:solidFill>
              </a:rPr>
              <a:t>difficoltà a leggere e memorizzare parole non di uso comune</a:t>
            </a:r>
          </a:p>
          <a:p>
            <a:pPr lvl="0">
              <a:lnSpc>
                <a:spcPct val="140000"/>
              </a:lnSpc>
              <a:buSzPct val="25000"/>
            </a:pPr>
            <a:r>
              <a:rPr lang="it-IT" sz="1800" dirty="0" smtClean="0">
                <a:solidFill>
                  <a:schemeClr val="dk1"/>
                </a:solidFill>
              </a:rPr>
              <a:t>9.	Difficoltà </a:t>
            </a:r>
            <a:r>
              <a:rPr lang="it-IT" sz="1800" dirty="0">
                <a:solidFill>
                  <a:schemeClr val="dk1"/>
                </a:solidFill>
              </a:rPr>
              <a:t>a leggere seguendo la riga (salto da una all’altra e corso </a:t>
            </a:r>
            <a:r>
              <a:rPr lang="it-IT" sz="1800" dirty="0" smtClean="0">
                <a:solidFill>
                  <a:schemeClr val="dk1"/>
                </a:solidFill>
              </a:rPr>
              <a:t>	sinistra </a:t>
            </a:r>
            <a:r>
              <a:rPr lang="it-IT" sz="1800" dirty="0">
                <a:solidFill>
                  <a:schemeClr val="dk1"/>
                </a:solidFill>
              </a:rPr>
              <a:t>destra)   </a:t>
            </a:r>
          </a:p>
          <a:p>
            <a:pPr marL="342900" marR="0" lvl="0" indent="-342900" algn="l" rtl="0">
              <a:lnSpc>
                <a:spcPct val="140000"/>
              </a:lnSpc>
              <a:spcBef>
                <a:spcPts val="0"/>
              </a:spcBef>
              <a:buSzPct val="25000"/>
              <a:buAutoNum type="arabicPeriod" startAt="7"/>
            </a:pPr>
            <a:r>
              <a:rPr lang="it-IT" sz="1800" dirty="0" smtClean="0">
                <a:solidFill>
                  <a:schemeClr val="dk1"/>
                </a:solidFill>
              </a:rPr>
              <a:t> </a:t>
            </a:r>
            <a:endParaRPr lang="it-IT" sz="1800" b="0" i="0" u="none" strike="noStrike" cap="none" dirty="0">
              <a:solidFill>
                <a:schemeClr val="dk1"/>
              </a:solidFill>
              <a:sym typeface="Arial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381826" y="6244085"/>
            <a:ext cx="7918730" cy="230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it-IT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AID - Sezione di </a:t>
            </a:r>
            <a:r>
              <a:rPr lang="it-IT" sz="900" b="1">
                <a:solidFill>
                  <a:schemeClr val="dk1"/>
                </a:solidFill>
              </a:rPr>
              <a:t>Ravenna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Tel. 3</a:t>
            </a:r>
            <a:r>
              <a:rPr lang="it-IT" sz="900">
                <a:solidFill>
                  <a:schemeClr val="dk1"/>
                </a:solidFill>
              </a:rPr>
              <a:t>92 0199550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it-IT" sz="900">
                <a:solidFill>
                  <a:schemeClr val="dk1"/>
                </a:solidFill>
              </a:rPr>
              <a:t>ravenna@aiditalia.org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www.aid</a:t>
            </a:r>
            <a:r>
              <a:rPr lang="it-IT" sz="900">
                <a:solidFill>
                  <a:schemeClr val="dk1"/>
                </a:solidFill>
              </a:rPr>
              <a:t>italia.org</a:t>
            </a:r>
          </a:p>
        </p:txBody>
      </p:sp>
    </p:spTree>
    <p:extLst>
      <p:ext uri="{BB962C8B-B14F-4D97-AF65-F5344CB8AC3E}">
        <p14:creationId xmlns:p14="http://schemas.microsoft.com/office/powerpoint/2010/main" val="86523367"/>
      </p:ext>
    </p:extLst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>
            <a:spLocks noGrp="1"/>
          </p:cNvSpPr>
          <p:nvPr>
            <p:ph type="ctrTitle"/>
          </p:nvPr>
        </p:nvSpPr>
        <p:spPr>
          <a:xfrm>
            <a:off x="362590" y="656091"/>
            <a:ext cx="8361197" cy="62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it-IT" sz="40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Pertanto cosa fare? </a:t>
            </a:r>
            <a:endParaRPr lang="it-IT" sz="4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381826" y="1555845"/>
            <a:ext cx="8391770" cy="49190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algn="l" rtl="0">
              <a:lnSpc>
                <a:spcPct val="140000"/>
              </a:lnSpc>
              <a:spcBef>
                <a:spcPts val="0"/>
              </a:spcBef>
              <a:buSzPct val="25000"/>
            </a:pP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1.	Evitare di fare leggere</a:t>
            </a:r>
          </a:p>
          <a:p>
            <a:pPr marR="0" lvl="0" algn="l" rtl="0">
              <a:lnSpc>
                <a:spcPct val="140000"/>
              </a:lnSpc>
              <a:spcBef>
                <a:spcPts val="0"/>
              </a:spcBef>
              <a:buSzPct val="25000"/>
            </a:pP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2.	Limitare la lettura del DSA ad un brano breve e non troppo 	complesso</a:t>
            </a:r>
          </a:p>
          <a:p>
            <a:pPr marR="0" lvl="0" algn="l" rtl="0">
              <a:lnSpc>
                <a:spcPct val="140000"/>
              </a:lnSpc>
              <a:spcBef>
                <a:spcPts val="0"/>
              </a:spcBef>
              <a:buSzPct val="25000"/>
            </a:pPr>
            <a:r>
              <a:rPr lang="it-IT" sz="1800" dirty="0" smtClean="0">
                <a:solidFill>
                  <a:schemeClr val="dk1"/>
                </a:solidFill>
              </a:rPr>
              <a:t>3.	Leg</a:t>
            </a: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gere al suo posto e accompagnare la lettura dalla modulazione della 	voce per far comprendere la rilevanza dei concetti (</a:t>
            </a:r>
            <a:r>
              <a:rPr lang="it-IT" sz="1800" b="1" i="0" u="none" strike="noStrike" cap="none" dirty="0" smtClean="0">
                <a:solidFill>
                  <a:schemeClr val="dk1"/>
                </a:solidFill>
                <a:sym typeface="Arial"/>
              </a:rPr>
              <a:t>esempio</a:t>
            </a: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: </a:t>
            </a:r>
            <a:r>
              <a:rPr lang="it-IT" sz="1800" b="0" i="1" u="none" strike="noStrike" cap="none" dirty="0" smtClean="0">
                <a:solidFill>
                  <a:schemeClr val="dk1"/>
                </a:solidFill>
                <a:sym typeface="Arial"/>
              </a:rPr>
              <a:t>alzare la 	voce sul titolo o soffermarsi sulle parole in neretto e sottolineate</a:t>
            </a: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)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4.	</a:t>
            </a: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Leggere insieme il testo                                                                     	</a:t>
            </a:r>
            <a:r>
              <a:rPr lang="it-IT" sz="1600" b="0" i="0" u="none" strike="noStrike" cap="none" dirty="0" smtClean="0">
                <a:solidFill>
                  <a:schemeClr val="dk1"/>
                </a:solidFill>
                <a:sym typeface="Arial"/>
              </a:rPr>
              <a:t>(evitare la lezione frontale cioè evitare la separazione tra spiegazione e lettura 	da fare interamente a casa)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2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200" b="0" i="0" u="none" strike="noStrike" cap="none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2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200" b="0" i="0" u="none" strike="noStrike" cap="none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381826" y="6244085"/>
            <a:ext cx="7918730" cy="230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it-IT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AID - Sezione di </a:t>
            </a:r>
            <a:r>
              <a:rPr lang="it-IT" sz="900" b="1">
                <a:solidFill>
                  <a:schemeClr val="dk1"/>
                </a:solidFill>
              </a:rPr>
              <a:t>Ravenna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Tel. 3</a:t>
            </a:r>
            <a:r>
              <a:rPr lang="it-IT" sz="900">
                <a:solidFill>
                  <a:schemeClr val="dk1"/>
                </a:solidFill>
              </a:rPr>
              <a:t>92 0199550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it-IT" sz="900">
                <a:solidFill>
                  <a:schemeClr val="dk1"/>
                </a:solidFill>
              </a:rPr>
              <a:t>ravenna@aiditalia.org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www.aid</a:t>
            </a:r>
            <a:r>
              <a:rPr lang="it-IT" sz="900">
                <a:solidFill>
                  <a:schemeClr val="dk1"/>
                </a:solidFill>
              </a:rPr>
              <a:t>italia.org</a:t>
            </a:r>
          </a:p>
        </p:txBody>
      </p:sp>
    </p:spTree>
    <p:extLst>
      <p:ext uri="{BB962C8B-B14F-4D97-AF65-F5344CB8AC3E}">
        <p14:creationId xmlns:p14="http://schemas.microsoft.com/office/powerpoint/2010/main" val="3873419114"/>
      </p:ext>
    </p:extLst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>
            <a:spLocks noGrp="1"/>
          </p:cNvSpPr>
          <p:nvPr>
            <p:ph type="ctrTitle"/>
          </p:nvPr>
        </p:nvSpPr>
        <p:spPr>
          <a:xfrm>
            <a:off x="362590" y="656091"/>
            <a:ext cx="8361197" cy="62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it-IT" sz="40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Pertanto cosa fare in letteratura? </a:t>
            </a:r>
            <a:endParaRPr lang="it-IT" sz="4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381826" y="1555845"/>
            <a:ext cx="8391770" cy="49190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800" dirty="0" smtClean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1.	Selezionare testi facilmente reperibili in audiolibro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2.	Selezionare romanzi con versione cinematografica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3.	Favorire il confronto tra testo e film (favorisce i diversi stili cognitivi)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8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Anticipare sempre i capitoli del romanzo con una scaletta dei personaggi; indice dei luoghi; elenco figure retoriche facilmente reperibili nel testo (tra queste che ti indico:… quali figure hai riscontrato nel brano) ? Non quali figure hai trovato senza averne indicata alcuna)  </a:t>
            </a:r>
            <a:endParaRPr lang="it-IT" sz="18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200" b="0" i="0" u="none" strike="noStrike" cap="none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2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200" b="0" i="0" u="none" strike="noStrike" cap="none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381826" y="6244085"/>
            <a:ext cx="7918730" cy="230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it-IT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AID - Sezione di </a:t>
            </a:r>
            <a:r>
              <a:rPr lang="it-IT" sz="900" b="1">
                <a:solidFill>
                  <a:schemeClr val="dk1"/>
                </a:solidFill>
              </a:rPr>
              <a:t>Ravenna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Tel. 3</a:t>
            </a:r>
            <a:r>
              <a:rPr lang="it-IT" sz="900">
                <a:solidFill>
                  <a:schemeClr val="dk1"/>
                </a:solidFill>
              </a:rPr>
              <a:t>92 0199550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it-IT" sz="900">
                <a:solidFill>
                  <a:schemeClr val="dk1"/>
                </a:solidFill>
              </a:rPr>
              <a:t>ravenna@aiditalia.org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www.aid</a:t>
            </a:r>
            <a:r>
              <a:rPr lang="it-IT" sz="900">
                <a:solidFill>
                  <a:schemeClr val="dk1"/>
                </a:solidFill>
              </a:rPr>
              <a:t>italia.org</a:t>
            </a:r>
          </a:p>
        </p:txBody>
      </p:sp>
    </p:spTree>
    <p:extLst>
      <p:ext uri="{BB962C8B-B14F-4D97-AF65-F5344CB8AC3E}">
        <p14:creationId xmlns:p14="http://schemas.microsoft.com/office/powerpoint/2010/main" val="650351983"/>
      </p:ext>
    </p:extLst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>
            <a:spLocks noGrp="1"/>
          </p:cNvSpPr>
          <p:nvPr>
            <p:ph type="ctrTitle"/>
          </p:nvPr>
        </p:nvSpPr>
        <p:spPr>
          <a:xfrm>
            <a:off x="362590" y="656092"/>
            <a:ext cx="8658580" cy="5722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it-IT" sz="40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Cosa fare per la materia di italiano</a:t>
            </a:r>
            <a:endParaRPr lang="it-IT" sz="4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491319" y="1473958"/>
            <a:ext cx="8432402" cy="43870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lang="it-IT" sz="1800" dirty="0" smtClean="0"/>
          </a:p>
          <a:p>
            <a:r>
              <a:rPr lang="it-IT" sz="1800" dirty="0" smtClean="0"/>
              <a:t>Secondo </a:t>
            </a:r>
            <a:r>
              <a:rPr lang="it-IT" sz="1800" dirty="0"/>
              <a:t>la moderna glottodidattica la lingua non è solo un </a:t>
            </a:r>
            <a:r>
              <a:rPr lang="it-IT" sz="1800" dirty="0" smtClean="0"/>
              <a:t>sistema </a:t>
            </a:r>
            <a:r>
              <a:rPr lang="it-IT" sz="1800" dirty="0"/>
              <a:t>di REGOLE, ma anche uno STRUMENTO D’AZIONE</a:t>
            </a:r>
          </a:p>
          <a:p>
            <a:endParaRPr lang="it-IT" sz="1800" dirty="0" smtClean="0"/>
          </a:p>
          <a:p>
            <a:r>
              <a:rPr lang="it-IT" sz="1800" dirty="0" smtClean="0"/>
              <a:t>Quindi le </a:t>
            </a:r>
            <a:r>
              <a:rPr lang="it-IT" sz="1800" dirty="0"/>
              <a:t>abilità linguistiche si sviluppano e si attivano all’interno di </a:t>
            </a:r>
            <a:r>
              <a:rPr lang="it-IT" sz="1800" dirty="0" smtClean="0"/>
              <a:t>SITUAZIONI </a:t>
            </a:r>
            <a:r>
              <a:rPr lang="it-IT" sz="1800" dirty="0"/>
              <a:t>COMUNICATIVE per precisi scopi PRAGMATICI</a:t>
            </a:r>
          </a:p>
          <a:p>
            <a:endParaRPr lang="it-IT" sz="1800" dirty="0" smtClean="0"/>
          </a:p>
          <a:p>
            <a:r>
              <a:rPr lang="it-IT" sz="1800" dirty="0" smtClean="0"/>
              <a:t>La </a:t>
            </a:r>
            <a:r>
              <a:rPr lang="it-IT" sz="1800" dirty="0"/>
              <a:t>COMPETENZA PRAGMATICA rappresenta una sorta di </a:t>
            </a:r>
            <a:r>
              <a:rPr lang="it-IT" sz="1800" dirty="0" smtClean="0"/>
              <a:t>compensazione </a:t>
            </a:r>
            <a:r>
              <a:rPr lang="it-IT" sz="1800" dirty="0"/>
              <a:t>comunicativa alle difficoltà del </a:t>
            </a:r>
            <a:r>
              <a:rPr lang="it-IT" sz="1800" dirty="0" smtClean="0"/>
              <a:t>dislessico</a:t>
            </a:r>
          </a:p>
          <a:p>
            <a:endParaRPr lang="it-IT" sz="1800" dirty="0"/>
          </a:p>
          <a:p>
            <a:r>
              <a:rPr lang="it-IT" sz="1800" dirty="0" smtClean="0"/>
              <a:t>La forma più usata per comunicare è quella </a:t>
            </a:r>
            <a:r>
              <a:rPr lang="it-IT" sz="1800" b="1" dirty="0" smtClean="0"/>
              <a:t>orale</a:t>
            </a:r>
            <a:endParaRPr lang="it-IT" sz="1800" b="1" dirty="0"/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Tutte le attività caratterizzate dalla lingua orale sono abitualmente favorevoli per gli studenti DSA</a:t>
            </a:r>
            <a:endParaRPr lang="it-IT" sz="1800" b="0" i="0" u="none" strike="noStrike" cap="none" dirty="0">
              <a:solidFill>
                <a:schemeClr val="dk1"/>
              </a:solidFill>
              <a:sym typeface="Arial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381826" y="6244085"/>
            <a:ext cx="7918730" cy="230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it-IT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AID - Sezione di </a:t>
            </a:r>
            <a:r>
              <a:rPr lang="it-IT" sz="900" b="1">
                <a:solidFill>
                  <a:schemeClr val="dk1"/>
                </a:solidFill>
              </a:rPr>
              <a:t>Ravenna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Tel. 3</a:t>
            </a:r>
            <a:r>
              <a:rPr lang="it-IT" sz="900">
                <a:solidFill>
                  <a:schemeClr val="dk1"/>
                </a:solidFill>
              </a:rPr>
              <a:t>92 0199550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it-IT" sz="900">
                <a:solidFill>
                  <a:schemeClr val="dk1"/>
                </a:solidFill>
              </a:rPr>
              <a:t>ravenna@aiditalia.org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www.aid</a:t>
            </a:r>
            <a:r>
              <a:rPr lang="it-IT" sz="900">
                <a:solidFill>
                  <a:schemeClr val="dk1"/>
                </a:solidFill>
              </a:rPr>
              <a:t>italia.org</a:t>
            </a:r>
          </a:p>
        </p:txBody>
      </p:sp>
    </p:spTree>
    <p:extLst>
      <p:ext uri="{BB962C8B-B14F-4D97-AF65-F5344CB8AC3E}">
        <p14:creationId xmlns:p14="http://schemas.microsoft.com/office/powerpoint/2010/main" val="1606157164"/>
      </p:ext>
    </p:extLst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>
            <a:spLocks noGrp="1"/>
          </p:cNvSpPr>
          <p:nvPr>
            <p:ph type="ctrTitle"/>
          </p:nvPr>
        </p:nvSpPr>
        <p:spPr>
          <a:xfrm>
            <a:off x="362590" y="656092"/>
            <a:ext cx="8361197" cy="66774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it-IT" sz="40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Verifica o prova orale </a:t>
            </a:r>
            <a:endParaRPr lang="it-IT" sz="4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381826" y="1698249"/>
            <a:ext cx="8391770" cy="37942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b="1" i="0" u="none" strike="noStrike" cap="none" dirty="0" smtClean="0">
                <a:solidFill>
                  <a:schemeClr val="dk1"/>
                </a:solidFill>
                <a:sym typeface="Arial"/>
              </a:rPr>
              <a:t>I </a:t>
            </a:r>
            <a:r>
              <a:rPr lang="it-IT" sz="1800" b="1" i="0" u="none" strike="noStrike" cap="none" dirty="0" err="1" smtClean="0">
                <a:solidFill>
                  <a:schemeClr val="dk1"/>
                </a:solidFill>
                <a:sym typeface="Arial"/>
              </a:rPr>
              <a:t>dsa</a:t>
            </a:r>
            <a:r>
              <a:rPr lang="it-IT" sz="1800" b="1" i="0" u="none" strike="noStrike" cap="none" dirty="0" smtClean="0">
                <a:solidFill>
                  <a:schemeClr val="dk1"/>
                </a:solidFill>
                <a:sym typeface="Arial"/>
              </a:rPr>
              <a:t> hanno comunque delle difficoltà: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800" dirty="0" smtClean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1.	Lessico debole e inadeguato al contesto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2.	Difficoltà a reggere una conversazione quando ci sono più interventi 3.	(perdono il filo) o il ritmo è concitato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3.	Per problemi di memoria breve sono lenti a rielaborare  e comprendere 	il messaggio della domanda e sono lenti a recuperare le informazioni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4.	Non riescono a riformulare il loro discorso  perché faticano a spaziare 	tra registri diversi (mancano del lessico specifico per problemi di 	memoria)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200" dirty="0" smtClean="0">
                <a:solidFill>
                  <a:schemeClr val="dk1"/>
                </a:solidFill>
              </a:rPr>
              <a:t> </a:t>
            </a:r>
            <a:endParaRPr lang="it-IT"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381826" y="6244085"/>
            <a:ext cx="7918730" cy="230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it-IT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AID - Sezione di </a:t>
            </a:r>
            <a:r>
              <a:rPr lang="it-IT" sz="900" b="1">
                <a:solidFill>
                  <a:schemeClr val="dk1"/>
                </a:solidFill>
              </a:rPr>
              <a:t>Ravenna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Tel. 3</a:t>
            </a:r>
            <a:r>
              <a:rPr lang="it-IT" sz="900">
                <a:solidFill>
                  <a:schemeClr val="dk1"/>
                </a:solidFill>
              </a:rPr>
              <a:t>92 0199550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it-IT" sz="900">
                <a:solidFill>
                  <a:schemeClr val="dk1"/>
                </a:solidFill>
              </a:rPr>
              <a:t>ravenna@aiditalia.org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www.aid</a:t>
            </a:r>
            <a:r>
              <a:rPr lang="it-IT" sz="900">
                <a:solidFill>
                  <a:schemeClr val="dk1"/>
                </a:solidFill>
              </a:rPr>
              <a:t>italia.org</a:t>
            </a:r>
          </a:p>
        </p:txBody>
      </p:sp>
    </p:spTree>
    <p:extLst>
      <p:ext uri="{BB962C8B-B14F-4D97-AF65-F5344CB8AC3E}">
        <p14:creationId xmlns:p14="http://schemas.microsoft.com/office/powerpoint/2010/main" val="929843071"/>
      </p:ext>
    </p:extLst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>
            <a:spLocks noGrp="1"/>
          </p:cNvSpPr>
          <p:nvPr>
            <p:ph type="ctrTitle"/>
          </p:nvPr>
        </p:nvSpPr>
        <p:spPr>
          <a:xfrm>
            <a:off x="163774" y="656091"/>
            <a:ext cx="8980226" cy="1162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it-IT" sz="40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Cosa fare durante l’interrogazione?</a:t>
            </a:r>
            <a:endParaRPr lang="it-IT" sz="4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381825" y="2066739"/>
            <a:ext cx="8391770" cy="429311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1.	Metterli a loro agio, senza fare fretta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2.	Trasformare la prova in un dialogo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3.	Accompagnarlo nell’esposizione facendolo riflettere sui facilitatori 	utilizzati per memorizzare (un’immagine particolare a cosa rimanda?)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4.	Non bloccare mai il </a:t>
            </a:r>
            <a:r>
              <a:rPr lang="it-IT" sz="1800" b="0" i="0" u="none" strike="noStrike" cap="none" dirty="0" err="1" smtClean="0">
                <a:solidFill>
                  <a:schemeClr val="dk1"/>
                </a:solidFill>
                <a:sym typeface="Arial"/>
              </a:rPr>
              <a:t>dsa</a:t>
            </a: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 ma aspettare che finisca la risposta e poi 	procedere con la successiva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5.	Permettergli l’uso di mappe, sunti, immagini, tabelle, schemi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200" dirty="0" smtClean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200" dirty="0" smtClean="0">
                <a:solidFill>
                  <a:schemeClr val="dk1"/>
                </a:solidFill>
              </a:rPr>
              <a:t> </a:t>
            </a:r>
            <a:endParaRPr lang="it-IT"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381826" y="6244085"/>
            <a:ext cx="7918730" cy="230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it-IT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AID - Sezione di </a:t>
            </a:r>
            <a:r>
              <a:rPr lang="it-IT" sz="900" b="1">
                <a:solidFill>
                  <a:schemeClr val="dk1"/>
                </a:solidFill>
              </a:rPr>
              <a:t>Ravenna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Tel. 3</a:t>
            </a:r>
            <a:r>
              <a:rPr lang="it-IT" sz="900">
                <a:solidFill>
                  <a:schemeClr val="dk1"/>
                </a:solidFill>
              </a:rPr>
              <a:t>92 0199550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it-IT" sz="900">
                <a:solidFill>
                  <a:schemeClr val="dk1"/>
                </a:solidFill>
              </a:rPr>
              <a:t>ravenna@aiditalia.org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www.aid</a:t>
            </a:r>
            <a:r>
              <a:rPr lang="it-IT" sz="900">
                <a:solidFill>
                  <a:schemeClr val="dk1"/>
                </a:solidFill>
              </a:rPr>
              <a:t>italia.org</a:t>
            </a:r>
          </a:p>
        </p:txBody>
      </p:sp>
    </p:spTree>
    <p:extLst>
      <p:ext uri="{BB962C8B-B14F-4D97-AF65-F5344CB8AC3E}">
        <p14:creationId xmlns:p14="http://schemas.microsoft.com/office/powerpoint/2010/main" val="4004339558"/>
      </p:ext>
    </p:extLst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50125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>
            <a:spLocks noGrp="1"/>
          </p:cNvSpPr>
          <p:nvPr>
            <p:ph type="ctrTitle"/>
          </p:nvPr>
        </p:nvSpPr>
        <p:spPr>
          <a:xfrm>
            <a:off x="362590" y="656092"/>
            <a:ext cx="8361197" cy="5312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it-IT" sz="40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Come leggere e spiegare un testo</a:t>
            </a:r>
            <a:endParaRPr lang="it-IT" sz="4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381826" y="1875621"/>
            <a:ext cx="8391770" cy="45992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1.	Non esagerare con i carichi di lavoro (dividere in </a:t>
            </a:r>
            <a:r>
              <a:rPr lang="it-IT" sz="1800" b="0" i="0" u="none" strike="noStrike" cap="none" dirty="0" err="1" smtClean="0">
                <a:solidFill>
                  <a:schemeClr val="dk1"/>
                </a:solidFill>
                <a:sym typeface="Arial"/>
              </a:rPr>
              <a:t>step</a:t>
            </a: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 e permettere lo 	studio a scuola piuttosto che a casa)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2.	Iniziare la lezione scrivendo alla lavagna gli argomenti del giorno 	(devono essere non più di tre)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3.	Dividere la lezione in due parti: una discorsiva e una operativa in cui 	l’alunno può creare la mappa</a:t>
            </a:r>
          </a:p>
        </p:txBody>
      </p:sp>
      <p:sp>
        <p:nvSpPr>
          <p:cNvPr id="94" name="Shape 94"/>
          <p:cNvSpPr txBox="1"/>
          <p:nvPr/>
        </p:nvSpPr>
        <p:spPr>
          <a:xfrm>
            <a:off x="381826" y="6244085"/>
            <a:ext cx="7918730" cy="230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it-IT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AID - Sezione di </a:t>
            </a:r>
            <a:r>
              <a:rPr lang="it-IT" sz="900" b="1">
                <a:solidFill>
                  <a:schemeClr val="dk1"/>
                </a:solidFill>
              </a:rPr>
              <a:t>Ravenna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Tel. 3</a:t>
            </a:r>
            <a:r>
              <a:rPr lang="it-IT" sz="900">
                <a:solidFill>
                  <a:schemeClr val="dk1"/>
                </a:solidFill>
              </a:rPr>
              <a:t>92 0199550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it-IT" sz="900">
                <a:solidFill>
                  <a:schemeClr val="dk1"/>
                </a:solidFill>
              </a:rPr>
              <a:t>ravenna@aiditalia.org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www.aid</a:t>
            </a:r>
            <a:r>
              <a:rPr lang="it-IT" sz="900">
                <a:solidFill>
                  <a:schemeClr val="dk1"/>
                </a:solidFill>
              </a:rPr>
              <a:t>italia.org</a:t>
            </a:r>
          </a:p>
        </p:txBody>
      </p:sp>
    </p:spTree>
    <p:extLst>
      <p:ext uri="{BB962C8B-B14F-4D97-AF65-F5344CB8AC3E}">
        <p14:creationId xmlns:p14="http://schemas.microsoft.com/office/powerpoint/2010/main" val="993253514"/>
      </p:ext>
    </p:extLst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>
            <a:spLocks noGrp="1"/>
          </p:cNvSpPr>
          <p:nvPr>
            <p:ph type="ctrTitle"/>
          </p:nvPr>
        </p:nvSpPr>
        <p:spPr>
          <a:xfrm>
            <a:off x="381825" y="491319"/>
            <a:ext cx="8361197" cy="4367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it-IT" sz="40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Cosa insegnare e come</a:t>
            </a:r>
            <a:endParaRPr lang="it-IT" sz="4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381825" y="1255594"/>
            <a:ext cx="8391770" cy="466094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Insegnare a ragazzi e ragazze con DSA adolescenti non è un compito facile: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600" dirty="0" smtClean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1.	Sono ragazzi vivaci e intelligenti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2.	Sono consapevoli dei loro limiti esecutivi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3.	Difettano di autostima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4.	Non amano sentirsi «diversi»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5.	Temono il confronto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6.	Provengono da situazioni scolastiche difficili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7.	Possono vivere conflitti con i genitori, proprio a causa dei voti scolastici 	o dello scarso impegno nello studio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8.	Hanno ritmi di apprendimento più lenti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9. 	Finiscono per rinunciare alla sfida in partenza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200" dirty="0" smtClean="0">
                <a:solidFill>
                  <a:schemeClr val="dk1"/>
                </a:solidFill>
              </a:rPr>
              <a:t>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2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200" dirty="0" smtClean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200" dirty="0" smtClean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381826" y="6244085"/>
            <a:ext cx="7918730" cy="230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it-IT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AID - Sezione di </a:t>
            </a:r>
            <a:r>
              <a:rPr lang="it-IT" sz="900" b="1">
                <a:solidFill>
                  <a:schemeClr val="dk1"/>
                </a:solidFill>
              </a:rPr>
              <a:t>Ravenna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Tel. 3</a:t>
            </a:r>
            <a:r>
              <a:rPr lang="it-IT" sz="900">
                <a:solidFill>
                  <a:schemeClr val="dk1"/>
                </a:solidFill>
              </a:rPr>
              <a:t>92 0199550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it-IT" sz="900">
                <a:solidFill>
                  <a:schemeClr val="dk1"/>
                </a:solidFill>
              </a:rPr>
              <a:t>ravenna@aiditalia.org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www.aid</a:t>
            </a:r>
            <a:r>
              <a:rPr lang="it-IT" sz="900">
                <a:solidFill>
                  <a:schemeClr val="dk1"/>
                </a:solidFill>
              </a:rPr>
              <a:t>italia.org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>
            <a:spLocks noGrp="1"/>
          </p:cNvSpPr>
          <p:nvPr>
            <p:ph type="ctrTitle"/>
          </p:nvPr>
        </p:nvSpPr>
        <p:spPr>
          <a:xfrm>
            <a:off x="362590" y="656091"/>
            <a:ext cx="8361197" cy="5105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it-IT" sz="40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Come leggere e spiegare un testo </a:t>
            </a:r>
            <a:endParaRPr lang="it-IT" sz="4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381826" y="1822741"/>
            <a:ext cx="8391770" cy="484495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lnSpc>
                <a:spcPct val="140000"/>
              </a:lnSpc>
              <a:buSzPct val="25000"/>
            </a:pPr>
            <a:r>
              <a:rPr lang="it-IT" sz="1800" dirty="0" smtClean="0">
                <a:solidFill>
                  <a:schemeClr val="dk1"/>
                </a:solidFill>
              </a:rPr>
              <a:t>1.	Partire </a:t>
            </a:r>
            <a:r>
              <a:rPr lang="it-IT" sz="1800" dirty="0">
                <a:solidFill>
                  <a:schemeClr val="dk1"/>
                </a:solidFill>
              </a:rPr>
              <a:t>dai titoli e analizzarne i contenuti</a:t>
            </a:r>
          </a:p>
          <a:p>
            <a:pPr lvl="0">
              <a:lnSpc>
                <a:spcPct val="140000"/>
              </a:lnSpc>
              <a:buSzPct val="25000"/>
            </a:pPr>
            <a:r>
              <a:rPr lang="it-IT" sz="1800" dirty="0" smtClean="0">
                <a:solidFill>
                  <a:schemeClr val="dk1"/>
                </a:solidFill>
              </a:rPr>
              <a:t>2.	Eliminare </a:t>
            </a:r>
            <a:r>
              <a:rPr lang="it-IT" sz="1800" dirty="0">
                <a:solidFill>
                  <a:schemeClr val="dk1"/>
                </a:solidFill>
              </a:rPr>
              <a:t>tutto ciò che è superfluo e non necessario</a:t>
            </a:r>
          </a:p>
          <a:p>
            <a:pPr lvl="0">
              <a:lnSpc>
                <a:spcPct val="140000"/>
              </a:lnSpc>
              <a:buSzPct val="25000"/>
            </a:pPr>
            <a:r>
              <a:rPr lang="it-IT" sz="1800" dirty="0" smtClean="0">
                <a:solidFill>
                  <a:schemeClr val="dk1"/>
                </a:solidFill>
              </a:rPr>
              <a:t>3.	Procedere </a:t>
            </a:r>
            <a:r>
              <a:rPr lang="it-IT" sz="1800" dirty="0">
                <a:solidFill>
                  <a:schemeClr val="dk1"/>
                </a:solidFill>
              </a:rPr>
              <a:t>per parole chiave e domande guida  </a:t>
            </a:r>
          </a:p>
          <a:p>
            <a:pPr lvl="0">
              <a:lnSpc>
                <a:spcPct val="140000"/>
              </a:lnSpc>
              <a:buSzPct val="25000"/>
            </a:pPr>
            <a:r>
              <a:rPr lang="it-IT" sz="1800" dirty="0" smtClean="0">
                <a:solidFill>
                  <a:schemeClr val="dk1"/>
                </a:solidFill>
              </a:rPr>
              <a:t>4.	Utilizzare </a:t>
            </a:r>
            <a:r>
              <a:rPr lang="it-IT" sz="1800" dirty="0">
                <a:solidFill>
                  <a:schemeClr val="dk1"/>
                </a:solidFill>
              </a:rPr>
              <a:t>l’apparato iconografico per recuperare i concetti</a:t>
            </a:r>
          </a:p>
          <a:p>
            <a:pPr lvl="0">
              <a:lnSpc>
                <a:spcPct val="140000"/>
              </a:lnSpc>
              <a:buSzPct val="25000"/>
            </a:pPr>
            <a:r>
              <a:rPr lang="it-IT" sz="1800" dirty="0" smtClean="0">
                <a:solidFill>
                  <a:schemeClr val="dk1"/>
                </a:solidFill>
              </a:rPr>
              <a:t>5.	Scegliere </a:t>
            </a:r>
            <a:r>
              <a:rPr lang="it-IT" sz="1800" dirty="0">
                <a:solidFill>
                  <a:schemeClr val="dk1"/>
                </a:solidFill>
              </a:rPr>
              <a:t>libri con immagini e richiami iconici</a:t>
            </a:r>
          </a:p>
          <a:p>
            <a:pPr lvl="0">
              <a:lnSpc>
                <a:spcPct val="140000"/>
              </a:lnSpc>
              <a:buSzPct val="25000"/>
            </a:pPr>
            <a:r>
              <a:rPr lang="it-IT" sz="1800" dirty="0" smtClean="0">
                <a:solidFill>
                  <a:schemeClr val="dk1"/>
                </a:solidFill>
              </a:rPr>
              <a:t>6.	Alla </a:t>
            </a:r>
            <a:r>
              <a:rPr lang="it-IT" sz="1800" dirty="0">
                <a:solidFill>
                  <a:schemeClr val="dk1"/>
                </a:solidFill>
              </a:rPr>
              <a:t>fine sintetizzare sempre i contenuti con una mappa o una tabella </a:t>
            </a:r>
            <a:r>
              <a:rPr lang="it-IT" sz="1800" dirty="0" smtClean="0">
                <a:solidFill>
                  <a:schemeClr val="dk1"/>
                </a:solidFill>
              </a:rPr>
              <a:t>	(</a:t>
            </a:r>
            <a:r>
              <a:rPr lang="it-IT" sz="1800" dirty="0">
                <a:solidFill>
                  <a:schemeClr val="dk1"/>
                </a:solidFill>
              </a:rPr>
              <a:t>ora i libri vengono in aiuto)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800" b="0" i="0" u="none" strike="noStrike" cap="none" dirty="0">
              <a:solidFill>
                <a:schemeClr val="dk1"/>
              </a:solidFill>
              <a:sym typeface="Arial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381826" y="6244085"/>
            <a:ext cx="7918730" cy="230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it-IT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AID - Sezione di </a:t>
            </a:r>
            <a:r>
              <a:rPr lang="it-IT" sz="900" b="1">
                <a:solidFill>
                  <a:schemeClr val="dk1"/>
                </a:solidFill>
              </a:rPr>
              <a:t>Ravenna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Tel. 3</a:t>
            </a:r>
            <a:r>
              <a:rPr lang="it-IT" sz="900">
                <a:solidFill>
                  <a:schemeClr val="dk1"/>
                </a:solidFill>
              </a:rPr>
              <a:t>92 0199550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it-IT" sz="900">
                <a:solidFill>
                  <a:schemeClr val="dk1"/>
                </a:solidFill>
              </a:rPr>
              <a:t>ravenna@aiditalia.org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www.aid</a:t>
            </a:r>
            <a:r>
              <a:rPr lang="it-IT" sz="900">
                <a:solidFill>
                  <a:schemeClr val="dk1"/>
                </a:solidFill>
              </a:rPr>
              <a:t>italia.org</a:t>
            </a:r>
          </a:p>
        </p:txBody>
      </p:sp>
    </p:spTree>
    <p:extLst>
      <p:ext uri="{BB962C8B-B14F-4D97-AF65-F5344CB8AC3E}">
        <p14:creationId xmlns:p14="http://schemas.microsoft.com/office/powerpoint/2010/main" val="4026602501"/>
      </p:ext>
    </p:extLst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>
            <a:spLocks noGrp="1"/>
          </p:cNvSpPr>
          <p:nvPr>
            <p:ph type="ctrTitle"/>
          </p:nvPr>
        </p:nvSpPr>
        <p:spPr>
          <a:xfrm>
            <a:off x="362590" y="656092"/>
            <a:ext cx="8361197" cy="43573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it-IT" sz="40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prova scritta</a:t>
            </a:r>
            <a:endParaRPr lang="it-IT" sz="4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362590" y="1521960"/>
            <a:ext cx="8208137" cy="4722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Un computer non risolve le difficoltà di grafia o ortografia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I testi continuano ad essere scorretti, privi di punteggiatura, poveri di contenuto e di lessico</a:t>
            </a:r>
            <a:endParaRPr lang="it-IT" sz="1800" b="1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b="1" dirty="0" smtClean="0">
                <a:solidFill>
                  <a:schemeClr val="dk1"/>
                </a:solidFill>
              </a:rPr>
              <a:t>Cosa fare?</a:t>
            </a:r>
          </a:p>
          <a:p>
            <a:pPr marR="0" lvl="0" algn="l" rtl="0">
              <a:lnSpc>
                <a:spcPct val="140000"/>
              </a:lnSpc>
              <a:spcBef>
                <a:spcPts val="0"/>
              </a:spcBef>
              <a:buSzPct val="25000"/>
            </a:pP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1. 	Aiutare a progettare il testo con una mappa o una scaletta</a:t>
            </a:r>
          </a:p>
          <a:p>
            <a:pPr marR="0" lvl="0" algn="l" rtl="0">
              <a:lnSpc>
                <a:spcPct val="140000"/>
              </a:lnSpc>
              <a:spcBef>
                <a:spcPts val="0"/>
              </a:spcBef>
              <a:buSzPct val="25000"/>
            </a:pPr>
            <a:r>
              <a:rPr lang="it-IT" sz="1800" dirty="0" smtClean="0">
                <a:solidFill>
                  <a:schemeClr val="dk1"/>
                </a:solidFill>
              </a:rPr>
              <a:t>2.	Dare titoli con informazioni coerenti che possono essere trasformate 	in una scaletta o in una mappa e favorire la ricerca delle informazioni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3.	</a:t>
            </a: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Correggere solo gli aspetti più gravi ma non cambiare le idee o le 	parole dello studente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600" dirty="0" smtClean="0">
              <a:solidFill>
                <a:schemeClr val="dk1"/>
              </a:solidFill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381826" y="6244085"/>
            <a:ext cx="7918730" cy="230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it-IT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AID - Sezione di </a:t>
            </a:r>
            <a:r>
              <a:rPr lang="it-IT" sz="900" b="1">
                <a:solidFill>
                  <a:schemeClr val="dk1"/>
                </a:solidFill>
              </a:rPr>
              <a:t>Ravenna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Tel. 3</a:t>
            </a:r>
            <a:r>
              <a:rPr lang="it-IT" sz="900">
                <a:solidFill>
                  <a:schemeClr val="dk1"/>
                </a:solidFill>
              </a:rPr>
              <a:t>92 0199550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it-IT" sz="900">
                <a:solidFill>
                  <a:schemeClr val="dk1"/>
                </a:solidFill>
              </a:rPr>
              <a:t>ravenna@aiditalia.org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www.aid</a:t>
            </a:r>
            <a:r>
              <a:rPr lang="it-IT" sz="900">
                <a:solidFill>
                  <a:schemeClr val="dk1"/>
                </a:solidFill>
              </a:rPr>
              <a:t>italia.org</a:t>
            </a:r>
          </a:p>
        </p:txBody>
      </p:sp>
    </p:spTree>
    <p:extLst>
      <p:ext uri="{BB962C8B-B14F-4D97-AF65-F5344CB8AC3E}">
        <p14:creationId xmlns:p14="http://schemas.microsoft.com/office/powerpoint/2010/main" val="1212634713"/>
      </p:ext>
    </p:extLst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>
            <a:spLocks noGrp="1"/>
          </p:cNvSpPr>
          <p:nvPr>
            <p:ph type="ctrTitle"/>
          </p:nvPr>
        </p:nvSpPr>
        <p:spPr>
          <a:xfrm>
            <a:off x="362590" y="656092"/>
            <a:ext cx="8361197" cy="7781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it-IT" sz="40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valutazione</a:t>
            </a:r>
            <a:endParaRPr lang="it-IT" sz="4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381825" y="1665027"/>
            <a:ext cx="8391770" cy="457905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lnSpc>
                <a:spcPct val="140000"/>
              </a:lnSpc>
              <a:buSzPct val="25000"/>
            </a:pPr>
            <a:r>
              <a:rPr lang="it-IT" sz="2800" dirty="0">
                <a:solidFill>
                  <a:schemeClr val="dk1"/>
                </a:solidFill>
              </a:rPr>
              <a:t>Ricordarsi che la </a:t>
            </a:r>
            <a:r>
              <a:rPr lang="it-IT" sz="2800" b="1" dirty="0">
                <a:solidFill>
                  <a:schemeClr val="dk1"/>
                </a:solidFill>
              </a:rPr>
              <a:t>correzione e la valutazione </a:t>
            </a:r>
            <a:r>
              <a:rPr lang="it-IT" sz="2800" dirty="0">
                <a:solidFill>
                  <a:schemeClr val="dk1"/>
                </a:solidFill>
              </a:rPr>
              <a:t>è un </a:t>
            </a:r>
            <a:r>
              <a:rPr lang="it-IT" sz="2800" b="1" dirty="0">
                <a:solidFill>
                  <a:schemeClr val="dk1"/>
                </a:solidFill>
              </a:rPr>
              <a:t>procedimento prescritto dalla normativa come individuale e personalizzato</a:t>
            </a:r>
            <a:r>
              <a:rPr lang="it-IT" sz="2800" dirty="0">
                <a:solidFill>
                  <a:schemeClr val="dk1"/>
                </a:solidFill>
              </a:rPr>
              <a:t>, pertanto con un DSA diventa necessario attivare un dialogo e tener conto del </a:t>
            </a:r>
            <a:r>
              <a:rPr lang="it-IT" sz="2800" b="1" dirty="0">
                <a:solidFill>
                  <a:schemeClr val="dk1"/>
                </a:solidFill>
              </a:rPr>
              <a:t>processo di apprendimento </a:t>
            </a:r>
            <a:r>
              <a:rPr lang="it-IT" sz="2800" dirty="0">
                <a:solidFill>
                  <a:schemeClr val="dk1"/>
                </a:solidFill>
              </a:rPr>
              <a:t>e non del prodotto</a:t>
            </a:r>
          </a:p>
        </p:txBody>
      </p:sp>
      <p:sp>
        <p:nvSpPr>
          <p:cNvPr id="94" name="Shape 94"/>
          <p:cNvSpPr txBox="1"/>
          <p:nvPr/>
        </p:nvSpPr>
        <p:spPr>
          <a:xfrm>
            <a:off x="381826" y="6244085"/>
            <a:ext cx="7918730" cy="230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it-IT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AID - Sezione di </a:t>
            </a:r>
            <a:r>
              <a:rPr lang="it-IT" sz="900" b="1">
                <a:solidFill>
                  <a:schemeClr val="dk1"/>
                </a:solidFill>
              </a:rPr>
              <a:t>Ravenna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Tel. 3</a:t>
            </a:r>
            <a:r>
              <a:rPr lang="it-IT" sz="900">
                <a:solidFill>
                  <a:schemeClr val="dk1"/>
                </a:solidFill>
              </a:rPr>
              <a:t>92 0199550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it-IT" sz="900">
                <a:solidFill>
                  <a:schemeClr val="dk1"/>
                </a:solidFill>
              </a:rPr>
              <a:t>ravenna@aiditalia.org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www.aid</a:t>
            </a:r>
            <a:r>
              <a:rPr lang="it-IT" sz="900">
                <a:solidFill>
                  <a:schemeClr val="dk1"/>
                </a:solidFill>
              </a:rPr>
              <a:t>italia.org</a:t>
            </a:r>
          </a:p>
        </p:txBody>
      </p:sp>
    </p:spTree>
    <p:extLst>
      <p:ext uri="{BB962C8B-B14F-4D97-AF65-F5344CB8AC3E}">
        <p14:creationId xmlns:p14="http://schemas.microsoft.com/office/powerpoint/2010/main" val="1972100815"/>
      </p:ext>
    </p:extLst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>
            <a:spLocks noGrp="1"/>
          </p:cNvSpPr>
          <p:nvPr>
            <p:ph type="ctrTitle"/>
          </p:nvPr>
        </p:nvSpPr>
        <p:spPr>
          <a:xfrm>
            <a:off x="362590" y="656092"/>
            <a:ext cx="8361197" cy="68139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it-IT" sz="40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grammatica e lingue classiche</a:t>
            </a:r>
            <a:endParaRPr lang="it-IT" sz="4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381825" y="1583140"/>
            <a:ext cx="8391770" cy="476306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800" b="0" i="0" u="none" strike="noStrike" cap="none" dirty="0" smtClean="0">
              <a:solidFill>
                <a:schemeClr val="dk1"/>
              </a:solidFill>
              <a:sym typeface="Arial"/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1.	</a:t>
            </a: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Evitare di far imparare a memoria definizioni (no a grammatica 	classificatoria)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2.	Favorire l’apprendimento della lingua nell’uso quotidiano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3.	</a:t>
            </a: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Semplificare con mappe, tabelle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8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800" b="0" i="0" u="none" strike="noStrike" cap="none" dirty="0" smtClean="0">
              <a:solidFill>
                <a:schemeClr val="dk1"/>
              </a:solidFill>
              <a:sym typeface="Arial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381826" y="6244085"/>
            <a:ext cx="7918730" cy="230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it-IT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AID - Sezione di </a:t>
            </a:r>
            <a:r>
              <a:rPr lang="it-IT" sz="900" b="1">
                <a:solidFill>
                  <a:schemeClr val="dk1"/>
                </a:solidFill>
              </a:rPr>
              <a:t>Ravenna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Tel. 3</a:t>
            </a:r>
            <a:r>
              <a:rPr lang="it-IT" sz="900">
                <a:solidFill>
                  <a:schemeClr val="dk1"/>
                </a:solidFill>
              </a:rPr>
              <a:t>92 0199550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it-IT" sz="900">
                <a:solidFill>
                  <a:schemeClr val="dk1"/>
                </a:solidFill>
              </a:rPr>
              <a:t>ravenna@aiditalia.org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www.aid</a:t>
            </a:r>
            <a:r>
              <a:rPr lang="it-IT" sz="900">
                <a:solidFill>
                  <a:schemeClr val="dk1"/>
                </a:solidFill>
              </a:rPr>
              <a:t>italia.org</a:t>
            </a:r>
          </a:p>
        </p:txBody>
      </p:sp>
    </p:spTree>
    <p:extLst>
      <p:ext uri="{BB962C8B-B14F-4D97-AF65-F5344CB8AC3E}">
        <p14:creationId xmlns:p14="http://schemas.microsoft.com/office/powerpoint/2010/main" val="792507716"/>
      </p:ext>
    </p:extLst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>
            <a:spLocks noGrp="1"/>
          </p:cNvSpPr>
          <p:nvPr>
            <p:ph type="ctrTitle"/>
          </p:nvPr>
        </p:nvSpPr>
        <p:spPr>
          <a:xfrm>
            <a:off x="362590" y="656092"/>
            <a:ext cx="8361197" cy="12955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it-IT" sz="36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Grammatica valenziale: consente la descrizione di situazioni complete</a:t>
            </a:r>
            <a:endParaRPr lang="it-IT" sz="3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381824" y="1951630"/>
            <a:ext cx="8762176" cy="429245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lnSpc>
                <a:spcPct val="140000"/>
              </a:lnSpc>
              <a:buSzPct val="25000"/>
            </a:pPr>
            <a:r>
              <a:rPr lang="it-IT" sz="1600" dirty="0" smtClean="0"/>
              <a:t>Questo </a:t>
            </a:r>
            <a:r>
              <a:rPr lang="it-IT" sz="1600" dirty="0"/>
              <a:t>modello favorisce la presa di coscienza della frase come insieme costituito dalla relazione fra parti e come veicolo di un </a:t>
            </a:r>
            <a:r>
              <a:rPr lang="it-IT" sz="1600" dirty="0" smtClean="0"/>
              <a:t>senso</a:t>
            </a:r>
          </a:p>
          <a:p>
            <a:pPr lvl="0">
              <a:lnSpc>
                <a:spcPct val="140000"/>
              </a:lnSpc>
              <a:buSzPct val="25000"/>
            </a:pPr>
            <a:endParaRPr lang="it-IT" sz="1600" dirty="0">
              <a:solidFill>
                <a:schemeClr val="dk1"/>
              </a:solidFill>
            </a:endParaRPr>
          </a:p>
          <a:p>
            <a:pPr lvl="0">
              <a:lnSpc>
                <a:spcPct val="140000"/>
              </a:lnSpc>
              <a:buSzPct val="25000"/>
            </a:pPr>
            <a:r>
              <a:rPr lang="it-IT" sz="1600" dirty="0" smtClean="0">
                <a:solidFill>
                  <a:schemeClr val="dk1"/>
                </a:solidFill>
              </a:rPr>
              <a:t>Il verbo è centrale</a:t>
            </a:r>
          </a:p>
          <a:p>
            <a:pPr lvl="0" algn="ctr">
              <a:lnSpc>
                <a:spcPct val="140000"/>
              </a:lnSpc>
              <a:buSzPct val="25000"/>
            </a:pPr>
            <a:endParaRPr lang="it-IT" sz="1200" dirty="0"/>
          </a:p>
          <a:p>
            <a:pPr lvl="0" algn="ctr">
              <a:lnSpc>
                <a:spcPct val="140000"/>
              </a:lnSpc>
              <a:buSzPct val="25000"/>
            </a:pPr>
            <a:endParaRPr lang="it-IT" sz="1200" dirty="0"/>
          </a:p>
          <a:p>
            <a:pPr lvl="0" algn="ctr">
              <a:lnSpc>
                <a:spcPct val="140000"/>
              </a:lnSpc>
              <a:buSzPct val="25000"/>
            </a:pPr>
            <a:endParaRPr lang="it-IT" sz="1200" dirty="0" smtClean="0"/>
          </a:p>
          <a:p>
            <a:pPr lvl="0" algn="ctr">
              <a:lnSpc>
                <a:spcPct val="140000"/>
              </a:lnSpc>
              <a:buSzPct val="25000"/>
            </a:pPr>
            <a:r>
              <a:rPr lang="it-IT" sz="1200" dirty="0" smtClean="0"/>
              <a:t> </a:t>
            </a:r>
          </a:p>
          <a:p>
            <a:pPr lvl="0">
              <a:lnSpc>
                <a:spcPct val="140000"/>
              </a:lnSpc>
              <a:buSzPct val="25000"/>
            </a:pPr>
            <a:r>
              <a:rPr lang="it-IT" sz="1800" dirty="0" smtClean="0"/>
              <a:t>Qualcuno	    Qualcosa                       A </a:t>
            </a:r>
            <a:r>
              <a:rPr lang="it-IT" sz="1800" dirty="0"/>
              <a:t>qualcuno </a:t>
            </a:r>
            <a:endParaRPr lang="it-IT" sz="1800" dirty="0">
              <a:solidFill>
                <a:schemeClr val="dk1"/>
              </a:solidFill>
            </a:endParaRPr>
          </a:p>
          <a:p>
            <a:pPr lvl="0">
              <a:lnSpc>
                <a:spcPct val="140000"/>
              </a:lnSpc>
              <a:buSzPct val="25000"/>
            </a:pPr>
            <a:endParaRPr lang="it-IT" sz="1200" dirty="0" smtClean="0"/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381826" y="6244085"/>
            <a:ext cx="7918730" cy="230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it-IT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AID - Sezione di </a:t>
            </a:r>
            <a:r>
              <a:rPr lang="it-IT" sz="900" b="1">
                <a:solidFill>
                  <a:schemeClr val="dk1"/>
                </a:solidFill>
              </a:rPr>
              <a:t>Ravenna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Tel. 3</a:t>
            </a:r>
            <a:r>
              <a:rPr lang="it-IT" sz="900">
                <a:solidFill>
                  <a:schemeClr val="dk1"/>
                </a:solidFill>
              </a:rPr>
              <a:t>92 0199550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it-IT" sz="900">
                <a:solidFill>
                  <a:schemeClr val="dk1"/>
                </a:solidFill>
              </a:rPr>
              <a:t>ravenna@aiditalia.org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www.aid</a:t>
            </a:r>
            <a:r>
              <a:rPr lang="it-IT" sz="900">
                <a:solidFill>
                  <a:schemeClr val="dk1"/>
                </a:solidFill>
              </a:rPr>
              <a:t>italia.org</a:t>
            </a:r>
          </a:p>
        </p:txBody>
      </p:sp>
      <p:sp>
        <p:nvSpPr>
          <p:cNvPr id="2" name="Freccia in giù 1"/>
          <p:cNvSpPr/>
          <p:nvPr/>
        </p:nvSpPr>
        <p:spPr>
          <a:xfrm>
            <a:off x="2939821" y="4271749"/>
            <a:ext cx="507592" cy="1774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reccia curva 3"/>
          <p:cNvSpPr/>
          <p:nvPr/>
        </p:nvSpPr>
        <p:spPr>
          <a:xfrm>
            <a:off x="776006" y="3889611"/>
            <a:ext cx="1781991" cy="559558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" name="Freccia a destra 6"/>
          <p:cNvSpPr/>
          <p:nvPr/>
        </p:nvSpPr>
        <p:spPr>
          <a:xfrm>
            <a:off x="3822576" y="4476463"/>
            <a:ext cx="1037230" cy="2729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2791118" y="3429000"/>
            <a:ext cx="769525" cy="740390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8188320"/>
      </p:ext>
    </p:extLst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>
            <a:spLocks noGrp="1"/>
          </p:cNvSpPr>
          <p:nvPr>
            <p:ph type="ctrTitle"/>
          </p:nvPr>
        </p:nvSpPr>
        <p:spPr>
          <a:xfrm>
            <a:off x="362590" y="656092"/>
            <a:ext cx="8361197" cy="8861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it-IT" sz="28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Esempio di mappa</a:t>
            </a:r>
            <a:endParaRPr lang="it-IT"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381824" y="1951630"/>
            <a:ext cx="8762176" cy="429245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lnSpc>
                <a:spcPct val="140000"/>
              </a:lnSpc>
              <a:buSzPct val="25000"/>
            </a:pPr>
            <a:endParaRPr lang="it-IT" sz="12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381826" y="6244085"/>
            <a:ext cx="7918730" cy="230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it-IT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AID - Sezione di </a:t>
            </a:r>
            <a:r>
              <a:rPr lang="it-IT" sz="900" b="1">
                <a:solidFill>
                  <a:schemeClr val="dk1"/>
                </a:solidFill>
              </a:rPr>
              <a:t>Ravenna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Tel. 3</a:t>
            </a:r>
            <a:r>
              <a:rPr lang="it-IT" sz="900">
                <a:solidFill>
                  <a:schemeClr val="dk1"/>
                </a:solidFill>
              </a:rPr>
              <a:t>92 0199550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it-IT" sz="900">
                <a:solidFill>
                  <a:schemeClr val="dk1"/>
                </a:solidFill>
              </a:rPr>
              <a:t>ravenna@aiditalia.org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www.aid</a:t>
            </a:r>
            <a:r>
              <a:rPr lang="it-IT" sz="900">
                <a:solidFill>
                  <a:schemeClr val="dk1"/>
                </a:solidFill>
              </a:rPr>
              <a:t>italia.org</a:t>
            </a:r>
          </a:p>
        </p:txBody>
      </p:sp>
    </p:spTree>
    <p:extLst>
      <p:ext uri="{BB962C8B-B14F-4D97-AF65-F5344CB8AC3E}">
        <p14:creationId xmlns:p14="http://schemas.microsoft.com/office/powerpoint/2010/main" val="2712482729"/>
      </p:ext>
    </p:extLst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>
            <a:spLocks noGrp="1"/>
          </p:cNvSpPr>
          <p:nvPr>
            <p:ph type="ctrTitle"/>
          </p:nvPr>
        </p:nvSpPr>
        <p:spPr>
          <a:xfrm>
            <a:off x="362590" y="656091"/>
            <a:ext cx="8361197" cy="83151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it-IT" sz="40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Storia</a:t>
            </a:r>
            <a:endParaRPr lang="it-IT"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381826" y="1760561"/>
            <a:ext cx="8391770" cy="399879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Prima di un argomento: selezionare un elenco di parole con breve spiegazione.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800" dirty="0" smtClean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Selezionare i termini che saranno richiesti nell’interrogazione o che incontrerà nello studio dell’argomento specifico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8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Illustrare il capitolo e la sua divisione in paragrafi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800" b="0" i="0" u="none" strike="noStrike" cap="none" dirty="0" smtClean="0">
              <a:solidFill>
                <a:schemeClr val="dk1"/>
              </a:solidFill>
              <a:sym typeface="Arial"/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Far associare termini e spiegazioni con apparati iconografici, immagini anche allusive  </a:t>
            </a:r>
            <a:endParaRPr lang="it-IT" sz="1800" b="0" i="0" u="none" strike="noStrike" cap="none" dirty="0">
              <a:solidFill>
                <a:schemeClr val="dk1"/>
              </a:solidFill>
              <a:sym typeface="Arial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381826" y="6244085"/>
            <a:ext cx="7918730" cy="230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it-IT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AID - Sezione di </a:t>
            </a:r>
            <a:r>
              <a:rPr lang="it-IT" sz="900" b="1">
                <a:solidFill>
                  <a:schemeClr val="dk1"/>
                </a:solidFill>
              </a:rPr>
              <a:t>Ravenna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Tel. 3</a:t>
            </a:r>
            <a:r>
              <a:rPr lang="it-IT" sz="900">
                <a:solidFill>
                  <a:schemeClr val="dk1"/>
                </a:solidFill>
              </a:rPr>
              <a:t>92 0199550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it-IT" sz="900">
                <a:solidFill>
                  <a:schemeClr val="dk1"/>
                </a:solidFill>
              </a:rPr>
              <a:t>ravenna@aiditalia.org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www.aid</a:t>
            </a:r>
            <a:r>
              <a:rPr lang="it-IT" sz="900">
                <a:solidFill>
                  <a:schemeClr val="dk1"/>
                </a:solidFill>
              </a:rPr>
              <a:t>italia.org</a:t>
            </a:r>
          </a:p>
        </p:txBody>
      </p:sp>
    </p:spTree>
    <p:extLst>
      <p:ext uri="{BB962C8B-B14F-4D97-AF65-F5344CB8AC3E}">
        <p14:creationId xmlns:p14="http://schemas.microsoft.com/office/powerpoint/2010/main" val="392364563"/>
      </p:ext>
    </p:extLst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>
            <a:spLocks noGrp="1"/>
          </p:cNvSpPr>
          <p:nvPr>
            <p:ph type="ctrTitle"/>
          </p:nvPr>
        </p:nvSpPr>
        <p:spPr>
          <a:xfrm>
            <a:off x="362590" y="656091"/>
            <a:ext cx="8361197" cy="1162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it-IT" sz="40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L’uso di </a:t>
            </a:r>
            <a:r>
              <a:rPr lang="it-IT" sz="4000" b="1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ppt</a:t>
            </a:r>
            <a:endParaRPr lang="it-IT" sz="4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381825" y="2066738"/>
            <a:ext cx="8391770" cy="37942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Usare font leggibili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Unire parole e immagini che richiamano il concetto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Unire più codici comunicativi e (musica cinema arte letteratura..)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Cercare sempre esempi con l’oggi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Sviluppare un argomento non in modo manualistico e diacronico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Puntare ai concetti più che al nozionismo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Terminare un argomento sempre con una mappa concettuale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 </a:t>
            </a:r>
            <a:endParaRPr lang="it-IT" sz="1800" b="0" i="0" u="none" strike="noStrike" cap="none" dirty="0">
              <a:solidFill>
                <a:schemeClr val="dk1"/>
              </a:solidFill>
              <a:sym typeface="Arial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381826" y="6244085"/>
            <a:ext cx="7918730" cy="230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it-IT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AID - Sezione di </a:t>
            </a:r>
            <a:r>
              <a:rPr lang="it-IT" sz="900" b="1">
                <a:solidFill>
                  <a:schemeClr val="dk1"/>
                </a:solidFill>
              </a:rPr>
              <a:t>Ravenna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Tel. 3</a:t>
            </a:r>
            <a:r>
              <a:rPr lang="it-IT" sz="900">
                <a:solidFill>
                  <a:schemeClr val="dk1"/>
                </a:solidFill>
              </a:rPr>
              <a:t>92 0199550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it-IT" sz="900">
                <a:solidFill>
                  <a:schemeClr val="dk1"/>
                </a:solidFill>
              </a:rPr>
              <a:t>ravenna@aiditalia.org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www.aid</a:t>
            </a:r>
            <a:r>
              <a:rPr lang="it-IT" sz="900">
                <a:solidFill>
                  <a:schemeClr val="dk1"/>
                </a:solidFill>
              </a:rPr>
              <a:t>italia.org</a:t>
            </a:r>
          </a:p>
        </p:txBody>
      </p:sp>
    </p:spTree>
    <p:extLst>
      <p:ext uri="{BB962C8B-B14F-4D97-AF65-F5344CB8AC3E}">
        <p14:creationId xmlns:p14="http://schemas.microsoft.com/office/powerpoint/2010/main" val="2066532164"/>
      </p:ext>
    </p:extLst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Il PPT come si utilizza</a:t>
            </a:r>
            <a:endParaRPr lang="it-IT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No a periodi lunghi e complessi</a:t>
            </a:r>
          </a:p>
          <a:p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No all’uso eccessivo di parole inusuali (definirle prima)</a:t>
            </a:r>
          </a:p>
          <a:p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Elaborare sintesi</a:t>
            </a:r>
          </a:p>
          <a:p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Isolare per punti le informazioni più importanti</a:t>
            </a:r>
          </a:p>
          <a:p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È necessario che le informazioni siano tra loro connesse nel senso</a:t>
            </a:r>
          </a:p>
          <a:p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No all’eccesso di informazioni</a:t>
            </a:r>
          </a:p>
          <a:p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Dare l’idea globale del contenuto</a:t>
            </a:r>
          </a:p>
          <a:p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Mettere in relazione l’idea principale con le domande e le ipotesi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sugli argomenti</a:t>
            </a:r>
          </a:p>
          <a:p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716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Cosa sottolineare</a:t>
            </a:r>
            <a:endParaRPr lang="it-IT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 un testo argomentativo: le conclusioni, le tesi, la premessa</a:t>
            </a:r>
          </a:p>
          <a:p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 un testo narrativo: chi, cosa, come, quando, perché, dove..</a:t>
            </a:r>
          </a:p>
          <a:p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Se ci sono sequenze vanno numerate le varie fasi delle sequenze</a:t>
            </a:r>
          </a:p>
          <a:p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Sintetizzare in tabelle</a:t>
            </a:r>
          </a:p>
          <a:p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Sottolineare solo le informazioni nuove non quelle acquisite</a:t>
            </a:r>
          </a:p>
          <a:p>
            <a:pPr marL="203200" indent="0">
              <a:buNone/>
            </a:pP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430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>
            <a:spLocks noGrp="1"/>
          </p:cNvSpPr>
          <p:nvPr>
            <p:ph type="ctrTitle"/>
          </p:nvPr>
        </p:nvSpPr>
        <p:spPr>
          <a:xfrm>
            <a:off x="362590" y="656092"/>
            <a:ext cx="8361197" cy="65409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it-IT" sz="40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Gli aspetti cognitivi ed emotivi</a:t>
            </a:r>
            <a:endParaRPr lang="it-IT" sz="4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381825" y="2066739"/>
            <a:ext cx="7697650" cy="32422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1. 	L’alunno DSA vive, fin dalla scuola primaria, una serie di 	insuccessi</a:t>
            </a:r>
          </a:p>
          <a:p>
            <a:pPr marR="0" lvl="0" algn="l" rtl="0">
              <a:lnSpc>
                <a:spcPct val="140000"/>
              </a:lnSpc>
              <a:spcBef>
                <a:spcPts val="0"/>
              </a:spcBef>
              <a:buSzPct val="25000"/>
            </a:pPr>
            <a:r>
              <a:rPr lang="it-IT" sz="1800" dirty="0" smtClean="0">
                <a:solidFill>
                  <a:schemeClr val="dk1"/>
                </a:solidFill>
              </a:rPr>
              <a:t>2.	Si caratterizza per scarsa autostima, oltre che per precario 	senso di autoefficacia scolastica</a:t>
            </a:r>
          </a:p>
          <a:p>
            <a:pPr marR="0" lvl="0" algn="l" rtl="0">
              <a:lnSpc>
                <a:spcPct val="140000"/>
              </a:lnSpc>
              <a:spcBef>
                <a:spcPts val="0"/>
              </a:spcBef>
              <a:buSzPct val="25000"/>
            </a:pP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3.	Si sente incapace</a:t>
            </a:r>
          </a:p>
          <a:p>
            <a:pPr marR="0" lvl="0" algn="l" rtl="0">
              <a:lnSpc>
                <a:spcPct val="140000"/>
              </a:lnSpc>
              <a:spcBef>
                <a:spcPts val="0"/>
              </a:spcBef>
              <a:buSzPct val="25000"/>
            </a:pPr>
            <a:r>
              <a:rPr lang="it-IT" sz="1800" dirty="0" smtClean="0">
                <a:solidFill>
                  <a:schemeClr val="dk1"/>
                </a:solidFill>
              </a:rPr>
              <a:t>4.	Si sente continuamente giudicato da docenti, compagni e 	genitori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381826" y="6244085"/>
            <a:ext cx="7918730" cy="230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it-IT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AID - Sezione di </a:t>
            </a:r>
            <a:r>
              <a:rPr lang="it-IT" sz="900" b="1">
                <a:solidFill>
                  <a:schemeClr val="dk1"/>
                </a:solidFill>
              </a:rPr>
              <a:t>Ravenna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Tel. 3</a:t>
            </a:r>
            <a:r>
              <a:rPr lang="it-IT" sz="900">
                <a:solidFill>
                  <a:schemeClr val="dk1"/>
                </a:solidFill>
              </a:rPr>
              <a:t>92 0199550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it-IT" sz="900">
                <a:solidFill>
                  <a:schemeClr val="dk1"/>
                </a:solidFill>
              </a:rPr>
              <a:t>ravenna@aiditalia.org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www.aid</a:t>
            </a:r>
            <a:r>
              <a:rPr lang="it-IT" sz="900">
                <a:solidFill>
                  <a:schemeClr val="dk1"/>
                </a:solidFill>
              </a:rPr>
              <a:t>italia.org</a:t>
            </a:r>
          </a:p>
        </p:txBody>
      </p:sp>
    </p:spTree>
    <p:extLst>
      <p:ext uri="{BB962C8B-B14F-4D97-AF65-F5344CB8AC3E}">
        <p14:creationId xmlns:p14="http://schemas.microsoft.com/office/powerpoint/2010/main" val="3118875879"/>
      </p:ext>
    </p:extLst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Shape 9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Shape 100"/>
          <p:cNvSpPr/>
          <p:nvPr/>
        </p:nvSpPr>
        <p:spPr>
          <a:xfrm>
            <a:off x="4267423" y="2933982"/>
            <a:ext cx="3199252" cy="116955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it-IT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AID - Sezione di </a:t>
            </a:r>
            <a:r>
              <a:rPr lang="it-IT" b="1">
                <a:solidFill>
                  <a:schemeClr val="dk1"/>
                </a:solidFill>
              </a:rPr>
              <a:t>Ravenn</a:t>
            </a:r>
            <a:r>
              <a:rPr lang="it-IT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it-IT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Tel. </a:t>
            </a:r>
            <a:r>
              <a:rPr lang="it-IT">
                <a:solidFill>
                  <a:schemeClr val="dk1"/>
                </a:solidFill>
              </a:rPr>
              <a:t>392 0199550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r>
              <a:rPr lang="it-IT">
                <a:solidFill>
                  <a:schemeClr val="dk1"/>
                </a:solidFill>
              </a:rPr>
              <a:t>raven</a:t>
            </a:r>
            <a:r>
              <a:rPr lang="it-IT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na@</a:t>
            </a:r>
            <a:r>
              <a:rPr lang="it-IT">
                <a:solidFill>
                  <a:schemeClr val="dk1"/>
                </a:solidFill>
              </a:rPr>
              <a:t>aiditalia.org</a:t>
            </a:r>
            <a:r>
              <a:rPr lang="it-IT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www.aid</a:t>
            </a:r>
            <a:r>
              <a:rPr lang="it-IT">
                <a:solidFill>
                  <a:schemeClr val="dk1"/>
                </a:solidFill>
              </a:rPr>
              <a:t>italia.org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>
            <a:spLocks noGrp="1"/>
          </p:cNvSpPr>
          <p:nvPr>
            <p:ph type="ctrTitle"/>
          </p:nvPr>
        </p:nvSpPr>
        <p:spPr>
          <a:xfrm>
            <a:off x="362590" y="656091"/>
            <a:ext cx="8361197" cy="68025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it-IT" sz="40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Stile di attribuzione disfunzionale</a:t>
            </a:r>
            <a:endParaRPr lang="it-IT" sz="4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381825" y="2066738"/>
            <a:ext cx="8391770" cy="37942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2000" b="0" i="1" u="none" strike="noStrike" cap="none" dirty="0" smtClean="0">
                <a:solidFill>
                  <a:schemeClr val="dk1"/>
                </a:solidFill>
                <a:sym typeface="Arial"/>
              </a:rPr>
              <a:t>Ho fatto bene perché il compito era facile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2000" i="1" dirty="0" smtClean="0">
                <a:solidFill>
                  <a:schemeClr val="dk1"/>
                </a:solidFill>
              </a:rPr>
              <a:t>Ho fatto bene perché sono stato aiutato</a:t>
            </a:r>
          </a:p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800" b="1" i="0" u="none" strike="noStrike" cap="none" dirty="0" smtClean="0">
              <a:solidFill>
                <a:schemeClr val="dk1"/>
              </a:solidFill>
              <a:sym typeface="Arial"/>
            </a:endParaRPr>
          </a:p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b="1" i="0" u="none" strike="noStrike" cap="none" dirty="0" smtClean="0">
                <a:solidFill>
                  <a:schemeClr val="dk1"/>
                </a:solidFill>
                <a:sym typeface="Arial"/>
              </a:rPr>
              <a:t>Oppure</a:t>
            </a:r>
          </a:p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800" b="1" i="0" u="none" strike="noStrike" cap="none" dirty="0" smtClean="0">
              <a:solidFill>
                <a:schemeClr val="dk1"/>
              </a:solidFill>
              <a:sym typeface="Arial"/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2000" i="1" dirty="0" smtClean="0">
                <a:solidFill>
                  <a:schemeClr val="dk1"/>
                </a:solidFill>
              </a:rPr>
              <a:t>Ho sbagliato perché non sono capace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8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Nella scuola superiore </a:t>
            </a:r>
            <a:r>
              <a:rPr lang="it-IT" sz="1800" b="1" dirty="0" smtClean="0">
                <a:solidFill>
                  <a:schemeClr val="dk1"/>
                </a:solidFill>
              </a:rPr>
              <a:t>è meglio essere considerati indisciplinati</a:t>
            </a:r>
            <a:r>
              <a:rPr lang="it-IT" sz="1800" dirty="0" smtClean="0">
                <a:solidFill>
                  <a:schemeClr val="dk1"/>
                </a:solidFill>
              </a:rPr>
              <a:t> piuttosto che essere giudicati incapaci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800" b="0" i="0" u="none" strike="noStrike" cap="none" dirty="0">
              <a:solidFill>
                <a:schemeClr val="dk1"/>
              </a:solidFill>
              <a:sym typeface="Arial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381826" y="6244085"/>
            <a:ext cx="7918730" cy="230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it-IT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AID - Sezione di </a:t>
            </a:r>
            <a:r>
              <a:rPr lang="it-IT" sz="900" b="1">
                <a:solidFill>
                  <a:schemeClr val="dk1"/>
                </a:solidFill>
              </a:rPr>
              <a:t>Ravenna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Tel. 3</a:t>
            </a:r>
            <a:r>
              <a:rPr lang="it-IT" sz="900">
                <a:solidFill>
                  <a:schemeClr val="dk1"/>
                </a:solidFill>
              </a:rPr>
              <a:t>92 0199550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it-IT" sz="900">
                <a:solidFill>
                  <a:schemeClr val="dk1"/>
                </a:solidFill>
              </a:rPr>
              <a:t>ravenna@aiditalia.org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www.aid</a:t>
            </a:r>
            <a:r>
              <a:rPr lang="it-IT" sz="900">
                <a:solidFill>
                  <a:schemeClr val="dk1"/>
                </a:solidFill>
              </a:rPr>
              <a:t>italia.org</a:t>
            </a:r>
          </a:p>
        </p:txBody>
      </p:sp>
    </p:spTree>
    <p:extLst>
      <p:ext uri="{BB962C8B-B14F-4D97-AF65-F5344CB8AC3E}">
        <p14:creationId xmlns:p14="http://schemas.microsoft.com/office/powerpoint/2010/main" val="943743183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>
            <a:spLocks noGrp="1"/>
          </p:cNvSpPr>
          <p:nvPr>
            <p:ph type="ctrTitle"/>
          </p:nvPr>
        </p:nvSpPr>
        <p:spPr>
          <a:xfrm>
            <a:off x="362590" y="656091"/>
            <a:ext cx="8361197" cy="72915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it-IT" sz="40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dislessia</a:t>
            </a:r>
            <a:endParaRPr lang="it-IT" sz="4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381825" y="1528549"/>
            <a:ext cx="8391770" cy="455835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800" b="0" i="0" u="none" strike="noStrike" cap="none" dirty="0" smtClean="0">
              <a:solidFill>
                <a:schemeClr val="dk1"/>
              </a:solidFill>
              <a:sym typeface="Arial"/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b="1" i="0" u="none" strike="noStrike" cap="none" dirty="0" smtClean="0">
                <a:solidFill>
                  <a:schemeClr val="dk1"/>
                </a:solidFill>
                <a:sym typeface="Arial"/>
              </a:rPr>
              <a:t>Disturbi specifici dell’apprendimento di origine neurologica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800" b="0" i="0" u="none" strike="noStrike" cap="none" dirty="0" smtClean="0">
              <a:solidFill>
                <a:schemeClr val="dk1"/>
              </a:solidFill>
              <a:sym typeface="Arial"/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1. 	</a:t>
            </a: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Sono disturbi evolutivi</a:t>
            </a:r>
            <a:endParaRPr lang="it-IT" sz="1800" dirty="0" smtClean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2.	Non riguarda il funzionamento intellettivo</a:t>
            </a:r>
            <a:endParaRPr lang="it-IT" sz="1800" b="0" i="0" u="none" strike="noStrike" cap="none" dirty="0" smtClean="0">
              <a:solidFill>
                <a:schemeClr val="dk1"/>
              </a:solidFill>
              <a:sym typeface="Arial"/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3.	Interessa le abilità di scrittura, lettura, calcolo</a:t>
            </a:r>
            <a:endParaRPr lang="it-IT" sz="18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4.	Deficit di memoria a breve termine (ricordo solo per il tempo necessario 	per bisogno immediato)</a:t>
            </a:r>
            <a:endParaRPr lang="it-IT" sz="18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5.	Deficit di memoria di Lavoro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800" b="0" i="0" u="none" strike="noStrike" cap="none" dirty="0">
              <a:solidFill>
                <a:schemeClr val="dk1"/>
              </a:solidFill>
              <a:sym typeface="Arial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381826" y="6244085"/>
            <a:ext cx="7918730" cy="230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it-IT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AID - Sezione di </a:t>
            </a:r>
            <a:r>
              <a:rPr lang="it-IT" sz="900" b="1">
                <a:solidFill>
                  <a:schemeClr val="dk1"/>
                </a:solidFill>
              </a:rPr>
              <a:t>Ravenna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Tel. 3</a:t>
            </a:r>
            <a:r>
              <a:rPr lang="it-IT" sz="900">
                <a:solidFill>
                  <a:schemeClr val="dk1"/>
                </a:solidFill>
              </a:rPr>
              <a:t>92 0199550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it-IT" sz="900">
                <a:solidFill>
                  <a:schemeClr val="dk1"/>
                </a:solidFill>
              </a:rPr>
              <a:t>ravenna@aiditalia.org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www.aid</a:t>
            </a:r>
            <a:r>
              <a:rPr lang="it-IT" sz="900">
                <a:solidFill>
                  <a:schemeClr val="dk1"/>
                </a:solidFill>
              </a:rPr>
              <a:t>italia.org</a:t>
            </a:r>
          </a:p>
        </p:txBody>
      </p:sp>
    </p:spTree>
    <p:extLst>
      <p:ext uri="{BB962C8B-B14F-4D97-AF65-F5344CB8AC3E}">
        <p14:creationId xmlns:p14="http://schemas.microsoft.com/office/powerpoint/2010/main" val="1164006616"/>
      </p:ext>
    </p:extLst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>
            <a:spLocks noGrp="1"/>
          </p:cNvSpPr>
          <p:nvPr>
            <p:ph type="ctrTitle"/>
          </p:nvPr>
        </p:nvSpPr>
        <p:spPr>
          <a:xfrm>
            <a:off x="362590" y="656091"/>
            <a:ext cx="8361197" cy="50396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it-IT" sz="40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memoria di lavoro</a:t>
            </a:r>
            <a:endParaRPr lang="it-IT" sz="4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381825" y="1596788"/>
            <a:ext cx="8391770" cy="449011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È un sistema per il mantenimento e per la manipolazione dell’informazione durante l’esecuzione di differenti compiti cognitivi, come la comprensione, l’apprendimento e il ragionamento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8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b="1" i="0" u="none" strike="noStrike" cap="none" dirty="0" smtClean="0">
                <a:solidFill>
                  <a:schemeClr val="dk1"/>
                </a:solidFill>
                <a:sym typeface="Arial"/>
              </a:rPr>
              <a:t>Esempio:</a:t>
            </a: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 </a:t>
            </a:r>
            <a:r>
              <a:rPr lang="it-IT" sz="1800" b="0" i="1" u="none" strike="noStrike" cap="none" dirty="0" smtClean="0">
                <a:solidFill>
                  <a:schemeClr val="dk1"/>
                </a:solidFill>
                <a:sym typeface="Arial"/>
              </a:rPr>
              <a:t>mentre sto per recarmi al telefono mi ricordo che un’amica mi ha detto che c’era un errore di stampa nell’articolo e dovevo sostituire il terzultimo numero con un 5 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8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b="1" i="0" u="none" strike="noStrike" cap="none" dirty="0" smtClean="0">
                <a:solidFill>
                  <a:schemeClr val="dk1"/>
                </a:solidFill>
                <a:sym typeface="Arial"/>
              </a:rPr>
              <a:t>La memoria di lavoro recupera la nozione immagazzinata dalla memoria  a breve termine, e contemporaneamente ne elabora il contenuto</a:t>
            </a:r>
            <a:endParaRPr lang="it-IT" sz="1800" b="1" i="0" u="none" strike="noStrike" cap="none" dirty="0">
              <a:solidFill>
                <a:schemeClr val="dk1"/>
              </a:solidFill>
              <a:sym typeface="Arial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381826" y="6244085"/>
            <a:ext cx="7918730" cy="230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it-IT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AID - Sezione di </a:t>
            </a:r>
            <a:r>
              <a:rPr lang="it-IT" sz="900" b="1">
                <a:solidFill>
                  <a:schemeClr val="dk1"/>
                </a:solidFill>
              </a:rPr>
              <a:t>Ravenna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Tel. 3</a:t>
            </a:r>
            <a:r>
              <a:rPr lang="it-IT" sz="900">
                <a:solidFill>
                  <a:schemeClr val="dk1"/>
                </a:solidFill>
              </a:rPr>
              <a:t>92 0199550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it-IT" sz="900">
                <a:solidFill>
                  <a:schemeClr val="dk1"/>
                </a:solidFill>
              </a:rPr>
              <a:t>ravenna@aiditalia.org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www.aid</a:t>
            </a:r>
            <a:r>
              <a:rPr lang="it-IT" sz="900">
                <a:solidFill>
                  <a:schemeClr val="dk1"/>
                </a:solidFill>
              </a:rPr>
              <a:t>italia.org</a:t>
            </a:r>
          </a:p>
        </p:txBody>
      </p:sp>
    </p:spTree>
    <p:extLst>
      <p:ext uri="{BB962C8B-B14F-4D97-AF65-F5344CB8AC3E}">
        <p14:creationId xmlns:p14="http://schemas.microsoft.com/office/powerpoint/2010/main" val="1039931947"/>
      </p:ext>
    </p:extLst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>
            <a:spLocks noGrp="1"/>
          </p:cNvSpPr>
          <p:nvPr>
            <p:ph type="ctrTitle"/>
          </p:nvPr>
        </p:nvSpPr>
        <p:spPr>
          <a:xfrm>
            <a:off x="362590" y="656092"/>
            <a:ext cx="8361197" cy="7905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it-IT" sz="4000" b="1" dirty="0"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it-IT" sz="40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noltre…</a:t>
            </a:r>
            <a:endParaRPr lang="it-IT" sz="4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381825" y="1624084"/>
            <a:ext cx="8391770" cy="423691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b="1" i="0" u="none" strike="noStrike" cap="none" dirty="0" smtClean="0">
                <a:solidFill>
                  <a:schemeClr val="dk1"/>
                </a:solidFill>
                <a:sym typeface="Arial"/>
              </a:rPr>
              <a:t>Correlazioni: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800" dirty="0" smtClean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Difficoltà di comprensione del testo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Difficoltà di memorizzazione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Disgrafia e disortografia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Difficoltà nell’apprendimento delle lingue moderne  e antiche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Deficit di attenzione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Problemi di autostima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381826" y="6244085"/>
            <a:ext cx="7918730" cy="230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it-IT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AID - Sezione di </a:t>
            </a:r>
            <a:r>
              <a:rPr lang="it-IT" sz="900" b="1">
                <a:solidFill>
                  <a:schemeClr val="dk1"/>
                </a:solidFill>
              </a:rPr>
              <a:t>Ravenna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Tel. 3</a:t>
            </a:r>
            <a:r>
              <a:rPr lang="it-IT" sz="900">
                <a:solidFill>
                  <a:schemeClr val="dk1"/>
                </a:solidFill>
              </a:rPr>
              <a:t>92 0199550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it-IT" sz="900">
                <a:solidFill>
                  <a:schemeClr val="dk1"/>
                </a:solidFill>
              </a:rPr>
              <a:t>ravenna@aiditalia.org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www.aid</a:t>
            </a:r>
            <a:r>
              <a:rPr lang="it-IT" sz="900">
                <a:solidFill>
                  <a:schemeClr val="dk1"/>
                </a:solidFill>
              </a:rPr>
              <a:t>italia.org</a:t>
            </a:r>
          </a:p>
        </p:txBody>
      </p:sp>
    </p:spTree>
    <p:extLst>
      <p:ext uri="{BB962C8B-B14F-4D97-AF65-F5344CB8AC3E}">
        <p14:creationId xmlns:p14="http://schemas.microsoft.com/office/powerpoint/2010/main" val="168399951"/>
      </p:ext>
    </p:extLst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>
            <a:spLocks noGrp="1"/>
          </p:cNvSpPr>
          <p:nvPr>
            <p:ph type="ctrTitle"/>
          </p:nvPr>
        </p:nvSpPr>
        <p:spPr>
          <a:xfrm>
            <a:off x="362590" y="656092"/>
            <a:ext cx="8361197" cy="6404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it-IT" sz="40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Quale dislessia</a:t>
            </a:r>
            <a:endParaRPr lang="it-IT" sz="4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381825" y="1542198"/>
            <a:ext cx="8391770" cy="43188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M. </a:t>
            </a:r>
            <a:r>
              <a:rPr lang="it-IT" sz="1800" b="0" i="0" u="none" strike="noStrike" cap="none" dirty="0" err="1" smtClean="0">
                <a:solidFill>
                  <a:schemeClr val="dk1"/>
                </a:solidFill>
                <a:sym typeface="Arial"/>
              </a:rPr>
              <a:t>Daloiso</a:t>
            </a: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, dell’’università «Cà </a:t>
            </a:r>
            <a:r>
              <a:rPr lang="it-IT" sz="1800" b="0" i="0" u="none" strike="noStrike" cap="none" dirty="0" err="1" smtClean="0">
                <a:solidFill>
                  <a:schemeClr val="dk1"/>
                </a:solidFill>
                <a:sym typeface="Arial"/>
              </a:rPr>
              <a:t>Foscari</a:t>
            </a:r>
            <a:r>
              <a:rPr lang="it-IT" sz="1800" b="0" i="0" u="none" strike="noStrike" cap="none" dirty="0" smtClean="0">
                <a:solidFill>
                  <a:schemeClr val="dk1"/>
                </a:solidFill>
                <a:sym typeface="Arial"/>
              </a:rPr>
              <a:t>»,</a:t>
            </a:r>
            <a:r>
              <a:rPr lang="it-IT" sz="1800" dirty="0">
                <a:solidFill>
                  <a:schemeClr val="dk1"/>
                </a:solidFill>
              </a:rPr>
              <a:t> </a:t>
            </a:r>
            <a:r>
              <a:rPr lang="it-IT" sz="1800" dirty="0" smtClean="0">
                <a:solidFill>
                  <a:schemeClr val="dk1"/>
                </a:solidFill>
              </a:rPr>
              <a:t>cita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r>
              <a:rPr lang="it-IT" sz="1800" dirty="0" smtClean="0">
                <a:solidFill>
                  <a:schemeClr val="dk1"/>
                </a:solidFill>
              </a:rPr>
              <a:t> </a:t>
            </a:r>
          </a:p>
          <a:p>
            <a:pPr marL="285750" marR="0" lvl="0" indent="-285750" algn="l" rtl="0">
              <a:lnSpc>
                <a:spcPct val="140000"/>
              </a:lnSpc>
              <a:spcBef>
                <a:spcPts val="0"/>
              </a:spcBef>
              <a:buSzPct val="25000"/>
              <a:buFont typeface="Arial" panose="020B0604020202020204" pitchFamily="34" charset="0"/>
              <a:buChar char="•"/>
            </a:pPr>
            <a:r>
              <a:rPr lang="it-IT" sz="2000" b="1" i="0" u="none" strike="noStrike" cap="none" dirty="0" smtClean="0">
                <a:solidFill>
                  <a:schemeClr val="dk1"/>
                </a:solidFill>
                <a:sym typeface="Arial"/>
              </a:rPr>
              <a:t>Fonologica</a:t>
            </a:r>
          </a:p>
          <a:p>
            <a:pPr marL="285750" marR="0" lvl="0" indent="-285750" algn="l" rtl="0">
              <a:lnSpc>
                <a:spcPct val="140000"/>
              </a:lnSpc>
              <a:spcBef>
                <a:spcPts val="0"/>
              </a:spcBef>
              <a:buSzPct val="25000"/>
              <a:buFont typeface="Arial" panose="020B0604020202020204" pitchFamily="34" charset="0"/>
              <a:buChar char="•"/>
            </a:pPr>
            <a:endParaRPr lang="it-IT" sz="2000" b="1" dirty="0" smtClean="0">
              <a:solidFill>
                <a:schemeClr val="dk1"/>
              </a:solidFill>
            </a:endParaRPr>
          </a:p>
          <a:p>
            <a:pPr marL="285750" marR="0" lvl="0" indent="-285750" algn="l" rtl="0">
              <a:lnSpc>
                <a:spcPct val="140000"/>
              </a:lnSpc>
              <a:spcBef>
                <a:spcPts val="0"/>
              </a:spcBef>
              <a:buSzPct val="25000"/>
              <a:buFont typeface="Arial" panose="020B0604020202020204" pitchFamily="34" charset="0"/>
              <a:buChar char="•"/>
            </a:pPr>
            <a:r>
              <a:rPr lang="it-IT" sz="2000" b="1" dirty="0" smtClean="0">
                <a:solidFill>
                  <a:schemeClr val="dk1"/>
                </a:solidFill>
              </a:rPr>
              <a:t>Superficiale</a:t>
            </a:r>
          </a:p>
          <a:p>
            <a:pPr marL="285750" marR="0" lvl="0" indent="-285750" algn="l" rtl="0">
              <a:lnSpc>
                <a:spcPct val="140000"/>
              </a:lnSpc>
              <a:spcBef>
                <a:spcPts val="0"/>
              </a:spcBef>
              <a:buSzPct val="25000"/>
              <a:buFont typeface="Arial" panose="020B0604020202020204" pitchFamily="34" charset="0"/>
              <a:buChar char="•"/>
            </a:pPr>
            <a:endParaRPr lang="it-IT" sz="2000" b="1" i="0" u="none" strike="noStrike" cap="none" dirty="0" smtClean="0">
              <a:solidFill>
                <a:schemeClr val="dk1"/>
              </a:solidFill>
              <a:sym typeface="Arial"/>
            </a:endParaRPr>
          </a:p>
          <a:p>
            <a:pPr marL="285750" marR="0" lvl="0" indent="-285750" algn="l" rtl="0">
              <a:lnSpc>
                <a:spcPct val="140000"/>
              </a:lnSpc>
              <a:spcBef>
                <a:spcPts val="0"/>
              </a:spcBef>
              <a:buSzPct val="25000"/>
              <a:buFont typeface="Arial" panose="020B0604020202020204" pitchFamily="34" charset="0"/>
              <a:buChar char="•"/>
            </a:pPr>
            <a:r>
              <a:rPr lang="it-IT" sz="2000" b="1" i="0" u="none" strike="noStrike" cap="none" dirty="0" smtClean="0">
                <a:solidFill>
                  <a:schemeClr val="dk1"/>
                </a:solidFill>
                <a:sym typeface="Arial"/>
              </a:rPr>
              <a:t>Profonda</a:t>
            </a: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381826" y="6244085"/>
            <a:ext cx="7918730" cy="230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it-IT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AID - Sezione di </a:t>
            </a:r>
            <a:r>
              <a:rPr lang="it-IT" sz="900" b="1">
                <a:solidFill>
                  <a:schemeClr val="dk1"/>
                </a:solidFill>
              </a:rPr>
              <a:t>Ravenna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Tel. 3</a:t>
            </a:r>
            <a:r>
              <a:rPr lang="it-IT" sz="900">
                <a:solidFill>
                  <a:schemeClr val="dk1"/>
                </a:solidFill>
              </a:rPr>
              <a:t>92 0199550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it-IT" sz="900">
                <a:solidFill>
                  <a:schemeClr val="dk1"/>
                </a:solidFill>
              </a:rPr>
              <a:t>ravenna@aiditalia.org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www.aid</a:t>
            </a:r>
            <a:r>
              <a:rPr lang="it-IT" sz="900">
                <a:solidFill>
                  <a:schemeClr val="dk1"/>
                </a:solidFill>
              </a:rPr>
              <a:t>italia.org</a:t>
            </a:r>
          </a:p>
        </p:txBody>
      </p:sp>
    </p:spTree>
    <p:extLst>
      <p:ext uri="{BB962C8B-B14F-4D97-AF65-F5344CB8AC3E}">
        <p14:creationId xmlns:p14="http://schemas.microsoft.com/office/powerpoint/2010/main" val="3136812526"/>
      </p:ext>
    </p:extLst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>
            <a:spLocks noGrp="1"/>
          </p:cNvSpPr>
          <p:nvPr>
            <p:ph type="ctrTitle"/>
          </p:nvPr>
        </p:nvSpPr>
        <p:spPr>
          <a:xfrm>
            <a:off x="362590" y="656091"/>
            <a:ext cx="8361197" cy="70868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it-IT" sz="40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Fonologica</a:t>
            </a:r>
            <a:endParaRPr lang="it-IT" sz="4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381825" y="2066738"/>
            <a:ext cx="8391770" cy="321494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lang="it-IT" sz="1200" dirty="0"/>
          </a:p>
          <a:p>
            <a:pPr>
              <a:lnSpc>
                <a:spcPct val="150000"/>
              </a:lnSpc>
            </a:pPr>
            <a:r>
              <a:rPr lang="it-IT" sz="2800" dirty="0"/>
              <a:t>inibisce la via fonologica alla lettura, </a:t>
            </a:r>
            <a:r>
              <a:rPr lang="it-IT" sz="2800" dirty="0" smtClean="0"/>
              <a:t>ossia </a:t>
            </a:r>
            <a:r>
              <a:rPr lang="it-IT" sz="2800" dirty="0"/>
              <a:t>la conversione </a:t>
            </a:r>
            <a:r>
              <a:rPr lang="it-IT" sz="2800" dirty="0" smtClean="0"/>
              <a:t>grafema-fonema </a:t>
            </a:r>
            <a:r>
              <a:rPr lang="it-IT" sz="2800" dirty="0"/>
              <a:t>= lo studente </a:t>
            </a:r>
            <a:r>
              <a:rPr lang="it-IT" sz="2800" dirty="0" smtClean="0"/>
              <a:t>incontra </a:t>
            </a:r>
            <a:r>
              <a:rPr lang="it-IT" sz="2800" dirty="0"/>
              <a:t>notevoli difficoltà nella decifrazione di parole </a:t>
            </a:r>
            <a:r>
              <a:rPr lang="it-IT" sz="2800" dirty="0" smtClean="0"/>
              <a:t>non familiari</a:t>
            </a:r>
            <a:endParaRPr lang="it-IT" sz="2800" dirty="0"/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buSzPct val="25000"/>
              <a:buNone/>
            </a:pPr>
            <a:endParaRPr lang="it-IT"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381826" y="6244085"/>
            <a:ext cx="7918730" cy="230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it-IT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AID - Sezione di </a:t>
            </a:r>
            <a:r>
              <a:rPr lang="it-IT" sz="900" b="1">
                <a:solidFill>
                  <a:schemeClr val="dk1"/>
                </a:solidFill>
              </a:rPr>
              <a:t>Ravenna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Tel. 3</a:t>
            </a:r>
            <a:r>
              <a:rPr lang="it-IT" sz="900">
                <a:solidFill>
                  <a:schemeClr val="dk1"/>
                </a:solidFill>
              </a:rPr>
              <a:t>92 0199550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it-IT" sz="900">
                <a:solidFill>
                  <a:schemeClr val="dk1"/>
                </a:solidFill>
              </a:rPr>
              <a:t>ravenna@aiditalia.org</a:t>
            </a:r>
            <a:r>
              <a:rPr lang="it-IT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www.aid</a:t>
            </a:r>
            <a:r>
              <a:rPr lang="it-IT" sz="900">
                <a:solidFill>
                  <a:schemeClr val="dk1"/>
                </a:solidFill>
              </a:rPr>
              <a:t>italia.org</a:t>
            </a:r>
          </a:p>
        </p:txBody>
      </p:sp>
    </p:spTree>
    <p:extLst>
      <p:ext uri="{BB962C8B-B14F-4D97-AF65-F5344CB8AC3E}">
        <p14:creationId xmlns:p14="http://schemas.microsoft.com/office/powerpoint/2010/main" val="4022522038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</TotalTime>
  <Words>1230</Words>
  <Application>Microsoft Office PowerPoint</Application>
  <PresentationFormat>Presentazione su schermo (4:3)</PresentationFormat>
  <Paragraphs>237</Paragraphs>
  <Slides>30</Slides>
  <Notes>28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3" baseType="lpstr">
      <vt:lpstr>Arial</vt:lpstr>
      <vt:lpstr>Calibri</vt:lpstr>
      <vt:lpstr>Tema di Office</vt:lpstr>
      <vt:lpstr> materie letterarie e DSA </vt:lpstr>
      <vt:lpstr>Cosa insegnare e come</vt:lpstr>
      <vt:lpstr>Gli aspetti cognitivi ed emotivi</vt:lpstr>
      <vt:lpstr>Stile di attribuzione disfunzionale</vt:lpstr>
      <vt:lpstr>La dislessia</vt:lpstr>
      <vt:lpstr>La memoria di lavoro</vt:lpstr>
      <vt:lpstr>inoltre…</vt:lpstr>
      <vt:lpstr>Quale dislessia</vt:lpstr>
      <vt:lpstr>Fonologica</vt:lpstr>
      <vt:lpstr>Dislessia superficiale</vt:lpstr>
      <vt:lpstr>Dislessia profonda</vt:lpstr>
      <vt:lpstr>Perché i DSA hanno difficoltà ad apprendere? </vt:lpstr>
      <vt:lpstr>Come legge un DSA? </vt:lpstr>
      <vt:lpstr>Pertanto cosa fare? </vt:lpstr>
      <vt:lpstr>Pertanto cosa fare in letteratura? </vt:lpstr>
      <vt:lpstr>Cosa fare per la materia di italiano</vt:lpstr>
      <vt:lpstr>Verifica o prova orale </vt:lpstr>
      <vt:lpstr>Cosa fare durante l’interrogazione?</vt:lpstr>
      <vt:lpstr>Come leggere e spiegare un testo</vt:lpstr>
      <vt:lpstr>Come leggere e spiegare un testo </vt:lpstr>
      <vt:lpstr>La prova scritta</vt:lpstr>
      <vt:lpstr>La valutazione</vt:lpstr>
      <vt:lpstr>La grammatica e lingue classiche</vt:lpstr>
      <vt:lpstr>Grammatica valenziale: consente la descrizione di situazioni complete</vt:lpstr>
      <vt:lpstr>Esempio di mappa</vt:lpstr>
      <vt:lpstr>Storia</vt:lpstr>
      <vt:lpstr>L’uso di ppt</vt:lpstr>
      <vt:lpstr>Il PPT come si utilizza</vt:lpstr>
      <vt:lpstr>Cosa sottolineare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</dc:title>
  <dc:creator>utente</dc:creator>
  <cp:lastModifiedBy>utente</cp:lastModifiedBy>
  <cp:revision>35</cp:revision>
  <dcterms:modified xsi:type="dcterms:W3CDTF">2016-03-09T06:35:45Z</dcterms:modified>
</cp:coreProperties>
</file>