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7" r:id="rId19"/>
    <p:sldId id="278" r:id="rId20"/>
    <p:sldId id="279" r:id="rId21"/>
    <p:sldId id="281" r:id="rId22"/>
    <p:sldId id="282" r:id="rId23"/>
  </p:sldIdLst>
  <p:sldSz cx="10071100" cy="7556500"/>
  <p:notesSz cx="6858000" cy="9144000"/>
  <p:defaultTextStyle>
    <a:lvl1pPr defTabSz="719137">
      <a:lnSpc>
        <a:spcPct val="93000"/>
      </a:lnSpc>
      <a:defRPr sz="2400">
        <a:latin typeface="Arial"/>
        <a:ea typeface="Arial"/>
        <a:cs typeface="Arial"/>
        <a:sym typeface="Arial"/>
      </a:defRPr>
    </a:lvl1pPr>
    <a:lvl2pPr indent="457200" defTabSz="719137">
      <a:lnSpc>
        <a:spcPct val="93000"/>
      </a:lnSpc>
      <a:defRPr sz="2400">
        <a:latin typeface="Arial"/>
        <a:ea typeface="Arial"/>
        <a:cs typeface="Arial"/>
        <a:sym typeface="Arial"/>
      </a:defRPr>
    </a:lvl2pPr>
    <a:lvl3pPr indent="914400" defTabSz="719137">
      <a:lnSpc>
        <a:spcPct val="93000"/>
      </a:lnSpc>
      <a:defRPr sz="2400">
        <a:latin typeface="Arial"/>
        <a:ea typeface="Arial"/>
        <a:cs typeface="Arial"/>
        <a:sym typeface="Arial"/>
      </a:defRPr>
    </a:lvl3pPr>
    <a:lvl4pPr indent="1371600" defTabSz="719137">
      <a:lnSpc>
        <a:spcPct val="93000"/>
      </a:lnSpc>
      <a:defRPr sz="2400">
        <a:latin typeface="Arial"/>
        <a:ea typeface="Arial"/>
        <a:cs typeface="Arial"/>
        <a:sym typeface="Arial"/>
      </a:defRPr>
    </a:lvl4pPr>
    <a:lvl5pPr indent="1828800" defTabSz="719137">
      <a:lnSpc>
        <a:spcPct val="93000"/>
      </a:lnSpc>
      <a:defRPr sz="2400">
        <a:latin typeface="Arial"/>
        <a:ea typeface="Arial"/>
        <a:cs typeface="Arial"/>
        <a:sym typeface="Arial"/>
      </a:defRPr>
    </a:lvl5pPr>
    <a:lvl6pPr defTabSz="719137">
      <a:lnSpc>
        <a:spcPct val="93000"/>
      </a:lnSpc>
      <a:defRPr sz="2400">
        <a:latin typeface="Arial"/>
        <a:ea typeface="Arial"/>
        <a:cs typeface="Arial"/>
        <a:sym typeface="Arial"/>
      </a:defRPr>
    </a:lvl6pPr>
    <a:lvl7pPr defTabSz="719137">
      <a:lnSpc>
        <a:spcPct val="93000"/>
      </a:lnSpc>
      <a:defRPr sz="2400">
        <a:latin typeface="Arial"/>
        <a:ea typeface="Arial"/>
        <a:cs typeface="Arial"/>
        <a:sym typeface="Arial"/>
      </a:defRPr>
    </a:lvl7pPr>
    <a:lvl8pPr defTabSz="719137">
      <a:lnSpc>
        <a:spcPct val="93000"/>
      </a:lnSpc>
      <a:defRPr sz="2400">
        <a:latin typeface="Arial"/>
        <a:ea typeface="Arial"/>
        <a:cs typeface="Arial"/>
        <a:sym typeface="Arial"/>
      </a:defRPr>
    </a:lvl8pPr>
    <a:lvl9pPr defTabSz="719137">
      <a:lnSpc>
        <a:spcPct val="93000"/>
      </a:lnSpc>
      <a:defRPr sz="24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278" y="6"/>
      </p:cViewPr>
      <p:guideLst>
        <p:guide orient="horz" pos="2380"/>
        <p:guide pos="317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hape 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 name="Shape 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12028704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jpg"/>
          <p:cNvPicPr/>
          <p:nvPr/>
        </p:nvPicPr>
        <p:blipFill>
          <a:blip r:embed="rId3" cstate="print">
            <a:extLst/>
          </a:blip>
          <a:stretch>
            <a:fillRect/>
          </a:stretch>
        </p:blipFill>
        <p:spPr>
          <a:xfrm>
            <a:off x="0" y="0"/>
            <a:ext cx="10080625" cy="7559675"/>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ctr" defTabSz="719137">
        <a:lnSpc>
          <a:spcPct val="93000"/>
        </a:lnSpc>
        <a:defRPr sz="1200" b="1" i="1">
          <a:solidFill>
            <a:srgbClr val="99284C"/>
          </a:solidFill>
          <a:latin typeface="Arial"/>
          <a:ea typeface="Arial"/>
          <a:cs typeface="Arial"/>
          <a:sym typeface="Arial"/>
        </a:defRPr>
      </a:lvl1pPr>
      <a:lvl2pPr algn="ctr" defTabSz="719137">
        <a:lnSpc>
          <a:spcPct val="93000"/>
        </a:lnSpc>
        <a:defRPr sz="1200" b="1" i="1">
          <a:solidFill>
            <a:srgbClr val="99284C"/>
          </a:solidFill>
          <a:latin typeface="Arial"/>
          <a:ea typeface="Arial"/>
          <a:cs typeface="Arial"/>
          <a:sym typeface="Arial"/>
        </a:defRPr>
      </a:lvl2pPr>
      <a:lvl3pPr algn="ctr" defTabSz="719137">
        <a:lnSpc>
          <a:spcPct val="93000"/>
        </a:lnSpc>
        <a:defRPr sz="1200" b="1" i="1">
          <a:solidFill>
            <a:srgbClr val="99284C"/>
          </a:solidFill>
          <a:latin typeface="Arial"/>
          <a:ea typeface="Arial"/>
          <a:cs typeface="Arial"/>
          <a:sym typeface="Arial"/>
        </a:defRPr>
      </a:lvl3pPr>
      <a:lvl4pPr algn="ctr" defTabSz="719137">
        <a:lnSpc>
          <a:spcPct val="93000"/>
        </a:lnSpc>
        <a:defRPr sz="1200" b="1" i="1">
          <a:solidFill>
            <a:srgbClr val="99284C"/>
          </a:solidFill>
          <a:latin typeface="Arial"/>
          <a:ea typeface="Arial"/>
          <a:cs typeface="Arial"/>
          <a:sym typeface="Arial"/>
        </a:defRPr>
      </a:lvl4pPr>
      <a:lvl5pPr algn="ctr" defTabSz="719137">
        <a:lnSpc>
          <a:spcPct val="93000"/>
        </a:lnSpc>
        <a:defRPr sz="1200" b="1" i="1">
          <a:solidFill>
            <a:srgbClr val="99284C"/>
          </a:solidFill>
          <a:latin typeface="Arial"/>
          <a:ea typeface="Arial"/>
          <a:cs typeface="Arial"/>
          <a:sym typeface="Arial"/>
        </a:defRPr>
      </a:lvl5pPr>
      <a:lvl6pPr indent="457200" algn="ctr" defTabSz="719137">
        <a:lnSpc>
          <a:spcPct val="93000"/>
        </a:lnSpc>
        <a:defRPr sz="1200" b="1" i="1">
          <a:solidFill>
            <a:srgbClr val="99284C"/>
          </a:solidFill>
          <a:latin typeface="Arial"/>
          <a:ea typeface="Arial"/>
          <a:cs typeface="Arial"/>
          <a:sym typeface="Arial"/>
        </a:defRPr>
      </a:lvl6pPr>
      <a:lvl7pPr indent="914400" algn="ctr" defTabSz="719137">
        <a:lnSpc>
          <a:spcPct val="93000"/>
        </a:lnSpc>
        <a:defRPr sz="1200" b="1" i="1">
          <a:solidFill>
            <a:srgbClr val="99284C"/>
          </a:solidFill>
          <a:latin typeface="Arial"/>
          <a:ea typeface="Arial"/>
          <a:cs typeface="Arial"/>
          <a:sym typeface="Arial"/>
        </a:defRPr>
      </a:lvl7pPr>
      <a:lvl8pPr indent="1371600" algn="ctr" defTabSz="719137">
        <a:lnSpc>
          <a:spcPct val="93000"/>
        </a:lnSpc>
        <a:defRPr sz="1200" b="1" i="1">
          <a:solidFill>
            <a:srgbClr val="99284C"/>
          </a:solidFill>
          <a:latin typeface="Arial"/>
          <a:ea typeface="Arial"/>
          <a:cs typeface="Arial"/>
          <a:sym typeface="Arial"/>
        </a:defRPr>
      </a:lvl8pPr>
      <a:lvl9pPr indent="1828800" algn="ctr" defTabSz="719137">
        <a:lnSpc>
          <a:spcPct val="93000"/>
        </a:lnSpc>
        <a:defRPr sz="1200" b="1" i="1">
          <a:solidFill>
            <a:srgbClr val="99284C"/>
          </a:solidFill>
          <a:latin typeface="Arial"/>
          <a:ea typeface="Arial"/>
          <a:cs typeface="Arial"/>
          <a:sym typeface="Arial"/>
        </a:defRPr>
      </a:lvl9pPr>
    </p:titleStyle>
    <p:bodyStyle>
      <a:lvl1pPr marL="342900" indent="-342900" defTabSz="719137">
        <a:lnSpc>
          <a:spcPct val="93000"/>
        </a:lnSpc>
        <a:defRPr sz="1200">
          <a:solidFill>
            <a:srgbClr val="333333"/>
          </a:solidFill>
          <a:latin typeface="Arial"/>
          <a:ea typeface="Arial"/>
          <a:cs typeface="Arial"/>
          <a:sym typeface="Arial"/>
        </a:defRPr>
      </a:lvl1pPr>
      <a:lvl2pPr marL="342900" indent="114300" defTabSz="719137">
        <a:lnSpc>
          <a:spcPct val="93000"/>
        </a:lnSpc>
        <a:defRPr sz="1200">
          <a:solidFill>
            <a:srgbClr val="333333"/>
          </a:solidFill>
          <a:latin typeface="Arial"/>
          <a:ea typeface="Arial"/>
          <a:cs typeface="Arial"/>
          <a:sym typeface="Arial"/>
        </a:defRPr>
      </a:lvl2pPr>
      <a:lvl3pPr marL="342900" indent="571500" defTabSz="719137">
        <a:lnSpc>
          <a:spcPct val="93000"/>
        </a:lnSpc>
        <a:defRPr sz="1200">
          <a:solidFill>
            <a:srgbClr val="333333"/>
          </a:solidFill>
          <a:latin typeface="Arial"/>
          <a:ea typeface="Arial"/>
          <a:cs typeface="Arial"/>
          <a:sym typeface="Arial"/>
        </a:defRPr>
      </a:lvl3pPr>
      <a:lvl4pPr marL="342900" indent="1028700" defTabSz="719137">
        <a:lnSpc>
          <a:spcPct val="93000"/>
        </a:lnSpc>
        <a:defRPr sz="1200">
          <a:solidFill>
            <a:srgbClr val="333333"/>
          </a:solidFill>
          <a:latin typeface="Arial"/>
          <a:ea typeface="Arial"/>
          <a:cs typeface="Arial"/>
          <a:sym typeface="Arial"/>
        </a:defRPr>
      </a:lvl4pPr>
      <a:lvl5pPr marL="342900" indent="1485900" defTabSz="719137">
        <a:lnSpc>
          <a:spcPct val="93000"/>
        </a:lnSpc>
        <a:defRPr sz="1200">
          <a:solidFill>
            <a:srgbClr val="333333"/>
          </a:solidFill>
          <a:latin typeface="Arial"/>
          <a:ea typeface="Arial"/>
          <a:cs typeface="Arial"/>
          <a:sym typeface="Arial"/>
        </a:defRPr>
      </a:lvl5pPr>
      <a:lvl6pPr marL="342900" indent="1943100" defTabSz="719137">
        <a:lnSpc>
          <a:spcPct val="93000"/>
        </a:lnSpc>
        <a:defRPr sz="1200">
          <a:solidFill>
            <a:srgbClr val="333333"/>
          </a:solidFill>
          <a:latin typeface="Arial"/>
          <a:ea typeface="Arial"/>
          <a:cs typeface="Arial"/>
          <a:sym typeface="Arial"/>
        </a:defRPr>
      </a:lvl6pPr>
      <a:lvl7pPr marL="342900" indent="2400300" defTabSz="719137">
        <a:lnSpc>
          <a:spcPct val="93000"/>
        </a:lnSpc>
        <a:defRPr sz="1200">
          <a:solidFill>
            <a:srgbClr val="333333"/>
          </a:solidFill>
          <a:latin typeface="Arial"/>
          <a:ea typeface="Arial"/>
          <a:cs typeface="Arial"/>
          <a:sym typeface="Arial"/>
        </a:defRPr>
      </a:lvl7pPr>
      <a:lvl8pPr marL="342900" indent="2857500" defTabSz="719137">
        <a:lnSpc>
          <a:spcPct val="93000"/>
        </a:lnSpc>
        <a:defRPr sz="1200">
          <a:solidFill>
            <a:srgbClr val="333333"/>
          </a:solidFill>
          <a:latin typeface="Arial"/>
          <a:ea typeface="Arial"/>
          <a:cs typeface="Arial"/>
          <a:sym typeface="Arial"/>
        </a:defRPr>
      </a:lvl8pPr>
      <a:lvl9pPr marL="342900" indent="3314700" defTabSz="719137">
        <a:lnSpc>
          <a:spcPct val="93000"/>
        </a:lnSpc>
        <a:defRPr sz="1200">
          <a:solidFill>
            <a:srgbClr val="333333"/>
          </a:solidFill>
          <a:latin typeface="Arial"/>
          <a:ea typeface="Arial"/>
          <a:cs typeface="Arial"/>
          <a:sym typeface="Arial"/>
        </a:defRPr>
      </a:lvl9pPr>
    </p:bodyStyle>
    <p:otherStyle>
      <a:lvl1pPr algn="r" defTabSz="719137">
        <a:lnSpc>
          <a:spcPct val="93000"/>
        </a:lnSpc>
        <a:defRPr sz="1200">
          <a:solidFill>
            <a:schemeClr val="tx1"/>
          </a:solidFill>
          <a:latin typeface="+mn-lt"/>
          <a:ea typeface="+mn-ea"/>
          <a:cs typeface="+mn-cs"/>
          <a:sym typeface="Arial"/>
        </a:defRPr>
      </a:lvl1pPr>
      <a:lvl2pPr indent="457200" algn="r" defTabSz="719137">
        <a:lnSpc>
          <a:spcPct val="93000"/>
        </a:lnSpc>
        <a:defRPr sz="1200">
          <a:solidFill>
            <a:schemeClr val="tx1"/>
          </a:solidFill>
          <a:latin typeface="+mn-lt"/>
          <a:ea typeface="+mn-ea"/>
          <a:cs typeface="+mn-cs"/>
          <a:sym typeface="Arial"/>
        </a:defRPr>
      </a:lvl2pPr>
      <a:lvl3pPr indent="914400" algn="r" defTabSz="719137">
        <a:lnSpc>
          <a:spcPct val="93000"/>
        </a:lnSpc>
        <a:defRPr sz="1200">
          <a:solidFill>
            <a:schemeClr val="tx1"/>
          </a:solidFill>
          <a:latin typeface="+mn-lt"/>
          <a:ea typeface="+mn-ea"/>
          <a:cs typeface="+mn-cs"/>
          <a:sym typeface="Arial"/>
        </a:defRPr>
      </a:lvl3pPr>
      <a:lvl4pPr indent="1371600" algn="r" defTabSz="719137">
        <a:lnSpc>
          <a:spcPct val="93000"/>
        </a:lnSpc>
        <a:defRPr sz="1200">
          <a:solidFill>
            <a:schemeClr val="tx1"/>
          </a:solidFill>
          <a:latin typeface="+mn-lt"/>
          <a:ea typeface="+mn-ea"/>
          <a:cs typeface="+mn-cs"/>
          <a:sym typeface="Arial"/>
        </a:defRPr>
      </a:lvl4pPr>
      <a:lvl5pPr indent="1828800" algn="r" defTabSz="719137">
        <a:lnSpc>
          <a:spcPct val="93000"/>
        </a:lnSpc>
        <a:defRPr sz="1200">
          <a:solidFill>
            <a:schemeClr val="tx1"/>
          </a:solidFill>
          <a:latin typeface="+mn-lt"/>
          <a:ea typeface="+mn-ea"/>
          <a:cs typeface="+mn-cs"/>
          <a:sym typeface="Arial"/>
        </a:defRPr>
      </a:lvl5pPr>
      <a:lvl6pPr algn="r" defTabSz="719137">
        <a:lnSpc>
          <a:spcPct val="93000"/>
        </a:lnSpc>
        <a:defRPr sz="1200">
          <a:solidFill>
            <a:schemeClr val="tx1"/>
          </a:solidFill>
          <a:latin typeface="+mn-lt"/>
          <a:ea typeface="+mn-ea"/>
          <a:cs typeface="+mn-cs"/>
          <a:sym typeface="Arial"/>
        </a:defRPr>
      </a:lvl6pPr>
      <a:lvl7pPr algn="r" defTabSz="719137">
        <a:lnSpc>
          <a:spcPct val="93000"/>
        </a:lnSpc>
        <a:defRPr sz="1200">
          <a:solidFill>
            <a:schemeClr val="tx1"/>
          </a:solidFill>
          <a:latin typeface="+mn-lt"/>
          <a:ea typeface="+mn-ea"/>
          <a:cs typeface="+mn-cs"/>
          <a:sym typeface="Arial"/>
        </a:defRPr>
      </a:lvl7pPr>
      <a:lvl8pPr algn="r" defTabSz="719137">
        <a:lnSpc>
          <a:spcPct val="93000"/>
        </a:lnSpc>
        <a:defRPr sz="1200">
          <a:solidFill>
            <a:schemeClr val="tx1"/>
          </a:solidFill>
          <a:latin typeface="+mn-lt"/>
          <a:ea typeface="+mn-ea"/>
          <a:cs typeface="+mn-cs"/>
          <a:sym typeface="Arial"/>
        </a:defRPr>
      </a:lvl8pPr>
      <a:lvl9pPr algn="r" defTabSz="719137">
        <a:lnSpc>
          <a:spcPct val="93000"/>
        </a:lnSpc>
        <a:defRPr sz="12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7"/>
          <p:cNvSpPr>
            <a:spLocks noGrp="1"/>
          </p:cNvSpPr>
          <p:nvPr>
            <p:ph type="title" idx="4294967295"/>
          </p:nvPr>
        </p:nvSpPr>
        <p:spPr>
          <a:xfrm>
            <a:off x="741362" y="700087"/>
            <a:ext cx="8607426" cy="12620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3600">
                <a:effectLst>
                  <a:outerShdw blurRad="12700" dist="25400" dir="2700000" rotWithShape="0">
                    <a:srgbClr val="DDDDDD"/>
                  </a:outerShdw>
                </a:effectLst>
              </a:defRPr>
            </a:lvl1pPr>
          </a:lstStyle>
          <a:p>
            <a:pPr lvl="0">
              <a:defRPr sz="1800" b="0" i="0">
                <a:solidFill>
                  <a:srgbClr val="000000"/>
                </a:solidFill>
                <a:effectLst/>
              </a:defRPr>
            </a:pPr>
            <a:r>
              <a:rPr sz="3600" b="1" i="1">
                <a:solidFill>
                  <a:srgbClr val="99284C"/>
                </a:solidFill>
                <a:effectLst>
                  <a:outerShdw blurRad="12700" dist="25400" dir="2700000" rotWithShape="0">
                    <a:srgbClr val="DDDDDD"/>
                  </a:outerShdw>
                </a:effectLst>
              </a:rPr>
              <a:t>Le norme di diretto impatto con la professione docente</a:t>
            </a:r>
          </a:p>
        </p:txBody>
      </p:sp>
      <p:sp>
        <p:nvSpPr>
          <p:cNvPr id="8" name="Shape 8"/>
          <p:cNvSpPr>
            <a:spLocks noGrp="1"/>
          </p:cNvSpPr>
          <p:nvPr>
            <p:ph type="body" idx="4294967295"/>
          </p:nvPr>
        </p:nvSpPr>
        <p:spPr>
          <a:xfrm>
            <a:off x="581025" y="1897062"/>
            <a:ext cx="8418513" cy="47625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marL="430212" indent="-428625" algn="ctr">
              <a:tabLst>
                <a:tab pos="723900" algn="l"/>
                <a:tab pos="1447800" algn="l"/>
                <a:tab pos="2171700" algn="l"/>
                <a:tab pos="2895600" algn="l"/>
                <a:tab pos="3619500" algn="l"/>
                <a:tab pos="4343400" algn="l"/>
                <a:tab pos="5067300" algn="l"/>
                <a:tab pos="5791200" algn="l"/>
                <a:tab pos="6515100" algn="l"/>
                <a:tab pos="7239000" algn="l"/>
                <a:tab pos="7962900" algn="l"/>
              </a:tabLst>
              <a:defRPr sz="2600" b="1">
                <a:solidFill>
                  <a:srgbClr val="99284C"/>
                </a:solidFill>
              </a:defRPr>
            </a:lvl1pPr>
          </a:lstStyle>
          <a:p>
            <a:pPr lvl="0">
              <a:defRPr sz="1800" b="0">
                <a:solidFill>
                  <a:srgbClr val="000000"/>
                </a:solidFill>
              </a:defRPr>
            </a:pPr>
            <a:r>
              <a:rPr sz="2600" b="1">
                <a:solidFill>
                  <a:srgbClr val="99284C"/>
                </a:solidFill>
              </a:rPr>
              <a:t> </a:t>
            </a:r>
          </a:p>
        </p:txBody>
      </p:sp>
      <p:sp>
        <p:nvSpPr>
          <p:cNvPr id="9" name="Shape 9"/>
          <p:cNvSpPr/>
          <p:nvPr/>
        </p:nvSpPr>
        <p:spPr>
          <a:xfrm>
            <a:off x="1295400" y="2051050"/>
            <a:ext cx="6624638" cy="327782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defTabSz="914400">
              <a:lnSpc>
                <a:spcPct val="100000"/>
              </a:lnSpc>
              <a:defRPr sz="1800"/>
            </a:pPr>
            <a:r>
              <a:rPr sz="2700" dirty="0" err="1"/>
              <a:t>Riferimenti</a:t>
            </a:r>
            <a:r>
              <a:rPr sz="2700" dirty="0"/>
              <a:t> </a:t>
            </a:r>
            <a:r>
              <a:rPr sz="2700" dirty="0" err="1"/>
              <a:t>normativi</a:t>
            </a:r>
            <a:r>
              <a:rPr sz="2700" dirty="0"/>
              <a:t>:</a:t>
            </a:r>
          </a:p>
          <a:p>
            <a:pPr lvl="0" defTabSz="914400">
              <a:lnSpc>
                <a:spcPct val="100000"/>
              </a:lnSpc>
              <a:defRPr sz="1800"/>
            </a:pPr>
            <a:r>
              <a:rPr sz="1800" dirty="0"/>
              <a:t>CCNL </a:t>
            </a:r>
            <a:r>
              <a:rPr sz="1800" dirty="0" err="1"/>
              <a:t>Scuola</a:t>
            </a:r>
            <a:r>
              <a:rPr sz="1800" dirty="0"/>
              <a:t> 2006/09</a:t>
            </a:r>
          </a:p>
          <a:p>
            <a:pPr lvl="0" defTabSz="914400">
              <a:lnSpc>
                <a:spcPct val="100000"/>
              </a:lnSpc>
              <a:defRPr sz="1800"/>
            </a:pPr>
            <a:r>
              <a:rPr sz="1800" dirty="0"/>
              <a:t>T.U. </a:t>
            </a:r>
            <a:r>
              <a:rPr sz="1800" dirty="0" err="1"/>
              <a:t>Dlgs</a:t>
            </a:r>
            <a:r>
              <a:rPr sz="1800" dirty="0"/>
              <a:t> 297/94</a:t>
            </a:r>
          </a:p>
          <a:p>
            <a:pPr defTabSz="914400">
              <a:lnSpc>
                <a:spcPct val="100000"/>
              </a:lnSpc>
              <a:defRPr sz="1800"/>
            </a:pPr>
            <a:r>
              <a:rPr lang="it-IT" sz="1800" b="1" dirty="0" smtClean="0"/>
              <a:t>Legge 107/15 – mobilità, assunzioni, formazione</a:t>
            </a:r>
          </a:p>
          <a:p>
            <a:pPr lvl="0" defTabSz="914400">
              <a:lnSpc>
                <a:spcPct val="100000"/>
              </a:lnSpc>
              <a:defRPr sz="1800"/>
            </a:pPr>
            <a:r>
              <a:rPr lang="it-IT" sz="1800" dirty="0" smtClean="0"/>
              <a:t>DPR 235/07 – statuto studenti e studentesse</a:t>
            </a:r>
          </a:p>
          <a:p>
            <a:pPr lvl="0" defTabSz="914400">
              <a:lnSpc>
                <a:spcPct val="100000"/>
              </a:lnSpc>
              <a:defRPr sz="1800"/>
            </a:pPr>
            <a:r>
              <a:rPr lang="it-IT" sz="1800" dirty="0" smtClean="0"/>
              <a:t>DPR 122/09 – </a:t>
            </a:r>
            <a:r>
              <a:rPr lang="it-IT" sz="1800" smtClean="0"/>
              <a:t>la valutazione</a:t>
            </a:r>
          </a:p>
          <a:p>
            <a:pPr lvl="0" defTabSz="914400">
              <a:lnSpc>
                <a:spcPct val="100000"/>
              </a:lnSpc>
              <a:defRPr sz="1800"/>
            </a:pPr>
            <a:endParaRPr lang="it-IT" sz="1800" dirty="0" smtClean="0"/>
          </a:p>
          <a:p>
            <a:pPr lvl="0" defTabSz="914400">
              <a:lnSpc>
                <a:spcPct val="100000"/>
              </a:lnSpc>
              <a:defRPr sz="1800"/>
            </a:pPr>
            <a:r>
              <a:rPr sz="1800" dirty="0" err="1" smtClean="0"/>
              <a:t>Dlgs</a:t>
            </a:r>
            <a:r>
              <a:rPr sz="1800" dirty="0" smtClean="0"/>
              <a:t> 165/01</a:t>
            </a:r>
            <a:r>
              <a:rPr lang="it-IT" sz="1800" dirty="0" smtClean="0"/>
              <a:t> Artt. 55 e ss. – procedure disciplinari</a:t>
            </a:r>
            <a:endParaRPr sz="1800" dirty="0"/>
          </a:p>
          <a:p>
            <a:pPr lvl="0" defTabSz="914400">
              <a:lnSpc>
                <a:spcPct val="100000"/>
              </a:lnSpc>
              <a:defRPr sz="1800"/>
            </a:pPr>
            <a:r>
              <a:rPr sz="1800" dirty="0" err="1" smtClean="0"/>
              <a:t>Dlgs</a:t>
            </a:r>
            <a:r>
              <a:rPr sz="1800" dirty="0" smtClean="0"/>
              <a:t> </a:t>
            </a:r>
            <a:r>
              <a:rPr sz="1800" dirty="0"/>
              <a:t>193/06 </a:t>
            </a:r>
            <a:r>
              <a:rPr lang="it-IT" dirty="0" smtClean="0">
                <a:solidFill>
                  <a:schemeClr val="tx1"/>
                </a:solidFill>
              </a:rPr>
              <a:t>Art. 136 </a:t>
            </a:r>
            <a:r>
              <a:rPr lang="it-IT" sz="1800" dirty="0" smtClean="0"/>
              <a:t>– </a:t>
            </a:r>
            <a:r>
              <a:rPr sz="1800" dirty="0" smtClean="0"/>
              <a:t>privacy</a:t>
            </a:r>
            <a:r>
              <a:rPr lang="it-IT" sz="1800" dirty="0" smtClean="0"/>
              <a:t> a scuola</a:t>
            </a:r>
            <a:endParaRPr sz="1800" dirty="0"/>
          </a:p>
          <a:p>
            <a:pPr lvl="0" defTabSz="914400">
              <a:lnSpc>
                <a:spcPct val="100000"/>
              </a:lnSpc>
              <a:defRPr sz="1800"/>
            </a:pPr>
            <a:r>
              <a:rPr sz="1800" dirty="0" err="1"/>
              <a:t>Legge</a:t>
            </a:r>
            <a:r>
              <a:rPr sz="1800" dirty="0"/>
              <a:t> 241/90 </a:t>
            </a:r>
            <a:r>
              <a:rPr lang="it-IT" sz="1800" dirty="0" smtClean="0"/>
              <a:t>- </a:t>
            </a:r>
            <a:r>
              <a:rPr sz="1800" dirty="0" err="1" smtClean="0"/>
              <a:t>accesso</a:t>
            </a:r>
            <a:r>
              <a:rPr sz="1800" dirty="0" smtClean="0"/>
              <a:t> </a:t>
            </a:r>
            <a:r>
              <a:rPr sz="1800" dirty="0" err="1"/>
              <a:t>agli</a:t>
            </a:r>
            <a:r>
              <a:rPr sz="1800" dirty="0"/>
              <a:t> </a:t>
            </a:r>
            <a:r>
              <a:rPr sz="1800" dirty="0" err="1" smtClean="0"/>
              <a:t>atti</a:t>
            </a:r>
            <a:endParaRPr lang="it-IT" sz="1800" dirty="0" smtClean="0"/>
          </a:p>
          <a:p>
            <a:pPr lvl="0" defTabSz="914400">
              <a:lnSpc>
                <a:spcPct val="100000"/>
              </a:lnSpc>
              <a:defRPr sz="1800"/>
            </a:pPr>
            <a:r>
              <a:rPr lang="it-IT" sz="1800" dirty="0" smtClean="0">
                <a:solidFill>
                  <a:schemeClr val="tx1"/>
                </a:solidFill>
              </a:rPr>
              <a:t>Codice Penale Artt. 357 e ss. : obblighi da pubblico ufficiale</a:t>
            </a:r>
            <a:endParaRPr sz="1800"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body" idx="4294967295"/>
          </p:nvPr>
        </p:nvSpPr>
        <p:spPr>
          <a:xfrm>
            <a:off x="822325" y="1619251"/>
            <a:ext cx="8416925" cy="511132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lnSpcReduction="10000"/>
          </a:bodyPr>
          <a:lstStyle/>
          <a:p>
            <a:pPr marL="336042" lvl="0" indent="-336042" defTabSz="704754">
              <a:defRPr sz="1800">
                <a:solidFill>
                  <a:srgbClr val="000000"/>
                </a:solidFill>
              </a:defRPr>
            </a:pPr>
            <a:endParaRPr lang="it-IT" sz="1600" dirty="0" smtClean="0">
              <a:solidFill>
                <a:srgbClr val="333333"/>
              </a:solidFill>
            </a:endParaRPr>
          </a:p>
          <a:p>
            <a:pPr marL="336042" lvl="0" indent="-336042" defTabSz="704754">
              <a:defRPr sz="1800">
                <a:solidFill>
                  <a:srgbClr val="000000"/>
                </a:solidFill>
              </a:defRPr>
            </a:pPr>
            <a:endParaRPr lang="it-IT" sz="1600" dirty="0" smtClean="0"/>
          </a:p>
          <a:p>
            <a:pPr marL="336042" lvl="0" indent="-336042" defTabSz="704754">
              <a:defRPr sz="1800">
                <a:solidFill>
                  <a:srgbClr val="000000"/>
                </a:solidFill>
              </a:defRPr>
            </a:pPr>
            <a:r>
              <a:rPr sz="1600" dirty="0" smtClean="0">
                <a:solidFill>
                  <a:srgbClr val="333333"/>
                </a:solidFill>
              </a:rPr>
              <a:t>3</a:t>
            </a:r>
            <a:r>
              <a:rPr sz="1600" dirty="0">
                <a:solidFill>
                  <a:srgbClr val="333333"/>
                </a:solidFill>
              </a:rPr>
              <a:t>. Le </a:t>
            </a:r>
            <a:r>
              <a:rPr sz="1600" dirty="0" err="1">
                <a:solidFill>
                  <a:srgbClr val="333333"/>
                </a:solidFill>
              </a:rPr>
              <a:t>attività</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carattere</a:t>
            </a:r>
            <a:r>
              <a:rPr sz="1600" dirty="0">
                <a:solidFill>
                  <a:srgbClr val="333333"/>
                </a:solidFill>
              </a:rPr>
              <a:t> </a:t>
            </a:r>
            <a:r>
              <a:rPr sz="1600" dirty="0" err="1">
                <a:solidFill>
                  <a:srgbClr val="333333"/>
                </a:solidFill>
              </a:rPr>
              <a:t>collegiale</a:t>
            </a:r>
            <a:r>
              <a:rPr sz="1600" dirty="0">
                <a:solidFill>
                  <a:srgbClr val="333333"/>
                </a:solidFill>
              </a:rPr>
              <a:t> </a:t>
            </a:r>
            <a:r>
              <a:rPr sz="1600" dirty="0" err="1">
                <a:solidFill>
                  <a:srgbClr val="333333"/>
                </a:solidFill>
              </a:rPr>
              <a:t>riguardanti</a:t>
            </a:r>
            <a:r>
              <a:rPr sz="1600" dirty="0">
                <a:solidFill>
                  <a:srgbClr val="333333"/>
                </a:solidFill>
              </a:rPr>
              <a:t> </a:t>
            </a:r>
            <a:r>
              <a:rPr sz="1600" dirty="0" err="1">
                <a:solidFill>
                  <a:srgbClr val="333333"/>
                </a:solidFill>
              </a:rPr>
              <a:t>tutti</a:t>
            </a:r>
            <a:r>
              <a:rPr sz="1600" dirty="0">
                <a:solidFill>
                  <a:srgbClr val="333333"/>
                </a:solidFill>
              </a:rPr>
              <a:t> </a:t>
            </a:r>
            <a:r>
              <a:rPr sz="1600" dirty="0" err="1">
                <a:solidFill>
                  <a:srgbClr val="333333"/>
                </a:solidFill>
              </a:rPr>
              <a:t>i</a:t>
            </a:r>
            <a:r>
              <a:rPr sz="1600" dirty="0">
                <a:solidFill>
                  <a:srgbClr val="333333"/>
                </a:solidFill>
              </a:rPr>
              <a:t> </a:t>
            </a:r>
            <a:r>
              <a:rPr sz="1600" dirty="0" err="1">
                <a:solidFill>
                  <a:srgbClr val="333333"/>
                </a:solidFill>
              </a:rPr>
              <a:t>docenti</a:t>
            </a:r>
            <a:r>
              <a:rPr sz="1600" dirty="0">
                <a:solidFill>
                  <a:srgbClr val="333333"/>
                </a:solidFill>
              </a:rPr>
              <a:t> </a:t>
            </a:r>
            <a:r>
              <a:rPr sz="1600" dirty="0" err="1">
                <a:solidFill>
                  <a:srgbClr val="333333"/>
                </a:solidFill>
              </a:rPr>
              <a:t>sono</a:t>
            </a:r>
            <a:r>
              <a:rPr sz="1600" dirty="0">
                <a:solidFill>
                  <a:srgbClr val="333333"/>
                </a:solidFill>
              </a:rPr>
              <a:t> </a:t>
            </a:r>
            <a:r>
              <a:rPr sz="1600" dirty="0" err="1">
                <a:solidFill>
                  <a:srgbClr val="333333"/>
                </a:solidFill>
              </a:rPr>
              <a:t>costituite</a:t>
            </a:r>
            <a:r>
              <a:rPr sz="1600" dirty="0">
                <a:solidFill>
                  <a:srgbClr val="333333"/>
                </a:solidFill>
              </a:rPr>
              <a:t> </a:t>
            </a:r>
            <a:r>
              <a:rPr sz="1600" dirty="0" err="1">
                <a:solidFill>
                  <a:srgbClr val="333333"/>
                </a:solidFill>
              </a:rPr>
              <a:t>da</a:t>
            </a:r>
            <a:r>
              <a:rPr sz="1600" dirty="0" smtClean="0">
                <a:solidFill>
                  <a:srgbClr val="333333"/>
                </a:solidFill>
              </a:rPr>
              <a:t>:</a:t>
            </a:r>
            <a:endParaRPr lang="it-IT" sz="1600" dirty="0" smtClean="0">
              <a:solidFill>
                <a:srgbClr val="333333"/>
              </a:solidFill>
            </a:endParaRPr>
          </a:p>
          <a:p>
            <a:pPr marL="336042" lvl="0" indent="-336042" defTabSz="704754">
              <a:defRPr sz="1800">
                <a:solidFill>
                  <a:srgbClr val="000000"/>
                </a:solidFill>
              </a:defRPr>
            </a:pPr>
            <a:r>
              <a:rPr sz="1600" dirty="0" smtClean="0">
                <a:solidFill>
                  <a:srgbClr val="333333"/>
                </a:solidFill>
              </a:rPr>
              <a:t>  </a:t>
            </a:r>
            <a:endParaRPr sz="1600" dirty="0">
              <a:solidFill>
                <a:srgbClr val="333333"/>
              </a:solidFill>
            </a:endParaRPr>
          </a:p>
          <a:p>
            <a:pPr marL="336042" lvl="0" indent="-336042" defTabSz="704754">
              <a:defRPr sz="1800">
                <a:solidFill>
                  <a:srgbClr val="000000"/>
                </a:solidFill>
              </a:defRPr>
            </a:pPr>
            <a:r>
              <a:rPr sz="1600" dirty="0">
                <a:solidFill>
                  <a:srgbClr val="333333"/>
                </a:solidFill>
              </a:rPr>
              <a:t>a) </a:t>
            </a:r>
            <a:r>
              <a:rPr sz="1600" dirty="0" err="1">
                <a:solidFill>
                  <a:srgbClr val="333333"/>
                </a:solidFill>
              </a:rPr>
              <a:t>p</a:t>
            </a:r>
            <a:r>
              <a:rPr sz="1600" b="1" dirty="0" err="1">
                <a:solidFill>
                  <a:srgbClr val="333333"/>
                </a:solidFill>
              </a:rPr>
              <a:t>artecipazione</a:t>
            </a:r>
            <a:r>
              <a:rPr sz="1600" b="1" dirty="0">
                <a:solidFill>
                  <a:srgbClr val="333333"/>
                </a:solidFill>
              </a:rPr>
              <a:t> </a:t>
            </a:r>
            <a:r>
              <a:rPr sz="1600" b="1" dirty="0" err="1">
                <a:solidFill>
                  <a:srgbClr val="333333"/>
                </a:solidFill>
              </a:rPr>
              <a:t>alle</a:t>
            </a:r>
            <a:r>
              <a:rPr sz="1600" b="1" dirty="0">
                <a:solidFill>
                  <a:srgbClr val="333333"/>
                </a:solidFill>
              </a:rPr>
              <a:t> </a:t>
            </a:r>
            <a:r>
              <a:rPr sz="1600" b="1" dirty="0" err="1">
                <a:solidFill>
                  <a:srgbClr val="333333"/>
                </a:solidFill>
              </a:rPr>
              <a:t>riunioni</a:t>
            </a:r>
            <a:r>
              <a:rPr sz="1600" b="1" dirty="0">
                <a:solidFill>
                  <a:srgbClr val="333333"/>
                </a:solidFill>
              </a:rPr>
              <a:t> del </a:t>
            </a:r>
            <a:r>
              <a:rPr sz="1600" b="1" dirty="0" err="1">
                <a:solidFill>
                  <a:srgbClr val="333333"/>
                </a:solidFill>
              </a:rPr>
              <a:t>Collegio</a:t>
            </a:r>
            <a:r>
              <a:rPr sz="1600" b="1" dirty="0">
                <a:solidFill>
                  <a:srgbClr val="333333"/>
                </a:solidFill>
              </a:rPr>
              <a:t> </a:t>
            </a:r>
            <a:r>
              <a:rPr sz="1600" b="1" dirty="0" err="1">
                <a:solidFill>
                  <a:srgbClr val="333333"/>
                </a:solidFill>
              </a:rPr>
              <a:t>dei</a:t>
            </a:r>
            <a:r>
              <a:rPr sz="1600" b="1" dirty="0">
                <a:solidFill>
                  <a:srgbClr val="333333"/>
                </a:solidFill>
              </a:rPr>
              <a:t> </a:t>
            </a:r>
            <a:r>
              <a:rPr sz="1600" b="1" dirty="0" err="1">
                <a:solidFill>
                  <a:srgbClr val="333333"/>
                </a:solidFill>
              </a:rPr>
              <a:t>docenti</a:t>
            </a:r>
            <a:r>
              <a:rPr sz="1600" b="1" dirty="0">
                <a:solidFill>
                  <a:srgbClr val="333333"/>
                </a:solidFill>
              </a:rPr>
              <a:t>, </a:t>
            </a:r>
            <a:r>
              <a:rPr sz="1600" b="1" dirty="0" err="1">
                <a:solidFill>
                  <a:srgbClr val="333333"/>
                </a:solidFill>
              </a:rPr>
              <a:t>ivi</a:t>
            </a:r>
            <a:r>
              <a:rPr sz="1600" b="1" dirty="0">
                <a:solidFill>
                  <a:srgbClr val="333333"/>
                </a:solidFill>
              </a:rPr>
              <a:t> </a:t>
            </a:r>
            <a:r>
              <a:rPr sz="1600" b="1" dirty="0" err="1">
                <a:solidFill>
                  <a:srgbClr val="333333"/>
                </a:solidFill>
              </a:rPr>
              <a:t>compresa</a:t>
            </a:r>
            <a:r>
              <a:rPr sz="1600" b="1" dirty="0">
                <a:solidFill>
                  <a:srgbClr val="333333"/>
                </a:solidFill>
              </a:rPr>
              <a:t> </a:t>
            </a:r>
            <a:r>
              <a:rPr sz="1600" b="1" dirty="0" err="1">
                <a:solidFill>
                  <a:srgbClr val="333333"/>
                </a:solidFill>
              </a:rPr>
              <a:t>l'attività</a:t>
            </a:r>
            <a:r>
              <a:rPr sz="1600" b="1" dirty="0">
                <a:solidFill>
                  <a:srgbClr val="333333"/>
                </a:solidFill>
              </a:rPr>
              <a:t> </a:t>
            </a:r>
            <a:r>
              <a:rPr sz="1600" b="1" dirty="0" err="1">
                <a:solidFill>
                  <a:srgbClr val="333333"/>
                </a:solidFill>
              </a:rPr>
              <a:t>di</a:t>
            </a:r>
            <a:r>
              <a:rPr sz="1600" b="1" dirty="0">
                <a:solidFill>
                  <a:srgbClr val="333333"/>
                </a:solidFill>
              </a:rPr>
              <a:t> </a:t>
            </a:r>
          </a:p>
          <a:p>
            <a:pPr marL="336042" lvl="0" indent="-336042" defTabSz="704754">
              <a:defRPr sz="1800">
                <a:solidFill>
                  <a:srgbClr val="000000"/>
                </a:solidFill>
              </a:defRPr>
            </a:pPr>
            <a:r>
              <a:rPr sz="1600" b="1" dirty="0" err="1">
                <a:solidFill>
                  <a:srgbClr val="333333"/>
                </a:solidFill>
              </a:rPr>
              <a:t>programmazione</a:t>
            </a:r>
            <a:r>
              <a:rPr sz="1600" b="1" dirty="0">
                <a:solidFill>
                  <a:srgbClr val="333333"/>
                </a:solidFill>
              </a:rPr>
              <a:t> e </a:t>
            </a:r>
            <a:r>
              <a:rPr sz="1600" b="1" dirty="0" err="1">
                <a:solidFill>
                  <a:srgbClr val="333333"/>
                </a:solidFill>
              </a:rPr>
              <a:t>verifica</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inizio</a:t>
            </a:r>
            <a:r>
              <a:rPr sz="1600" b="1" dirty="0">
                <a:solidFill>
                  <a:srgbClr val="333333"/>
                </a:solidFill>
              </a:rPr>
              <a:t> e fine anno e </a:t>
            </a:r>
            <a:r>
              <a:rPr sz="1600" b="1" dirty="0" err="1">
                <a:solidFill>
                  <a:srgbClr val="333333"/>
                </a:solidFill>
              </a:rPr>
              <a:t>l'informazione</a:t>
            </a:r>
            <a:r>
              <a:rPr sz="1600" b="1" dirty="0">
                <a:solidFill>
                  <a:srgbClr val="333333"/>
                </a:solidFill>
              </a:rPr>
              <a:t> </a:t>
            </a:r>
            <a:r>
              <a:rPr sz="1600" b="1" dirty="0" err="1">
                <a:solidFill>
                  <a:srgbClr val="333333"/>
                </a:solidFill>
              </a:rPr>
              <a:t>alle</a:t>
            </a:r>
            <a:r>
              <a:rPr sz="1600" b="1" dirty="0">
                <a:solidFill>
                  <a:srgbClr val="333333"/>
                </a:solidFill>
              </a:rPr>
              <a:t> </a:t>
            </a:r>
            <a:r>
              <a:rPr sz="1600" b="1" dirty="0" err="1">
                <a:solidFill>
                  <a:srgbClr val="333333"/>
                </a:solidFill>
              </a:rPr>
              <a:t>famiglie</a:t>
            </a:r>
            <a:r>
              <a:rPr sz="1600" b="1" dirty="0">
                <a:solidFill>
                  <a:srgbClr val="333333"/>
                </a:solidFill>
              </a:rPr>
              <a:t> sui </a:t>
            </a:r>
            <a:r>
              <a:rPr sz="1600" b="1" dirty="0" err="1">
                <a:solidFill>
                  <a:srgbClr val="333333"/>
                </a:solidFill>
              </a:rPr>
              <a:t>risultati</a:t>
            </a:r>
            <a:r>
              <a:rPr sz="1600" b="1" dirty="0">
                <a:solidFill>
                  <a:srgbClr val="333333"/>
                </a:solidFill>
              </a:rPr>
              <a:t> </a:t>
            </a:r>
            <a:r>
              <a:rPr sz="1600" b="1" dirty="0" err="1">
                <a:solidFill>
                  <a:srgbClr val="333333"/>
                </a:solidFill>
              </a:rPr>
              <a:t>degli</a:t>
            </a:r>
            <a:r>
              <a:rPr sz="1600" b="1" dirty="0">
                <a:solidFill>
                  <a:srgbClr val="333333"/>
                </a:solidFill>
              </a:rPr>
              <a:t> </a:t>
            </a:r>
            <a:r>
              <a:rPr sz="1600" b="1" dirty="0" err="1">
                <a:solidFill>
                  <a:srgbClr val="333333"/>
                </a:solidFill>
              </a:rPr>
              <a:t>scrutini</a:t>
            </a:r>
            <a:r>
              <a:rPr sz="1600" b="1" dirty="0">
                <a:solidFill>
                  <a:srgbClr val="333333"/>
                </a:solidFill>
              </a:rPr>
              <a:t> </a:t>
            </a:r>
            <a:r>
              <a:rPr sz="1600" b="1" dirty="0" err="1">
                <a:solidFill>
                  <a:srgbClr val="333333"/>
                </a:solidFill>
              </a:rPr>
              <a:t>trimestrali</a:t>
            </a:r>
            <a:r>
              <a:rPr sz="1600" b="1" dirty="0">
                <a:solidFill>
                  <a:srgbClr val="333333"/>
                </a:solidFill>
              </a:rPr>
              <a:t>, </a:t>
            </a:r>
            <a:r>
              <a:rPr sz="1600" b="1" dirty="0" err="1">
                <a:solidFill>
                  <a:srgbClr val="333333"/>
                </a:solidFill>
              </a:rPr>
              <a:t>quadrimestrali</a:t>
            </a:r>
            <a:r>
              <a:rPr sz="1600" b="1" dirty="0">
                <a:solidFill>
                  <a:srgbClr val="333333"/>
                </a:solidFill>
              </a:rPr>
              <a:t> e </a:t>
            </a:r>
            <a:r>
              <a:rPr sz="1600" b="1" dirty="0" err="1">
                <a:solidFill>
                  <a:srgbClr val="333333"/>
                </a:solidFill>
              </a:rPr>
              <a:t>finali</a:t>
            </a:r>
            <a:r>
              <a:rPr sz="1600" b="1" dirty="0">
                <a:solidFill>
                  <a:srgbClr val="333333"/>
                </a:solidFill>
              </a:rPr>
              <a:t> </a:t>
            </a:r>
            <a:r>
              <a:rPr sz="1600" dirty="0">
                <a:solidFill>
                  <a:srgbClr val="333333"/>
                </a:solidFill>
              </a:rPr>
              <a:t>e </a:t>
            </a:r>
            <a:r>
              <a:rPr sz="1600" dirty="0" err="1">
                <a:solidFill>
                  <a:srgbClr val="333333"/>
                </a:solidFill>
              </a:rPr>
              <a:t>sull'andamento</a:t>
            </a:r>
            <a:r>
              <a:rPr sz="1600" dirty="0">
                <a:solidFill>
                  <a:srgbClr val="333333"/>
                </a:solidFill>
              </a:rPr>
              <a:t> </a:t>
            </a:r>
            <a:r>
              <a:rPr sz="1600" dirty="0" err="1">
                <a:solidFill>
                  <a:srgbClr val="333333"/>
                </a:solidFill>
              </a:rPr>
              <a:t>delle</a:t>
            </a:r>
            <a:r>
              <a:rPr sz="1600" dirty="0">
                <a:solidFill>
                  <a:srgbClr val="333333"/>
                </a:solidFill>
              </a:rPr>
              <a:t> </a:t>
            </a:r>
            <a:r>
              <a:rPr sz="1600" dirty="0" err="1">
                <a:solidFill>
                  <a:srgbClr val="333333"/>
                </a:solidFill>
              </a:rPr>
              <a:t>attività</a:t>
            </a:r>
            <a:r>
              <a:rPr sz="1600" dirty="0">
                <a:solidFill>
                  <a:srgbClr val="333333"/>
                </a:solidFill>
              </a:rPr>
              <a:t> educative </a:t>
            </a:r>
            <a:r>
              <a:rPr sz="1600" dirty="0" err="1">
                <a:solidFill>
                  <a:srgbClr val="333333"/>
                </a:solidFill>
              </a:rPr>
              <a:t>nelle</a:t>
            </a:r>
            <a:r>
              <a:rPr sz="1600" dirty="0">
                <a:solidFill>
                  <a:srgbClr val="333333"/>
                </a:solidFill>
              </a:rPr>
              <a:t> </a:t>
            </a:r>
            <a:r>
              <a:rPr sz="1600" dirty="0" err="1">
                <a:solidFill>
                  <a:srgbClr val="333333"/>
                </a:solidFill>
              </a:rPr>
              <a:t>scuole</a:t>
            </a:r>
            <a:r>
              <a:rPr sz="1600" dirty="0">
                <a:solidFill>
                  <a:srgbClr val="333333"/>
                </a:solidFill>
              </a:rPr>
              <a:t> </a:t>
            </a:r>
            <a:r>
              <a:rPr sz="1600" dirty="0" err="1">
                <a:solidFill>
                  <a:srgbClr val="333333"/>
                </a:solidFill>
              </a:rPr>
              <a:t>materne</a:t>
            </a:r>
            <a:r>
              <a:rPr sz="1600" dirty="0">
                <a:solidFill>
                  <a:srgbClr val="333333"/>
                </a:solidFill>
              </a:rPr>
              <a:t> e </a:t>
            </a:r>
            <a:r>
              <a:rPr sz="1600" dirty="0" err="1">
                <a:solidFill>
                  <a:srgbClr val="333333"/>
                </a:solidFill>
              </a:rPr>
              <a:t>nelle</a:t>
            </a:r>
            <a:r>
              <a:rPr sz="1600" dirty="0">
                <a:solidFill>
                  <a:srgbClr val="333333"/>
                </a:solidFill>
              </a:rPr>
              <a:t> </a:t>
            </a:r>
            <a:r>
              <a:rPr sz="1600" dirty="0" err="1">
                <a:solidFill>
                  <a:srgbClr val="333333"/>
                </a:solidFill>
              </a:rPr>
              <a:t>istituzioni</a:t>
            </a:r>
            <a:r>
              <a:rPr sz="1600" dirty="0">
                <a:solidFill>
                  <a:srgbClr val="333333"/>
                </a:solidFill>
              </a:rPr>
              <a:t> educative, </a:t>
            </a:r>
            <a:r>
              <a:rPr sz="1600" b="1" dirty="0" err="1">
                <a:solidFill>
                  <a:srgbClr val="333333"/>
                </a:solidFill>
              </a:rPr>
              <a:t>fino</a:t>
            </a:r>
            <a:r>
              <a:rPr sz="1600" b="1" dirty="0">
                <a:solidFill>
                  <a:srgbClr val="333333"/>
                </a:solidFill>
              </a:rPr>
              <a:t> a 40 ore </a:t>
            </a:r>
            <a:r>
              <a:rPr sz="1600" b="1" dirty="0" err="1">
                <a:solidFill>
                  <a:srgbClr val="333333"/>
                </a:solidFill>
              </a:rPr>
              <a:t>annue</a:t>
            </a:r>
            <a:r>
              <a:rPr sz="1600" b="1" dirty="0">
                <a:solidFill>
                  <a:srgbClr val="333333"/>
                </a:solidFill>
              </a:rPr>
              <a:t>;  </a:t>
            </a:r>
            <a:endParaRPr lang="it-IT" sz="1600" b="1" dirty="0" smtClean="0">
              <a:solidFill>
                <a:srgbClr val="333333"/>
              </a:solidFill>
            </a:endParaRPr>
          </a:p>
          <a:p>
            <a:pPr marL="336042" lvl="0" indent="-336042" defTabSz="704754">
              <a:defRPr sz="1800">
                <a:solidFill>
                  <a:srgbClr val="000000"/>
                </a:solidFill>
              </a:defRPr>
            </a:pPr>
            <a:endParaRPr sz="1600" b="1" dirty="0">
              <a:solidFill>
                <a:srgbClr val="333333"/>
              </a:solidFill>
            </a:endParaRPr>
          </a:p>
          <a:p>
            <a:pPr marL="336042" lvl="0" indent="-336042" defTabSz="704754">
              <a:defRPr sz="1800">
                <a:solidFill>
                  <a:srgbClr val="000000"/>
                </a:solidFill>
              </a:defRPr>
            </a:pPr>
            <a:r>
              <a:rPr sz="1600" dirty="0">
                <a:solidFill>
                  <a:srgbClr val="333333"/>
                </a:solidFill>
              </a:rPr>
              <a:t>b) la </a:t>
            </a:r>
            <a:r>
              <a:rPr sz="1600" dirty="0" err="1">
                <a:solidFill>
                  <a:srgbClr val="333333"/>
                </a:solidFill>
              </a:rPr>
              <a:t>partecipazione</a:t>
            </a:r>
            <a:r>
              <a:rPr sz="1600" dirty="0">
                <a:solidFill>
                  <a:srgbClr val="333333"/>
                </a:solidFill>
              </a:rPr>
              <a:t> </a:t>
            </a:r>
            <a:r>
              <a:rPr sz="1600" dirty="0" err="1">
                <a:solidFill>
                  <a:srgbClr val="333333"/>
                </a:solidFill>
              </a:rPr>
              <a:t>alle</a:t>
            </a:r>
            <a:r>
              <a:rPr sz="1600" dirty="0">
                <a:solidFill>
                  <a:srgbClr val="333333"/>
                </a:solidFill>
              </a:rPr>
              <a:t> </a:t>
            </a:r>
            <a:r>
              <a:rPr sz="1600" b="1" dirty="0" err="1">
                <a:solidFill>
                  <a:srgbClr val="333333"/>
                </a:solidFill>
              </a:rPr>
              <a:t>attività</a:t>
            </a:r>
            <a:r>
              <a:rPr sz="1600" b="1" dirty="0">
                <a:solidFill>
                  <a:srgbClr val="333333"/>
                </a:solidFill>
              </a:rPr>
              <a:t> </a:t>
            </a:r>
            <a:r>
              <a:rPr sz="1600" b="1" dirty="0" err="1">
                <a:solidFill>
                  <a:srgbClr val="333333"/>
                </a:solidFill>
              </a:rPr>
              <a:t>collegiali</a:t>
            </a:r>
            <a:r>
              <a:rPr sz="1600" b="1" dirty="0">
                <a:solidFill>
                  <a:srgbClr val="333333"/>
                </a:solidFill>
              </a:rPr>
              <a:t> </a:t>
            </a:r>
            <a:r>
              <a:rPr sz="1600" b="1" dirty="0" err="1">
                <a:solidFill>
                  <a:srgbClr val="333333"/>
                </a:solidFill>
              </a:rPr>
              <a:t>dei</a:t>
            </a:r>
            <a:r>
              <a:rPr sz="1600" b="1" dirty="0">
                <a:solidFill>
                  <a:srgbClr val="333333"/>
                </a:solidFill>
              </a:rPr>
              <a:t> </a:t>
            </a:r>
            <a:r>
              <a:rPr sz="1600" b="1" dirty="0" err="1">
                <a:solidFill>
                  <a:srgbClr val="333333"/>
                </a:solidFill>
              </a:rPr>
              <a:t>consigli</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classe</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interclasse</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intersezione</a:t>
            </a:r>
            <a:r>
              <a:rPr sz="1600" b="1" dirty="0">
                <a:solidFill>
                  <a:srgbClr val="333333"/>
                </a:solidFill>
              </a:rPr>
              <a:t>.</a:t>
            </a:r>
            <a:r>
              <a:rPr sz="1600" dirty="0">
                <a:solidFill>
                  <a:srgbClr val="333333"/>
                </a:solidFill>
              </a:rPr>
              <a:t> </a:t>
            </a:r>
            <a:r>
              <a:rPr sz="1600" dirty="0" err="1">
                <a:solidFill>
                  <a:srgbClr val="333333"/>
                </a:solidFill>
              </a:rPr>
              <a:t>Gli</a:t>
            </a:r>
            <a:r>
              <a:rPr sz="1600" dirty="0">
                <a:solidFill>
                  <a:srgbClr val="333333"/>
                </a:solidFill>
              </a:rPr>
              <a:t> </a:t>
            </a:r>
            <a:r>
              <a:rPr sz="1600" dirty="0" err="1">
                <a:solidFill>
                  <a:srgbClr val="333333"/>
                </a:solidFill>
              </a:rPr>
              <a:t>obblighi</a:t>
            </a:r>
            <a:r>
              <a:rPr sz="1600" dirty="0">
                <a:solidFill>
                  <a:srgbClr val="333333"/>
                </a:solidFill>
              </a:rPr>
              <a:t> </a:t>
            </a:r>
            <a:r>
              <a:rPr sz="1600" dirty="0" err="1">
                <a:solidFill>
                  <a:srgbClr val="333333"/>
                </a:solidFill>
              </a:rPr>
              <a:t>relativi</a:t>
            </a:r>
            <a:r>
              <a:rPr sz="1600" dirty="0">
                <a:solidFill>
                  <a:srgbClr val="333333"/>
                </a:solidFill>
              </a:rPr>
              <a:t> a </a:t>
            </a:r>
            <a:r>
              <a:rPr sz="1600" dirty="0" err="1">
                <a:solidFill>
                  <a:srgbClr val="333333"/>
                </a:solidFill>
              </a:rPr>
              <a:t>queste</a:t>
            </a:r>
            <a:r>
              <a:rPr sz="1600" dirty="0">
                <a:solidFill>
                  <a:srgbClr val="333333"/>
                </a:solidFill>
              </a:rPr>
              <a:t> </a:t>
            </a:r>
            <a:r>
              <a:rPr sz="1600" dirty="0" err="1">
                <a:solidFill>
                  <a:srgbClr val="333333"/>
                </a:solidFill>
              </a:rPr>
              <a:t>attività</a:t>
            </a:r>
            <a:r>
              <a:rPr sz="1600" dirty="0">
                <a:solidFill>
                  <a:srgbClr val="333333"/>
                </a:solidFill>
              </a:rPr>
              <a:t> </a:t>
            </a:r>
            <a:r>
              <a:rPr sz="1600" dirty="0" err="1">
                <a:solidFill>
                  <a:srgbClr val="333333"/>
                </a:solidFill>
              </a:rPr>
              <a:t>sono</a:t>
            </a:r>
            <a:r>
              <a:rPr sz="1600" dirty="0">
                <a:solidFill>
                  <a:srgbClr val="333333"/>
                </a:solidFill>
              </a:rPr>
              <a:t> </a:t>
            </a:r>
            <a:r>
              <a:rPr sz="1600" dirty="0" err="1">
                <a:solidFill>
                  <a:srgbClr val="333333"/>
                </a:solidFill>
              </a:rPr>
              <a:t>programmati</a:t>
            </a:r>
            <a:r>
              <a:rPr sz="1600" dirty="0">
                <a:solidFill>
                  <a:srgbClr val="333333"/>
                </a:solidFill>
              </a:rPr>
              <a:t> </a:t>
            </a:r>
            <a:r>
              <a:rPr sz="1600" dirty="0" err="1">
                <a:solidFill>
                  <a:srgbClr val="333333"/>
                </a:solidFill>
              </a:rPr>
              <a:t>secondo</a:t>
            </a:r>
            <a:r>
              <a:rPr sz="1600" dirty="0">
                <a:solidFill>
                  <a:srgbClr val="333333"/>
                </a:solidFill>
              </a:rPr>
              <a:t> </a:t>
            </a:r>
            <a:r>
              <a:rPr sz="1600" dirty="0" err="1">
                <a:solidFill>
                  <a:srgbClr val="333333"/>
                </a:solidFill>
              </a:rPr>
              <a:t>criteri</a:t>
            </a:r>
            <a:r>
              <a:rPr sz="1600" dirty="0">
                <a:solidFill>
                  <a:srgbClr val="333333"/>
                </a:solidFill>
              </a:rPr>
              <a:t> </a:t>
            </a:r>
            <a:r>
              <a:rPr sz="1600" dirty="0" err="1">
                <a:solidFill>
                  <a:srgbClr val="333333"/>
                </a:solidFill>
              </a:rPr>
              <a:t>stabiliti</a:t>
            </a:r>
            <a:r>
              <a:rPr sz="1600" dirty="0">
                <a:solidFill>
                  <a:srgbClr val="333333"/>
                </a:solidFill>
              </a:rPr>
              <a:t> </a:t>
            </a:r>
            <a:r>
              <a:rPr sz="1600" dirty="0" err="1">
                <a:solidFill>
                  <a:srgbClr val="333333"/>
                </a:solidFill>
              </a:rPr>
              <a:t>dal</a:t>
            </a:r>
            <a:r>
              <a:rPr sz="1600" dirty="0">
                <a:solidFill>
                  <a:srgbClr val="333333"/>
                </a:solidFill>
              </a:rPr>
              <a:t> </a:t>
            </a:r>
            <a:r>
              <a:rPr sz="1600" dirty="0" err="1">
                <a:solidFill>
                  <a:srgbClr val="333333"/>
                </a:solidFill>
              </a:rPr>
              <a:t>collegio</a:t>
            </a:r>
            <a:r>
              <a:rPr sz="1600" dirty="0">
                <a:solidFill>
                  <a:srgbClr val="333333"/>
                </a:solidFill>
              </a:rPr>
              <a:t> </a:t>
            </a:r>
            <a:r>
              <a:rPr sz="1600" dirty="0" err="1">
                <a:solidFill>
                  <a:srgbClr val="333333"/>
                </a:solidFill>
              </a:rPr>
              <a:t>dei</a:t>
            </a:r>
            <a:r>
              <a:rPr sz="1600" dirty="0">
                <a:solidFill>
                  <a:srgbClr val="333333"/>
                </a:solidFill>
              </a:rPr>
              <a:t> </a:t>
            </a:r>
            <a:r>
              <a:rPr sz="1600" dirty="0" err="1">
                <a:solidFill>
                  <a:srgbClr val="333333"/>
                </a:solidFill>
              </a:rPr>
              <a:t>docenti</a:t>
            </a:r>
            <a:r>
              <a:rPr sz="1600" dirty="0">
                <a:solidFill>
                  <a:srgbClr val="333333"/>
                </a:solidFill>
              </a:rPr>
              <a:t>; </a:t>
            </a:r>
            <a:r>
              <a:rPr sz="1600" dirty="0" err="1">
                <a:solidFill>
                  <a:srgbClr val="333333"/>
                </a:solidFill>
              </a:rPr>
              <a:t>nella</a:t>
            </a:r>
            <a:r>
              <a:rPr sz="1600" dirty="0">
                <a:solidFill>
                  <a:srgbClr val="333333"/>
                </a:solidFill>
              </a:rPr>
              <a:t> </a:t>
            </a:r>
            <a:r>
              <a:rPr sz="1600" dirty="0" err="1">
                <a:solidFill>
                  <a:srgbClr val="333333"/>
                </a:solidFill>
              </a:rPr>
              <a:t>predetta</a:t>
            </a:r>
            <a:r>
              <a:rPr sz="1600" dirty="0">
                <a:solidFill>
                  <a:srgbClr val="333333"/>
                </a:solidFill>
              </a:rPr>
              <a:t> </a:t>
            </a:r>
            <a:r>
              <a:rPr sz="1600" dirty="0" err="1">
                <a:solidFill>
                  <a:srgbClr val="333333"/>
                </a:solidFill>
              </a:rPr>
              <a:t>programmazione</a:t>
            </a:r>
            <a:r>
              <a:rPr sz="1600" dirty="0">
                <a:solidFill>
                  <a:srgbClr val="333333"/>
                </a:solidFill>
              </a:rPr>
              <a:t> </a:t>
            </a:r>
            <a:r>
              <a:rPr sz="1600" dirty="0" err="1">
                <a:solidFill>
                  <a:srgbClr val="333333"/>
                </a:solidFill>
              </a:rPr>
              <a:t>occorrerà</a:t>
            </a:r>
            <a:r>
              <a:rPr sz="1600" dirty="0">
                <a:solidFill>
                  <a:srgbClr val="333333"/>
                </a:solidFill>
              </a:rPr>
              <a:t> </a:t>
            </a:r>
            <a:r>
              <a:rPr sz="1600" dirty="0" err="1">
                <a:solidFill>
                  <a:srgbClr val="333333"/>
                </a:solidFill>
              </a:rPr>
              <a:t>tener</a:t>
            </a:r>
            <a:r>
              <a:rPr sz="1600" dirty="0">
                <a:solidFill>
                  <a:srgbClr val="333333"/>
                </a:solidFill>
              </a:rPr>
              <a:t> </a:t>
            </a:r>
            <a:r>
              <a:rPr sz="1600" dirty="0" err="1">
                <a:solidFill>
                  <a:srgbClr val="333333"/>
                </a:solidFill>
              </a:rPr>
              <a:t>conto</a:t>
            </a:r>
            <a:r>
              <a:rPr sz="1600" dirty="0">
                <a:solidFill>
                  <a:srgbClr val="333333"/>
                </a:solidFill>
              </a:rPr>
              <a:t> </a:t>
            </a:r>
            <a:r>
              <a:rPr sz="1600" dirty="0" err="1">
                <a:solidFill>
                  <a:srgbClr val="333333"/>
                </a:solidFill>
              </a:rPr>
              <a:t>degli</a:t>
            </a:r>
            <a:r>
              <a:rPr sz="1600" dirty="0">
                <a:solidFill>
                  <a:srgbClr val="333333"/>
                </a:solidFill>
              </a:rPr>
              <a:t> </a:t>
            </a:r>
            <a:r>
              <a:rPr sz="1600" dirty="0" err="1">
                <a:solidFill>
                  <a:srgbClr val="333333"/>
                </a:solidFill>
              </a:rPr>
              <a:t>oneri</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servizio</a:t>
            </a:r>
            <a:r>
              <a:rPr sz="1600" dirty="0">
                <a:solidFill>
                  <a:srgbClr val="333333"/>
                </a:solidFill>
              </a:rPr>
              <a:t> </a:t>
            </a:r>
            <a:r>
              <a:rPr sz="1600" dirty="0" err="1">
                <a:solidFill>
                  <a:srgbClr val="333333"/>
                </a:solidFill>
              </a:rPr>
              <a:t>degli</a:t>
            </a:r>
            <a:r>
              <a:rPr sz="1600" dirty="0">
                <a:solidFill>
                  <a:srgbClr val="333333"/>
                </a:solidFill>
              </a:rPr>
              <a:t> </a:t>
            </a:r>
            <a:r>
              <a:rPr sz="1600" dirty="0" err="1">
                <a:solidFill>
                  <a:srgbClr val="333333"/>
                </a:solidFill>
              </a:rPr>
              <a:t>insegnanti</a:t>
            </a:r>
            <a:r>
              <a:rPr sz="1600" dirty="0">
                <a:solidFill>
                  <a:srgbClr val="333333"/>
                </a:solidFill>
              </a:rPr>
              <a:t> con un </a:t>
            </a:r>
            <a:r>
              <a:rPr sz="1600" dirty="0" err="1">
                <a:solidFill>
                  <a:srgbClr val="333333"/>
                </a:solidFill>
              </a:rPr>
              <a:t>numero</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classi</a:t>
            </a:r>
            <a:r>
              <a:rPr sz="1600" dirty="0">
                <a:solidFill>
                  <a:srgbClr val="333333"/>
                </a:solidFill>
              </a:rPr>
              <a:t> </a:t>
            </a:r>
            <a:r>
              <a:rPr sz="1600" dirty="0" err="1">
                <a:solidFill>
                  <a:srgbClr val="333333"/>
                </a:solidFill>
              </a:rPr>
              <a:t>superiore</a:t>
            </a:r>
            <a:r>
              <a:rPr sz="1600" dirty="0">
                <a:solidFill>
                  <a:srgbClr val="333333"/>
                </a:solidFill>
              </a:rPr>
              <a:t> a </a:t>
            </a:r>
            <a:r>
              <a:rPr sz="1600" dirty="0" err="1">
                <a:solidFill>
                  <a:srgbClr val="333333"/>
                </a:solidFill>
              </a:rPr>
              <a:t>sei</a:t>
            </a:r>
            <a:r>
              <a:rPr sz="1600" dirty="0">
                <a:solidFill>
                  <a:srgbClr val="333333"/>
                </a:solidFill>
              </a:rPr>
              <a:t> in </a:t>
            </a:r>
            <a:r>
              <a:rPr sz="1600" dirty="0" err="1">
                <a:solidFill>
                  <a:srgbClr val="333333"/>
                </a:solidFill>
              </a:rPr>
              <a:t>modo</a:t>
            </a:r>
            <a:r>
              <a:rPr sz="1600" dirty="0">
                <a:solidFill>
                  <a:srgbClr val="333333"/>
                </a:solidFill>
              </a:rPr>
              <a:t> </a:t>
            </a:r>
            <a:r>
              <a:rPr sz="1600" dirty="0" err="1">
                <a:solidFill>
                  <a:srgbClr val="333333"/>
                </a:solidFill>
              </a:rPr>
              <a:t>da</a:t>
            </a:r>
            <a:r>
              <a:rPr sz="1600" dirty="0">
                <a:solidFill>
                  <a:srgbClr val="333333"/>
                </a:solidFill>
              </a:rPr>
              <a:t> </a:t>
            </a:r>
            <a:r>
              <a:rPr sz="1600" dirty="0" err="1">
                <a:solidFill>
                  <a:srgbClr val="333333"/>
                </a:solidFill>
              </a:rPr>
              <a:t>prevedere</a:t>
            </a:r>
            <a:r>
              <a:rPr sz="1600" dirty="0">
                <a:solidFill>
                  <a:srgbClr val="333333"/>
                </a:solidFill>
              </a:rPr>
              <a:t> un </a:t>
            </a:r>
            <a:r>
              <a:rPr sz="1600" dirty="0" err="1">
                <a:solidFill>
                  <a:srgbClr val="333333"/>
                </a:solidFill>
              </a:rPr>
              <a:t>impegno</a:t>
            </a:r>
            <a:r>
              <a:rPr sz="1600" dirty="0">
                <a:solidFill>
                  <a:srgbClr val="333333"/>
                </a:solidFill>
              </a:rPr>
              <a:t> </a:t>
            </a:r>
            <a:r>
              <a:rPr sz="1600" b="1" dirty="0" err="1">
                <a:solidFill>
                  <a:srgbClr val="333333"/>
                </a:solidFill>
              </a:rPr>
              <a:t>fino</a:t>
            </a:r>
            <a:r>
              <a:rPr sz="1600" b="1" dirty="0">
                <a:solidFill>
                  <a:srgbClr val="333333"/>
                </a:solidFill>
              </a:rPr>
              <a:t> a 40 ore </a:t>
            </a:r>
            <a:r>
              <a:rPr sz="1600" b="1" dirty="0" err="1">
                <a:solidFill>
                  <a:srgbClr val="333333"/>
                </a:solidFill>
              </a:rPr>
              <a:t>annue</a:t>
            </a:r>
            <a:r>
              <a:rPr sz="1600" dirty="0">
                <a:solidFill>
                  <a:srgbClr val="333333"/>
                </a:solidFill>
              </a:rPr>
              <a:t>;  </a:t>
            </a:r>
            <a:endParaRPr lang="it-IT" sz="1600" dirty="0" smtClean="0">
              <a:solidFill>
                <a:srgbClr val="333333"/>
              </a:solidFill>
            </a:endParaRPr>
          </a:p>
          <a:p>
            <a:pPr marL="336042" lvl="0" indent="-336042" defTabSz="704754">
              <a:defRPr sz="1800">
                <a:solidFill>
                  <a:srgbClr val="000000"/>
                </a:solidFill>
              </a:defRPr>
            </a:pPr>
            <a:endParaRPr sz="1600" dirty="0">
              <a:solidFill>
                <a:srgbClr val="333333"/>
              </a:solidFill>
            </a:endParaRPr>
          </a:p>
          <a:p>
            <a:pPr marL="336042" lvl="0" indent="-336042" defTabSz="704754">
              <a:defRPr sz="1800">
                <a:solidFill>
                  <a:srgbClr val="000000"/>
                </a:solidFill>
              </a:defRPr>
            </a:pPr>
            <a:r>
              <a:rPr sz="1600" dirty="0">
                <a:solidFill>
                  <a:srgbClr val="333333"/>
                </a:solidFill>
              </a:rPr>
              <a:t>c) </a:t>
            </a:r>
            <a:r>
              <a:rPr sz="1600" b="1" dirty="0">
                <a:solidFill>
                  <a:srgbClr val="333333"/>
                </a:solidFill>
              </a:rPr>
              <a:t>lo </a:t>
            </a:r>
            <a:r>
              <a:rPr sz="1600" b="1" dirty="0" err="1">
                <a:solidFill>
                  <a:srgbClr val="333333"/>
                </a:solidFill>
              </a:rPr>
              <a:t>svolgimento</a:t>
            </a:r>
            <a:r>
              <a:rPr sz="1600" b="1" dirty="0">
                <a:solidFill>
                  <a:srgbClr val="333333"/>
                </a:solidFill>
              </a:rPr>
              <a:t> </a:t>
            </a:r>
            <a:r>
              <a:rPr sz="1600" b="1" dirty="0" err="1">
                <a:solidFill>
                  <a:srgbClr val="333333"/>
                </a:solidFill>
              </a:rPr>
              <a:t>degli</a:t>
            </a:r>
            <a:r>
              <a:rPr sz="1600" b="1" dirty="0">
                <a:solidFill>
                  <a:srgbClr val="333333"/>
                </a:solidFill>
              </a:rPr>
              <a:t> </a:t>
            </a:r>
            <a:r>
              <a:rPr sz="1600" b="1" dirty="0" err="1">
                <a:solidFill>
                  <a:srgbClr val="333333"/>
                </a:solidFill>
              </a:rPr>
              <a:t>scrutini</a:t>
            </a:r>
            <a:r>
              <a:rPr sz="1600" b="1" dirty="0">
                <a:solidFill>
                  <a:srgbClr val="333333"/>
                </a:solidFill>
              </a:rPr>
              <a:t> e </a:t>
            </a:r>
            <a:r>
              <a:rPr sz="1600" b="1" dirty="0" err="1">
                <a:solidFill>
                  <a:srgbClr val="333333"/>
                </a:solidFill>
              </a:rPr>
              <a:t>degli</a:t>
            </a:r>
            <a:r>
              <a:rPr sz="1600" b="1" dirty="0">
                <a:solidFill>
                  <a:srgbClr val="333333"/>
                </a:solidFill>
              </a:rPr>
              <a:t> </a:t>
            </a:r>
            <a:r>
              <a:rPr sz="1600" b="1" dirty="0" err="1">
                <a:solidFill>
                  <a:srgbClr val="333333"/>
                </a:solidFill>
              </a:rPr>
              <a:t>esami</a:t>
            </a:r>
            <a:r>
              <a:rPr sz="1600" b="1" dirty="0">
                <a:solidFill>
                  <a:srgbClr val="333333"/>
                </a:solidFill>
              </a:rPr>
              <a:t>, </a:t>
            </a:r>
            <a:r>
              <a:rPr sz="1600" dirty="0" err="1">
                <a:solidFill>
                  <a:srgbClr val="333333"/>
                </a:solidFill>
              </a:rPr>
              <a:t>compresa</a:t>
            </a:r>
            <a:r>
              <a:rPr sz="1600" dirty="0">
                <a:solidFill>
                  <a:srgbClr val="333333"/>
                </a:solidFill>
              </a:rPr>
              <a:t> la </a:t>
            </a:r>
            <a:r>
              <a:rPr sz="1600" dirty="0" err="1">
                <a:solidFill>
                  <a:srgbClr val="333333"/>
                </a:solidFill>
              </a:rPr>
              <a:t>compilazione</a:t>
            </a:r>
            <a:r>
              <a:rPr sz="1600" dirty="0">
                <a:solidFill>
                  <a:srgbClr val="333333"/>
                </a:solidFill>
              </a:rPr>
              <a:t> </a:t>
            </a:r>
            <a:r>
              <a:rPr sz="1600" dirty="0" err="1">
                <a:solidFill>
                  <a:srgbClr val="333333"/>
                </a:solidFill>
              </a:rPr>
              <a:t>degli</a:t>
            </a:r>
            <a:r>
              <a:rPr sz="1600" dirty="0">
                <a:solidFill>
                  <a:srgbClr val="333333"/>
                </a:solidFill>
              </a:rPr>
              <a:t> </a:t>
            </a:r>
            <a:r>
              <a:rPr sz="1600" dirty="0" err="1">
                <a:solidFill>
                  <a:srgbClr val="333333"/>
                </a:solidFill>
              </a:rPr>
              <a:t>atti</a:t>
            </a:r>
            <a:r>
              <a:rPr sz="1600" dirty="0">
                <a:solidFill>
                  <a:srgbClr val="333333"/>
                </a:solidFill>
              </a:rPr>
              <a:t> </a:t>
            </a:r>
            <a:r>
              <a:rPr sz="1600" dirty="0" err="1">
                <a:solidFill>
                  <a:srgbClr val="333333"/>
                </a:solidFill>
              </a:rPr>
              <a:t>relativi</a:t>
            </a:r>
            <a:r>
              <a:rPr sz="1600" dirty="0">
                <a:solidFill>
                  <a:srgbClr val="333333"/>
                </a:solidFill>
              </a:rPr>
              <a:t> </a:t>
            </a:r>
            <a:r>
              <a:rPr sz="1600" dirty="0" err="1">
                <a:solidFill>
                  <a:srgbClr val="333333"/>
                </a:solidFill>
              </a:rPr>
              <a:t>alla</a:t>
            </a:r>
            <a:r>
              <a:rPr sz="1600" dirty="0">
                <a:solidFill>
                  <a:srgbClr val="333333"/>
                </a:solidFill>
              </a:rPr>
              <a:t> </a:t>
            </a:r>
            <a:r>
              <a:rPr sz="1600" dirty="0" err="1">
                <a:solidFill>
                  <a:srgbClr val="333333"/>
                </a:solidFill>
              </a:rPr>
              <a:t>valutazione</a:t>
            </a:r>
            <a:r>
              <a:rPr sz="1600" dirty="0">
                <a:solidFill>
                  <a:srgbClr val="333333"/>
                </a:solidFill>
              </a:rPr>
              <a:t>.   </a:t>
            </a:r>
            <a:endParaRPr lang="it-IT" sz="1600" dirty="0" smtClean="0">
              <a:solidFill>
                <a:srgbClr val="333333"/>
              </a:solidFill>
            </a:endParaRPr>
          </a:p>
          <a:p>
            <a:pPr marL="336042" lvl="0" indent="-336042" defTabSz="704754">
              <a:defRPr sz="1800">
                <a:solidFill>
                  <a:srgbClr val="000000"/>
                </a:solidFill>
              </a:defRPr>
            </a:pPr>
            <a:endParaRPr sz="1600" dirty="0">
              <a:solidFill>
                <a:srgbClr val="333333"/>
              </a:solidFill>
            </a:endParaRPr>
          </a:p>
          <a:p>
            <a:pPr marL="336042" lvl="0" indent="-336042" defTabSz="704754">
              <a:defRPr sz="1800">
                <a:solidFill>
                  <a:srgbClr val="000000"/>
                </a:solidFill>
              </a:defRPr>
            </a:pPr>
            <a:r>
              <a:rPr sz="1600" dirty="0">
                <a:solidFill>
                  <a:srgbClr val="333333"/>
                </a:solidFill>
              </a:rPr>
              <a:t> 4. Per </a:t>
            </a:r>
            <a:r>
              <a:rPr sz="1600" dirty="0" err="1">
                <a:solidFill>
                  <a:srgbClr val="333333"/>
                </a:solidFill>
              </a:rPr>
              <a:t>assicurare</a:t>
            </a:r>
            <a:r>
              <a:rPr sz="1600" dirty="0">
                <a:solidFill>
                  <a:srgbClr val="333333"/>
                </a:solidFill>
              </a:rPr>
              <a:t> un </a:t>
            </a:r>
            <a:r>
              <a:rPr sz="1600" dirty="0" err="1">
                <a:solidFill>
                  <a:srgbClr val="333333"/>
                </a:solidFill>
              </a:rPr>
              <a:t>rapporto</a:t>
            </a:r>
            <a:r>
              <a:rPr sz="1600" dirty="0">
                <a:solidFill>
                  <a:srgbClr val="333333"/>
                </a:solidFill>
              </a:rPr>
              <a:t> </a:t>
            </a:r>
            <a:r>
              <a:rPr sz="1600" dirty="0" err="1">
                <a:solidFill>
                  <a:srgbClr val="333333"/>
                </a:solidFill>
              </a:rPr>
              <a:t>efficace</a:t>
            </a:r>
            <a:r>
              <a:rPr sz="1600" dirty="0">
                <a:solidFill>
                  <a:srgbClr val="333333"/>
                </a:solidFill>
              </a:rPr>
              <a:t> con le </a:t>
            </a:r>
            <a:r>
              <a:rPr sz="1600" dirty="0" err="1">
                <a:solidFill>
                  <a:srgbClr val="333333"/>
                </a:solidFill>
              </a:rPr>
              <a:t>famiglie</a:t>
            </a:r>
            <a:r>
              <a:rPr sz="1600" dirty="0">
                <a:solidFill>
                  <a:srgbClr val="333333"/>
                </a:solidFill>
              </a:rPr>
              <a:t> e </a:t>
            </a:r>
            <a:r>
              <a:rPr sz="1600" dirty="0" err="1">
                <a:solidFill>
                  <a:srgbClr val="333333"/>
                </a:solidFill>
              </a:rPr>
              <a:t>gli</a:t>
            </a:r>
            <a:r>
              <a:rPr sz="1600" dirty="0">
                <a:solidFill>
                  <a:srgbClr val="333333"/>
                </a:solidFill>
              </a:rPr>
              <a:t> </a:t>
            </a:r>
            <a:r>
              <a:rPr sz="1600" dirty="0" err="1">
                <a:solidFill>
                  <a:srgbClr val="333333"/>
                </a:solidFill>
              </a:rPr>
              <a:t>studenti</a:t>
            </a:r>
            <a:r>
              <a:rPr sz="1600" dirty="0">
                <a:solidFill>
                  <a:srgbClr val="333333"/>
                </a:solidFill>
              </a:rPr>
              <a:t>, in </a:t>
            </a:r>
            <a:r>
              <a:rPr sz="1600" dirty="0" err="1">
                <a:solidFill>
                  <a:srgbClr val="333333"/>
                </a:solidFill>
              </a:rPr>
              <a:t>relazione</a:t>
            </a:r>
            <a:r>
              <a:rPr sz="1600" dirty="0">
                <a:solidFill>
                  <a:srgbClr val="333333"/>
                </a:solidFill>
              </a:rPr>
              <a:t> </a:t>
            </a:r>
            <a:r>
              <a:rPr sz="1600" dirty="0" err="1">
                <a:solidFill>
                  <a:srgbClr val="333333"/>
                </a:solidFill>
              </a:rPr>
              <a:t>alle</a:t>
            </a:r>
            <a:r>
              <a:rPr sz="1600" dirty="0">
                <a:solidFill>
                  <a:srgbClr val="333333"/>
                </a:solidFill>
              </a:rPr>
              <a:t> diverse </a:t>
            </a:r>
            <a:r>
              <a:rPr sz="1600" dirty="0" err="1">
                <a:solidFill>
                  <a:srgbClr val="333333"/>
                </a:solidFill>
              </a:rPr>
              <a:t>modalità</a:t>
            </a:r>
            <a:r>
              <a:rPr sz="1600" dirty="0">
                <a:solidFill>
                  <a:srgbClr val="333333"/>
                </a:solidFill>
              </a:rPr>
              <a:t> </a:t>
            </a:r>
            <a:r>
              <a:rPr sz="1600" dirty="0" err="1">
                <a:solidFill>
                  <a:srgbClr val="333333"/>
                </a:solidFill>
              </a:rPr>
              <a:t>organizzative</a:t>
            </a:r>
            <a:r>
              <a:rPr sz="1600" dirty="0">
                <a:solidFill>
                  <a:srgbClr val="333333"/>
                </a:solidFill>
              </a:rPr>
              <a:t> del </a:t>
            </a:r>
            <a:r>
              <a:rPr sz="1600" dirty="0" err="1">
                <a:solidFill>
                  <a:srgbClr val="333333"/>
                </a:solidFill>
              </a:rPr>
              <a:t>servizio</a:t>
            </a:r>
            <a:r>
              <a:rPr sz="1600" dirty="0">
                <a:solidFill>
                  <a:srgbClr val="333333"/>
                </a:solidFill>
              </a:rPr>
              <a:t>, </a:t>
            </a:r>
            <a:r>
              <a:rPr sz="1600" dirty="0" err="1">
                <a:solidFill>
                  <a:srgbClr val="333333"/>
                </a:solidFill>
              </a:rPr>
              <a:t>il</a:t>
            </a:r>
            <a:r>
              <a:rPr sz="1600" dirty="0">
                <a:solidFill>
                  <a:srgbClr val="333333"/>
                </a:solidFill>
              </a:rPr>
              <a:t> </a:t>
            </a:r>
            <a:r>
              <a:rPr sz="1600" dirty="0" err="1">
                <a:solidFill>
                  <a:srgbClr val="333333"/>
                </a:solidFill>
              </a:rPr>
              <a:t>consiglio</a:t>
            </a:r>
            <a:r>
              <a:rPr sz="1600" dirty="0">
                <a:solidFill>
                  <a:srgbClr val="333333"/>
                </a:solidFill>
              </a:rPr>
              <a:t> </a:t>
            </a:r>
            <a:r>
              <a:rPr sz="1600" dirty="0" err="1">
                <a:solidFill>
                  <a:srgbClr val="333333"/>
                </a:solidFill>
              </a:rPr>
              <a:t>d’istituto</a:t>
            </a:r>
            <a:r>
              <a:rPr sz="1600" dirty="0">
                <a:solidFill>
                  <a:srgbClr val="333333"/>
                </a:solidFill>
              </a:rPr>
              <a:t> </a:t>
            </a:r>
            <a:r>
              <a:rPr sz="1600" dirty="0" err="1">
                <a:solidFill>
                  <a:srgbClr val="333333"/>
                </a:solidFill>
              </a:rPr>
              <a:t>sulla</a:t>
            </a:r>
            <a:r>
              <a:rPr sz="1600" dirty="0">
                <a:solidFill>
                  <a:srgbClr val="333333"/>
                </a:solidFill>
              </a:rPr>
              <a:t> base </a:t>
            </a:r>
            <a:r>
              <a:rPr sz="1600" dirty="0" err="1">
                <a:solidFill>
                  <a:srgbClr val="333333"/>
                </a:solidFill>
              </a:rPr>
              <a:t>delle</a:t>
            </a:r>
            <a:r>
              <a:rPr sz="1600" dirty="0">
                <a:solidFill>
                  <a:srgbClr val="333333"/>
                </a:solidFill>
              </a:rPr>
              <a:t> </a:t>
            </a:r>
            <a:r>
              <a:rPr sz="1600" dirty="0" err="1">
                <a:solidFill>
                  <a:srgbClr val="333333"/>
                </a:solidFill>
              </a:rPr>
              <a:t>proposte</a:t>
            </a:r>
            <a:r>
              <a:rPr sz="1600" dirty="0">
                <a:solidFill>
                  <a:srgbClr val="333333"/>
                </a:solidFill>
              </a:rPr>
              <a:t> del </a:t>
            </a:r>
            <a:r>
              <a:rPr sz="1600" dirty="0" err="1">
                <a:solidFill>
                  <a:srgbClr val="333333"/>
                </a:solidFill>
              </a:rPr>
              <a:t>collegio</a:t>
            </a:r>
            <a:r>
              <a:rPr sz="1600" dirty="0">
                <a:solidFill>
                  <a:srgbClr val="333333"/>
                </a:solidFill>
              </a:rPr>
              <a:t> </a:t>
            </a:r>
            <a:r>
              <a:rPr sz="1600" dirty="0" err="1">
                <a:solidFill>
                  <a:srgbClr val="333333"/>
                </a:solidFill>
              </a:rPr>
              <a:t>dei</a:t>
            </a:r>
            <a:r>
              <a:rPr sz="1600" dirty="0">
                <a:solidFill>
                  <a:srgbClr val="333333"/>
                </a:solidFill>
              </a:rPr>
              <a:t> </a:t>
            </a:r>
            <a:r>
              <a:rPr sz="1600" dirty="0" err="1">
                <a:solidFill>
                  <a:srgbClr val="333333"/>
                </a:solidFill>
              </a:rPr>
              <a:t>docenti</a:t>
            </a:r>
            <a:r>
              <a:rPr sz="1600" dirty="0">
                <a:solidFill>
                  <a:srgbClr val="333333"/>
                </a:solidFill>
              </a:rPr>
              <a:t> </a:t>
            </a:r>
            <a:r>
              <a:rPr sz="1600" dirty="0" err="1">
                <a:solidFill>
                  <a:srgbClr val="333333"/>
                </a:solidFill>
              </a:rPr>
              <a:t>definisce</a:t>
            </a:r>
            <a:r>
              <a:rPr sz="1600" dirty="0">
                <a:solidFill>
                  <a:srgbClr val="333333"/>
                </a:solidFill>
              </a:rPr>
              <a:t> le </a:t>
            </a:r>
            <a:r>
              <a:rPr sz="1600" dirty="0" err="1">
                <a:solidFill>
                  <a:srgbClr val="333333"/>
                </a:solidFill>
              </a:rPr>
              <a:t>modalità</a:t>
            </a:r>
            <a:r>
              <a:rPr sz="1600" dirty="0">
                <a:solidFill>
                  <a:srgbClr val="333333"/>
                </a:solidFill>
              </a:rPr>
              <a:t> e </a:t>
            </a:r>
            <a:r>
              <a:rPr sz="1600" dirty="0" err="1">
                <a:solidFill>
                  <a:srgbClr val="333333"/>
                </a:solidFill>
              </a:rPr>
              <a:t>i</a:t>
            </a:r>
            <a:r>
              <a:rPr sz="1600" dirty="0">
                <a:solidFill>
                  <a:srgbClr val="333333"/>
                </a:solidFill>
              </a:rPr>
              <a:t> </a:t>
            </a:r>
            <a:r>
              <a:rPr sz="1600" dirty="0" err="1">
                <a:solidFill>
                  <a:srgbClr val="333333"/>
                </a:solidFill>
              </a:rPr>
              <a:t>criteri</a:t>
            </a:r>
            <a:r>
              <a:rPr sz="1600" dirty="0">
                <a:solidFill>
                  <a:srgbClr val="333333"/>
                </a:solidFill>
              </a:rPr>
              <a:t> per l</a:t>
            </a:r>
            <a:r>
              <a:rPr sz="1600" b="1" dirty="0">
                <a:solidFill>
                  <a:srgbClr val="333333"/>
                </a:solidFill>
              </a:rPr>
              <a:t>o </a:t>
            </a:r>
            <a:r>
              <a:rPr sz="1600" b="1" dirty="0" err="1">
                <a:solidFill>
                  <a:srgbClr val="333333"/>
                </a:solidFill>
              </a:rPr>
              <a:t>svolgimento</a:t>
            </a:r>
            <a:r>
              <a:rPr sz="1600" b="1" dirty="0">
                <a:solidFill>
                  <a:srgbClr val="333333"/>
                </a:solidFill>
              </a:rPr>
              <a:t> </a:t>
            </a:r>
            <a:r>
              <a:rPr sz="1600" b="1" dirty="0" err="1">
                <a:solidFill>
                  <a:srgbClr val="333333"/>
                </a:solidFill>
              </a:rPr>
              <a:t>dei</a:t>
            </a:r>
            <a:r>
              <a:rPr sz="1600" b="1" dirty="0">
                <a:solidFill>
                  <a:srgbClr val="333333"/>
                </a:solidFill>
              </a:rPr>
              <a:t> </a:t>
            </a:r>
            <a:r>
              <a:rPr sz="1600" b="1" dirty="0" err="1">
                <a:solidFill>
                  <a:srgbClr val="333333"/>
                </a:solidFill>
              </a:rPr>
              <a:t>rapporti</a:t>
            </a:r>
            <a:r>
              <a:rPr sz="1600" b="1" dirty="0">
                <a:solidFill>
                  <a:srgbClr val="333333"/>
                </a:solidFill>
              </a:rPr>
              <a:t> con le </a:t>
            </a:r>
            <a:r>
              <a:rPr sz="1600" b="1" dirty="0" err="1">
                <a:solidFill>
                  <a:srgbClr val="333333"/>
                </a:solidFill>
              </a:rPr>
              <a:t>famiglie</a:t>
            </a:r>
            <a:r>
              <a:rPr sz="1600" b="1" dirty="0">
                <a:solidFill>
                  <a:srgbClr val="333333"/>
                </a:solidFill>
              </a:rPr>
              <a:t> e </a:t>
            </a:r>
            <a:r>
              <a:rPr sz="1600" b="1" dirty="0" err="1">
                <a:solidFill>
                  <a:srgbClr val="333333"/>
                </a:solidFill>
              </a:rPr>
              <a:t>gli</a:t>
            </a:r>
            <a:r>
              <a:rPr sz="1600" b="1" dirty="0">
                <a:solidFill>
                  <a:srgbClr val="333333"/>
                </a:solidFill>
              </a:rPr>
              <a:t> </a:t>
            </a:r>
            <a:r>
              <a:rPr sz="1600" b="1" dirty="0" err="1">
                <a:solidFill>
                  <a:srgbClr val="333333"/>
                </a:solidFill>
              </a:rPr>
              <a:t>studenti</a:t>
            </a:r>
            <a:r>
              <a:rPr sz="1600" b="1" dirty="0">
                <a:solidFill>
                  <a:srgbClr val="333333"/>
                </a:solidFill>
              </a:rPr>
              <a:t>,</a:t>
            </a:r>
            <a:r>
              <a:rPr sz="1600" dirty="0">
                <a:solidFill>
                  <a:srgbClr val="333333"/>
                </a:solidFill>
              </a:rPr>
              <a:t> </a:t>
            </a:r>
            <a:r>
              <a:rPr sz="1600" dirty="0" err="1">
                <a:solidFill>
                  <a:srgbClr val="333333"/>
                </a:solidFill>
              </a:rPr>
              <a:t>assicurando</a:t>
            </a:r>
            <a:r>
              <a:rPr sz="1600" dirty="0">
                <a:solidFill>
                  <a:srgbClr val="333333"/>
                </a:solidFill>
              </a:rPr>
              <a:t> la </a:t>
            </a:r>
            <a:r>
              <a:rPr sz="1600" dirty="0" err="1">
                <a:solidFill>
                  <a:srgbClr val="333333"/>
                </a:solidFill>
              </a:rPr>
              <a:t>concreta</a:t>
            </a:r>
            <a:r>
              <a:rPr sz="1600" dirty="0">
                <a:solidFill>
                  <a:srgbClr val="333333"/>
                </a:solidFill>
              </a:rPr>
              <a:t> </a:t>
            </a:r>
            <a:r>
              <a:rPr sz="1600" dirty="0" err="1">
                <a:solidFill>
                  <a:srgbClr val="333333"/>
                </a:solidFill>
              </a:rPr>
              <a:t>accessibilità</a:t>
            </a:r>
            <a:r>
              <a:rPr sz="1600" dirty="0">
                <a:solidFill>
                  <a:srgbClr val="333333"/>
                </a:solidFill>
              </a:rPr>
              <a:t> al </a:t>
            </a:r>
            <a:r>
              <a:rPr sz="1600" dirty="0" err="1">
                <a:solidFill>
                  <a:srgbClr val="333333"/>
                </a:solidFill>
              </a:rPr>
              <a:t>servizio</a:t>
            </a:r>
            <a:r>
              <a:rPr sz="1600" dirty="0">
                <a:solidFill>
                  <a:srgbClr val="333333"/>
                </a:solidFill>
              </a:rPr>
              <a:t>, </a:t>
            </a:r>
            <a:r>
              <a:rPr sz="1600" dirty="0" err="1">
                <a:solidFill>
                  <a:srgbClr val="333333"/>
                </a:solidFill>
              </a:rPr>
              <a:t>pur</a:t>
            </a:r>
            <a:r>
              <a:rPr sz="1600" dirty="0">
                <a:solidFill>
                  <a:srgbClr val="333333"/>
                </a:solidFill>
              </a:rPr>
              <a:t> </a:t>
            </a:r>
            <a:r>
              <a:rPr sz="1600" dirty="0" err="1">
                <a:solidFill>
                  <a:srgbClr val="333333"/>
                </a:solidFill>
              </a:rPr>
              <a:t>compatibilmente</a:t>
            </a:r>
            <a:r>
              <a:rPr sz="1600" dirty="0">
                <a:solidFill>
                  <a:srgbClr val="333333"/>
                </a:solidFill>
              </a:rPr>
              <a:t> con le </a:t>
            </a:r>
            <a:r>
              <a:rPr sz="1600" dirty="0" err="1">
                <a:solidFill>
                  <a:srgbClr val="333333"/>
                </a:solidFill>
              </a:rPr>
              <a:t>esigenze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funzionamento</a:t>
            </a:r>
            <a:r>
              <a:rPr sz="1600" dirty="0">
                <a:solidFill>
                  <a:srgbClr val="333333"/>
                </a:solidFill>
              </a:rPr>
              <a:t> </a:t>
            </a:r>
            <a:r>
              <a:rPr sz="1600" dirty="0" err="1">
                <a:solidFill>
                  <a:srgbClr val="333333"/>
                </a:solidFill>
              </a:rPr>
              <a:t>dell'istituto</a:t>
            </a:r>
            <a:r>
              <a:rPr sz="1600" dirty="0">
                <a:solidFill>
                  <a:srgbClr val="333333"/>
                </a:solidFill>
              </a:rPr>
              <a:t> e </a:t>
            </a:r>
            <a:r>
              <a:rPr sz="1600" dirty="0" err="1">
                <a:solidFill>
                  <a:srgbClr val="333333"/>
                </a:solidFill>
              </a:rPr>
              <a:t>prevedendo</a:t>
            </a:r>
            <a:r>
              <a:rPr sz="1600" dirty="0">
                <a:solidFill>
                  <a:srgbClr val="333333"/>
                </a:solidFill>
              </a:rPr>
              <a:t> </a:t>
            </a:r>
            <a:r>
              <a:rPr sz="1600" dirty="0" err="1">
                <a:solidFill>
                  <a:srgbClr val="333333"/>
                </a:solidFill>
              </a:rPr>
              <a:t>idonei</a:t>
            </a:r>
            <a:r>
              <a:rPr sz="1600" dirty="0">
                <a:solidFill>
                  <a:srgbClr val="333333"/>
                </a:solidFill>
              </a:rPr>
              <a:t> </a:t>
            </a:r>
            <a:r>
              <a:rPr sz="1600" dirty="0" err="1">
                <a:solidFill>
                  <a:srgbClr val="333333"/>
                </a:solidFill>
              </a:rPr>
              <a:t>strumenti</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comunicazione</a:t>
            </a:r>
            <a:r>
              <a:rPr sz="1600" dirty="0">
                <a:solidFill>
                  <a:srgbClr val="333333"/>
                </a:solidFill>
              </a:rPr>
              <a:t> </a:t>
            </a:r>
            <a:r>
              <a:rPr sz="1600" dirty="0" err="1">
                <a:solidFill>
                  <a:srgbClr val="333333"/>
                </a:solidFill>
              </a:rPr>
              <a:t>tra</a:t>
            </a:r>
            <a:r>
              <a:rPr sz="1600" dirty="0">
                <a:solidFill>
                  <a:srgbClr val="333333"/>
                </a:solidFill>
              </a:rPr>
              <a:t> </a:t>
            </a:r>
            <a:r>
              <a:rPr sz="1600" dirty="0" err="1">
                <a:solidFill>
                  <a:srgbClr val="333333"/>
                </a:solidFill>
              </a:rPr>
              <a:t>istituto</a:t>
            </a:r>
            <a:r>
              <a:rPr sz="1600" dirty="0">
                <a:solidFill>
                  <a:srgbClr val="333333"/>
                </a:solidFill>
              </a:rPr>
              <a:t> e </a:t>
            </a:r>
            <a:r>
              <a:rPr sz="1600" dirty="0" err="1">
                <a:solidFill>
                  <a:srgbClr val="333333"/>
                </a:solidFill>
              </a:rPr>
              <a:t>famiglie</a:t>
            </a:r>
            <a:r>
              <a:rPr sz="1600" dirty="0">
                <a:solidFill>
                  <a:srgbClr val="333333"/>
                </a:solidFill>
              </a:rPr>
              <a:t>. </a:t>
            </a:r>
          </a:p>
        </p:txBody>
      </p:sp>
      <p:sp>
        <p:nvSpPr>
          <p:cNvPr id="42" name="Shape 42"/>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b="0" i="0">
                <a:solidFill>
                  <a:srgbClr val="000000"/>
                </a:solidFill>
              </a:defRPr>
            </a:pPr>
            <a:r>
              <a:rPr sz="3200" b="1" i="1" dirty="0">
                <a:solidFill>
                  <a:srgbClr val="99284C"/>
                </a:solidFill>
              </a:rPr>
              <a:t>Il CCNL </a:t>
            </a:r>
            <a:r>
              <a:rPr sz="3200" b="1" i="1" dirty="0" err="1">
                <a:solidFill>
                  <a:srgbClr val="99284C"/>
                </a:solidFill>
              </a:rPr>
              <a:t>Scuola</a:t>
            </a:r>
            <a:r>
              <a:rPr sz="3200" b="1" i="1" dirty="0">
                <a:solidFill>
                  <a:srgbClr val="99284C"/>
                </a:solidFill>
              </a:rPr>
              <a:t>: </a:t>
            </a:r>
            <a:r>
              <a:rPr sz="3200" b="1" i="1" dirty="0" err="1">
                <a:solidFill>
                  <a:srgbClr val="99284C"/>
                </a:solidFill>
              </a:rPr>
              <a:t>permessi</a:t>
            </a:r>
            <a:r>
              <a:rPr sz="3200" b="1" i="1" dirty="0">
                <a:solidFill>
                  <a:srgbClr val="99284C"/>
                </a:solidFill>
              </a:rPr>
              <a:t>, </a:t>
            </a:r>
            <a:r>
              <a:rPr sz="3200" b="1" i="1" dirty="0" err="1">
                <a:solidFill>
                  <a:srgbClr val="99284C"/>
                </a:solidFill>
              </a:rPr>
              <a:t>diritti</a:t>
            </a:r>
            <a:r>
              <a:rPr sz="3200" b="1" i="1" dirty="0">
                <a:solidFill>
                  <a:srgbClr val="99284C"/>
                </a:solidFill>
              </a:rPr>
              <a:t>, </a:t>
            </a:r>
            <a:r>
              <a:rPr sz="3200" b="1" i="1" dirty="0" err="1" smtClean="0">
                <a:solidFill>
                  <a:srgbClr val="99284C"/>
                </a:solidFill>
              </a:rPr>
              <a:t>doveri</a:t>
            </a:r>
            <a:endParaRPr sz="3200" b="1" i="1" dirty="0">
              <a:solidFill>
                <a:srgbClr val="99284C"/>
              </a:solidFill>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a:spLocks noGrp="1"/>
          </p:cNvSpPr>
          <p:nvPr>
            <p:ph type="body" idx="4294967295"/>
          </p:nvPr>
        </p:nvSpPr>
        <p:spPr>
          <a:xfrm>
            <a:off x="822325" y="1547812"/>
            <a:ext cx="8416925" cy="489585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r>
              <a:rPr b="1">
                <a:solidFill>
                  <a:srgbClr val="333333"/>
                </a:solidFill>
              </a:rPr>
              <a:t>CAPO IX – NORME DISCIPLINARI </a:t>
            </a:r>
            <a:endParaRPr>
              <a:solidFill>
                <a:srgbClr val="333333"/>
              </a:solidFill>
            </a:endParaRPr>
          </a:p>
          <a:p>
            <a:pPr lvl="0">
              <a:defRPr sz="1800">
                <a:solidFill>
                  <a:srgbClr val="000000"/>
                </a:solidFill>
              </a:defRPr>
            </a:pPr>
            <a:r>
              <a:rPr b="1">
                <a:solidFill>
                  <a:srgbClr val="333333"/>
                </a:solidFill>
              </a:rPr>
              <a:t> SEZIONE I - Personale docente </a:t>
            </a:r>
            <a:endParaRPr>
              <a:solidFill>
                <a:srgbClr val="333333"/>
              </a:solidFill>
            </a:endParaRPr>
          </a:p>
          <a:p>
            <a:pPr lvl="0">
              <a:defRPr sz="1800">
                <a:solidFill>
                  <a:srgbClr val="000000"/>
                </a:solidFill>
              </a:defRPr>
            </a:pPr>
            <a:r>
              <a:rPr b="1">
                <a:solidFill>
                  <a:srgbClr val="333333"/>
                </a:solidFill>
              </a:rPr>
              <a:t> ART.91 -  RINVIO DELLE NORME DISCIPLINARI </a:t>
            </a:r>
            <a:endParaRPr>
              <a:solidFill>
                <a:srgbClr val="333333"/>
              </a:solidFill>
            </a:endParaRPr>
          </a:p>
          <a:p>
            <a:pPr lvl="0">
              <a:defRPr sz="1800">
                <a:solidFill>
                  <a:srgbClr val="000000"/>
                </a:solidFill>
              </a:defRPr>
            </a:pPr>
            <a:r>
              <a:rPr>
                <a:solidFill>
                  <a:srgbClr val="333333"/>
                </a:solidFill>
              </a:rPr>
              <a:t> 1. Per il personale docente ed educativo delle scuole di ogni ordine e grado, continuano ad applicarsi le norme di cui al Titolo I, Capo IV della Parte III del D.L.vo n. 297 del 1994</a:t>
            </a:r>
          </a:p>
          <a:p>
            <a:pPr lvl="0">
              <a:defRPr sz="1800">
                <a:solidFill>
                  <a:srgbClr val="000000"/>
                </a:solidFill>
              </a:defRPr>
            </a:pPr>
            <a:r>
              <a:rPr>
                <a:solidFill>
                  <a:srgbClr val="333333"/>
                </a:solidFill>
              </a:rPr>
              <a:t> (AGGIORNATO A DLGS 165/01 ART. 55 BIS)</a:t>
            </a:r>
          </a:p>
          <a:p>
            <a:pPr marL="514350" lvl="0" indent="-514350">
              <a:buClr>
                <a:srgbClr val="000000"/>
              </a:buClr>
              <a:buSzPct val="100000"/>
              <a:buAutoNum type="arabicPeriod"/>
              <a:defRPr sz="1800">
                <a:solidFill>
                  <a:srgbClr val="000000"/>
                </a:solidFill>
              </a:defRPr>
            </a:pPr>
            <a:r>
              <a:rPr>
                <a:solidFill>
                  <a:srgbClr val="333333"/>
                </a:solidFill>
              </a:rPr>
              <a:t>Per le infrazioni di minore gravità, per le quali e' prevista l'irrogazione di sanzioni </a:t>
            </a:r>
            <a:r>
              <a:rPr u="sng">
                <a:solidFill>
                  <a:srgbClr val="333333"/>
                </a:solidFill>
              </a:rPr>
              <a:t>superiori al rimprovero verbale ed inferiori alla sospensione dal servizio con privazione della retribuzione per più di dieci giorni</a:t>
            </a:r>
            <a:r>
              <a:rPr>
                <a:solidFill>
                  <a:srgbClr val="333333"/>
                </a:solidFill>
              </a:rPr>
              <a:t>, il procedimento disciplinare, se il responsabile della struttura ha qualifica dirigenziale, si svolge secondo le disposizioni del comma 2. </a:t>
            </a:r>
          </a:p>
          <a:p>
            <a:pPr lvl="0">
              <a:defRPr sz="1800">
                <a:solidFill>
                  <a:srgbClr val="000000"/>
                </a:solidFill>
              </a:defRPr>
            </a:pPr>
            <a:r>
              <a:rPr>
                <a:solidFill>
                  <a:srgbClr val="333333"/>
                </a:solidFill>
              </a:rPr>
              <a:t> </a:t>
            </a:r>
          </a:p>
        </p:txBody>
      </p:sp>
      <p:sp>
        <p:nvSpPr>
          <p:cNvPr id="45" name="Shape 45"/>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b="0" i="0">
                <a:solidFill>
                  <a:srgbClr val="000000"/>
                </a:solidFill>
              </a:defRPr>
            </a:pPr>
            <a:r>
              <a:rPr sz="3200" b="1" i="1">
                <a:solidFill>
                  <a:srgbClr val="99284C"/>
                </a:solidFill>
              </a:rPr>
              <a:t>Il CCNL Scuola: permessi, diritti, doveri</a:t>
            </a:r>
            <a:br>
              <a:rPr sz="3200" b="1" i="1">
                <a:solidFill>
                  <a:srgbClr val="99284C"/>
                </a:solidFill>
              </a:rPr>
            </a:br>
            <a:endParaRPr sz="3200" b="1" i="1">
              <a:solidFill>
                <a:srgbClr val="99284C"/>
              </a:solidFill>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2800"/>
            </a:lvl1pPr>
          </a:lstStyle>
          <a:p>
            <a:pPr lvl="0">
              <a:defRPr sz="1800" b="0" i="0">
                <a:solidFill>
                  <a:srgbClr val="000000"/>
                </a:solidFill>
              </a:defRPr>
            </a:pPr>
            <a:r>
              <a:rPr sz="2800" b="1" i="1">
                <a:solidFill>
                  <a:srgbClr val="99284C"/>
                </a:solidFill>
              </a:rPr>
              <a:t>Il CCNL Scuola: permessi, diritti, doveri</a:t>
            </a:r>
          </a:p>
        </p:txBody>
      </p:sp>
      <p:sp>
        <p:nvSpPr>
          <p:cNvPr id="48" name="Shape 48"/>
          <p:cNvSpPr>
            <a:spLocks noGrp="1"/>
          </p:cNvSpPr>
          <p:nvPr>
            <p:ph type="body" idx="4294967295"/>
          </p:nvPr>
        </p:nvSpPr>
        <p:spPr>
          <a:xfrm>
            <a:off x="822325" y="1635125"/>
            <a:ext cx="8416925" cy="502443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lnSpcReduction="10000"/>
          </a:bodyPr>
          <a:lstStyle/>
          <a:p>
            <a:pPr marL="294894" lvl="0" indent="-294894" defTabSz="618458">
              <a:defRPr sz="1800">
                <a:solidFill>
                  <a:srgbClr val="000000"/>
                </a:solidFill>
              </a:defRPr>
            </a:pPr>
            <a:r>
              <a:rPr sz="1720" b="1">
                <a:solidFill>
                  <a:srgbClr val="333333"/>
                </a:solidFill>
              </a:rPr>
              <a:t>Art. 493 - Censura</a:t>
            </a:r>
          </a:p>
          <a:p>
            <a:pPr marL="294894" lvl="0" indent="-294894" defTabSz="618458">
              <a:defRPr sz="1800">
                <a:solidFill>
                  <a:srgbClr val="000000"/>
                </a:solidFill>
              </a:defRPr>
            </a:pPr>
            <a:r>
              <a:rPr sz="1720">
                <a:solidFill>
                  <a:srgbClr val="333333"/>
                </a:solidFill>
              </a:rPr>
              <a:t>1. La censura consiste in una dichiarazione di biasimo scritta e motivata, che viene inflitta per mancanze non gravi riguardanti i doveri inerenti alla funzione docente o i doveri di ufficio.</a:t>
            </a:r>
          </a:p>
          <a:p>
            <a:pPr marL="294894" lvl="0" indent="-294894" defTabSz="618458">
              <a:defRPr sz="1800">
                <a:solidFill>
                  <a:srgbClr val="000000"/>
                </a:solidFill>
              </a:defRPr>
            </a:pPr>
            <a:r>
              <a:rPr sz="1720" b="1">
                <a:solidFill>
                  <a:srgbClr val="333333"/>
                </a:solidFill>
              </a:rPr>
              <a:t>    Art. 494 - Sospensione dall'insegnamento o dall'ufficio fino a DIECI GIORNI</a:t>
            </a:r>
          </a:p>
          <a:p>
            <a:pPr marL="294894" lvl="0" indent="-294894" defTabSz="618458">
              <a:defRPr sz="1800">
                <a:solidFill>
                  <a:srgbClr val="000000"/>
                </a:solidFill>
              </a:defRPr>
            </a:pPr>
            <a:r>
              <a:rPr sz="1720">
                <a:solidFill>
                  <a:srgbClr val="333333"/>
                </a:solidFill>
              </a:rPr>
              <a:t>1. La sospensione dall'insegnamento o dall'ufficio consiste nel divieto di esercitare la funzione docente, con la perdita del trattamento economico ordinario, La sospensione dall'insegnamento o dall'ufficio fino a DIECI GIORNI viene inflitta:</a:t>
            </a:r>
          </a:p>
          <a:p>
            <a:pPr marL="294894" lvl="0" indent="-294894" defTabSz="618458">
              <a:defRPr sz="1800">
                <a:solidFill>
                  <a:srgbClr val="000000"/>
                </a:solidFill>
              </a:defRPr>
            </a:pPr>
            <a:r>
              <a:rPr sz="1720">
                <a:solidFill>
                  <a:srgbClr val="333333"/>
                </a:solidFill>
              </a:rPr>
              <a:t>a) per atti non conformi alle responsabilità, ai doveri e alla correttezza inerenti alla funzione o per gravi negligenze in servizio;</a:t>
            </a:r>
          </a:p>
          <a:p>
            <a:pPr marL="294894" lvl="0" indent="-294894" defTabSz="618458">
              <a:defRPr sz="1800">
                <a:solidFill>
                  <a:srgbClr val="000000"/>
                </a:solidFill>
              </a:defRPr>
            </a:pPr>
            <a:r>
              <a:rPr sz="1720">
                <a:solidFill>
                  <a:srgbClr val="333333"/>
                </a:solidFill>
              </a:rPr>
              <a:t>b) per violazione del segreto d'ufficio inerente ad atti o attività non soggetti a pubblicità;</a:t>
            </a:r>
          </a:p>
          <a:p>
            <a:pPr marL="294894" lvl="0" indent="-294894" defTabSz="618458">
              <a:defRPr sz="1800">
                <a:solidFill>
                  <a:srgbClr val="000000"/>
                </a:solidFill>
              </a:defRPr>
            </a:pPr>
            <a:r>
              <a:rPr sz="1720">
                <a:solidFill>
                  <a:srgbClr val="333333"/>
                </a:solidFill>
              </a:rPr>
              <a:t>c) per avere omesso di compiere gli atti dovuti in relazione ai doveri di vigilanza.</a:t>
            </a:r>
          </a:p>
          <a:p>
            <a:pPr marL="294894" lvl="0" indent="-294894" defTabSz="618458">
              <a:defRPr sz="1800">
                <a:solidFill>
                  <a:srgbClr val="000000"/>
                </a:solidFill>
              </a:defRPr>
            </a:pPr>
            <a:r>
              <a:rPr sz="1720" b="1">
                <a:solidFill>
                  <a:srgbClr val="333333"/>
                </a:solidFill>
              </a:rPr>
              <a:t>    Art. 495 - Sospensione dall'insegnamento o dall'ufficio da DIECI GIORNI IN POI</a:t>
            </a:r>
          </a:p>
          <a:p>
            <a:pPr marL="294894" lvl="0" indent="-294894" defTabSz="618458">
              <a:defRPr sz="1800">
                <a:solidFill>
                  <a:srgbClr val="000000"/>
                </a:solidFill>
              </a:defRPr>
            </a:pPr>
            <a:r>
              <a:rPr sz="1720">
                <a:solidFill>
                  <a:srgbClr val="333333"/>
                </a:solidFill>
              </a:rPr>
              <a:t>1. La sospensione dall'insegnamento o dall'ufficio da oltre un mese a sei mesi è inflitta:</a:t>
            </a:r>
          </a:p>
          <a:p>
            <a:pPr marL="294894" lvl="0" indent="-294894" defTabSz="618458">
              <a:defRPr sz="1800">
                <a:solidFill>
                  <a:srgbClr val="000000"/>
                </a:solidFill>
              </a:defRPr>
            </a:pPr>
            <a:r>
              <a:rPr sz="1720">
                <a:solidFill>
                  <a:srgbClr val="333333"/>
                </a:solidFill>
              </a:rPr>
              <a:t>a) nei casi previsti dall'articolo 494 qualora le infrazioni abbiano carattere di particolare gravità;</a:t>
            </a:r>
          </a:p>
          <a:p>
            <a:pPr marL="294894" lvl="0" indent="-294894" defTabSz="618458">
              <a:defRPr sz="1800">
                <a:solidFill>
                  <a:srgbClr val="000000"/>
                </a:solidFill>
              </a:defRPr>
            </a:pPr>
            <a:r>
              <a:rPr sz="1720">
                <a:solidFill>
                  <a:srgbClr val="333333"/>
                </a:solidFill>
              </a:rPr>
              <a:t>b) per uso dell'impiego ai fini di interesse personale;</a:t>
            </a:r>
          </a:p>
          <a:p>
            <a:pPr marL="294894" lvl="0" indent="-294894" defTabSz="618458">
              <a:defRPr sz="1800">
                <a:solidFill>
                  <a:srgbClr val="000000"/>
                </a:solidFill>
              </a:defRPr>
            </a:pPr>
            <a:r>
              <a:rPr sz="1720">
                <a:solidFill>
                  <a:srgbClr val="333333"/>
                </a:solidFill>
              </a:rPr>
              <a:t>c) per atti in violazione dei propri doveri che pregiudichino il regolare funzionamento della scuola e per concorso negli stessi atti;</a:t>
            </a:r>
          </a:p>
          <a:p>
            <a:pPr marL="294894" lvl="0" indent="-294894" defTabSz="618458">
              <a:defRPr sz="1800">
                <a:solidFill>
                  <a:srgbClr val="000000"/>
                </a:solidFill>
              </a:defRPr>
            </a:pPr>
            <a:r>
              <a:rPr sz="1720">
                <a:solidFill>
                  <a:srgbClr val="333333"/>
                </a:solidFill>
              </a:rPr>
              <a:t>d) per abuso di autorità.</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body" idx="4294967295"/>
          </p:nvPr>
        </p:nvSpPr>
        <p:spPr>
          <a:xfrm>
            <a:off x="822325" y="1692275"/>
            <a:ext cx="8416925" cy="5207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312039" lvl="0" indent="-312039" defTabSz="654415">
              <a:defRPr sz="1800">
                <a:solidFill>
                  <a:srgbClr val="000000"/>
                </a:solidFill>
              </a:defRPr>
            </a:pPr>
            <a:r>
              <a:rPr sz="1456" b="1" dirty="0" err="1">
                <a:solidFill>
                  <a:srgbClr val="333333"/>
                </a:solidFill>
              </a:rPr>
              <a:t>Dlgs</a:t>
            </a:r>
            <a:r>
              <a:rPr sz="1456" b="1" dirty="0">
                <a:solidFill>
                  <a:srgbClr val="333333"/>
                </a:solidFill>
              </a:rPr>
              <a:t> 165/01 ART. 55 BIS COMMA 2:</a:t>
            </a:r>
          </a:p>
          <a:p>
            <a:pPr marL="312039" lvl="0" indent="-312039" defTabSz="654415">
              <a:defRPr sz="1800">
                <a:solidFill>
                  <a:srgbClr val="000000"/>
                </a:solidFill>
              </a:defRPr>
            </a:pPr>
            <a:r>
              <a:rPr sz="1638" dirty="0">
                <a:solidFill>
                  <a:srgbClr val="333333"/>
                </a:solidFill>
              </a:rPr>
              <a:t>Il </a:t>
            </a:r>
            <a:r>
              <a:rPr sz="1638" dirty="0" err="1">
                <a:solidFill>
                  <a:srgbClr val="333333"/>
                </a:solidFill>
              </a:rPr>
              <a:t>responsabile</a:t>
            </a:r>
            <a:r>
              <a:rPr sz="1638" dirty="0">
                <a:solidFill>
                  <a:srgbClr val="333333"/>
                </a:solidFill>
              </a:rPr>
              <a:t>, con </a:t>
            </a:r>
            <a:r>
              <a:rPr sz="1638" dirty="0" err="1">
                <a:solidFill>
                  <a:srgbClr val="333333"/>
                </a:solidFill>
              </a:rPr>
              <a:t>qualifica</a:t>
            </a:r>
            <a:r>
              <a:rPr sz="1638" dirty="0">
                <a:solidFill>
                  <a:srgbClr val="333333"/>
                </a:solidFill>
              </a:rPr>
              <a:t> </a:t>
            </a:r>
            <a:r>
              <a:rPr sz="1638" dirty="0" err="1">
                <a:solidFill>
                  <a:srgbClr val="333333"/>
                </a:solidFill>
              </a:rPr>
              <a:t>dirigenziale</a:t>
            </a:r>
            <a:r>
              <a:rPr sz="1638" dirty="0">
                <a:solidFill>
                  <a:srgbClr val="333333"/>
                </a:solidFill>
              </a:rPr>
              <a:t>, </a:t>
            </a:r>
            <a:r>
              <a:rPr sz="1638" dirty="0" err="1" smtClean="0">
                <a:solidFill>
                  <a:srgbClr val="333333"/>
                </a:solidFill>
              </a:rPr>
              <a:t>quando</a:t>
            </a:r>
            <a:r>
              <a:rPr sz="1638" dirty="0" smtClean="0">
                <a:solidFill>
                  <a:srgbClr val="333333"/>
                </a:solidFill>
              </a:rPr>
              <a:t> </a:t>
            </a:r>
            <a:r>
              <a:rPr sz="1638" dirty="0">
                <a:solidFill>
                  <a:srgbClr val="333333"/>
                </a:solidFill>
              </a:rPr>
              <a:t>ha </a:t>
            </a:r>
            <a:r>
              <a:rPr sz="1638" dirty="0" err="1">
                <a:solidFill>
                  <a:srgbClr val="333333"/>
                </a:solidFill>
              </a:rPr>
              <a:t>notizia</a:t>
            </a:r>
            <a:r>
              <a:rPr sz="1638" dirty="0">
                <a:solidFill>
                  <a:srgbClr val="333333"/>
                </a:solidFill>
              </a:rPr>
              <a:t> </a:t>
            </a:r>
            <a:r>
              <a:rPr sz="1638" dirty="0" err="1">
                <a:solidFill>
                  <a:srgbClr val="333333"/>
                </a:solidFill>
              </a:rPr>
              <a:t>di</a:t>
            </a:r>
            <a:r>
              <a:rPr sz="1638" dirty="0">
                <a:solidFill>
                  <a:srgbClr val="333333"/>
                </a:solidFill>
              </a:rPr>
              <a:t> </a:t>
            </a:r>
            <a:r>
              <a:rPr sz="1638" dirty="0" err="1">
                <a:solidFill>
                  <a:srgbClr val="333333"/>
                </a:solidFill>
              </a:rPr>
              <a:t>comportamenti</a:t>
            </a:r>
            <a:r>
              <a:rPr sz="1638" dirty="0">
                <a:solidFill>
                  <a:srgbClr val="333333"/>
                </a:solidFill>
              </a:rPr>
              <a:t> </a:t>
            </a:r>
            <a:r>
              <a:rPr sz="1638" dirty="0" err="1">
                <a:solidFill>
                  <a:srgbClr val="333333"/>
                </a:solidFill>
              </a:rPr>
              <a:t>punibili</a:t>
            </a:r>
            <a:r>
              <a:rPr sz="1638" dirty="0">
                <a:solidFill>
                  <a:srgbClr val="333333"/>
                </a:solidFill>
              </a:rPr>
              <a:t> con </a:t>
            </a:r>
            <a:r>
              <a:rPr sz="1638" dirty="0" err="1">
                <a:solidFill>
                  <a:srgbClr val="333333"/>
                </a:solidFill>
              </a:rPr>
              <a:t>taluna</a:t>
            </a:r>
            <a:r>
              <a:rPr sz="1638" dirty="0">
                <a:solidFill>
                  <a:srgbClr val="333333"/>
                </a:solidFill>
              </a:rPr>
              <a:t> </a:t>
            </a:r>
            <a:r>
              <a:rPr sz="1638" dirty="0" err="1">
                <a:solidFill>
                  <a:srgbClr val="333333"/>
                </a:solidFill>
              </a:rPr>
              <a:t>delle</a:t>
            </a:r>
            <a:r>
              <a:rPr sz="1638" dirty="0">
                <a:solidFill>
                  <a:srgbClr val="333333"/>
                </a:solidFill>
              </a:rPr>
              <a:t> </a:t>
            </a:r>
            <a:r>
              <a:rPr sz="1638" dirty="0" err="1">
                <a:solidFill>
                  <a:srgbClr val="333333"/>
                </a:solidFill>
              </a:rPr>
              <a:t>sanzioni</a:t>
            </a:r>
            <a:r>
              <a:rPr sz="1638" dirty="0">
                <a:solidFill>
                  <a:srgbClr val="333333"/>
                </a:solidFill>
              </a:rPr>
              <a:t> </a:t>
            </a:r>
            <a:r>
              <a:rPr sz="1638" dirty="0" err="1">
                <a:solidFill>
                  <a:srgbClr val="333333"/>
                </a:solidFill>
              </a:rPr>
              <a:t>disciplinari</a:t>
            </a:r>
            <a:r>
              <a:rPr sz="1638" dirty="0">
                <a:solidFill>
                  <a:srgbClr val="333333"/>
                </a:solidFill>
              </a:rPr>
              <a:t> </a:t>
            </a:r>
            <a:r>
              <a:rPr sz="1638" dirty="0" err="1">
                <a:solidFill>
                  <a:srgbClr val="333333"/>
                </a:solidFill>
              </a:rPr>
              <a:t>di</a:t>
            </a:r>
            <a:r>
              <a:rPr sz="1638" dirty="0">
                <a:solidFill>
                  <a:srgbClr val="333333"/>
                </a:solidFill>
              </a:rPr>
              <a:t> cui al comma 1, primo </a:t>
            </a:r>
            <a:r>
              <a:rPr sz="1638" dirty="0" err="1">
                <a:solidFill>
                  <a:srgbClr val="333333"/>
                </a:solidFill>
              </a:rPr>
              <a:t>periodo</a:t>
            </a:r>
            <a:r>
              <a:rPr sz="1638" dirty="0">
                <a:solidFill>
                  <a:srgbClr val="333333"/>
                </a:solidFill>
              </a:rPr>
              <a:t>, </a:t>
            </a:r>
            <a:r>
              <a:rPr sz="1638" u="sng" dirty="0" err="1">
                <a:solidFill>
                  <a:srgbClr val="333333"/>
                </a:solidFill>
              </a:rPr>
              <a:t>senza</a:t>
            </a:r>
            <a:r>
              <a:rPr sz="1638" u="sng" dirty="0">
                <a:solidFill>
                  <a:srgbClr val="333333"/>
                </a:solidFill>
              </a:rPr>
              <a:t> </a:t>
            </a:r>
            <a:r>
              <a:rPr sz="1638" u="sng" dirty="0" err="1">
                <a:solidFill>
                  <a:srgbClr val="333333"/>
                </a:solidFill>
              </a:rPr>
              <a:t>indugio</a:t>
            </a:r>
            <a:r>
              <a:rPr sz="1638" u="sng" dirty="0">
                <a:solidFill>
                  <a:srgbClr val="333333"/>
                </a:solidFill>
              </a:rPr>
              <a:t> e </a:t>
            </a:r>
            <a:r>
              <a:rPr sz="1638" u="sng" dirty="0" err="1">
                <a:solidFill>
                  <a:srgbClr val="333333"/>
                </a:solidFill>
              </a:rPr>
              <a:t>comunque</a:t>
            </a:r>
            <a:r>
              <a:rPr sz="1638" u="sng" dirty="0">
                <a:solidFill>
                  <a:srgbClr val="333333"/>
                </a:solidFill>
              </a:rPr>
              <a:t> non </a:t>
            </a:r>
            <a:r>
              <a:rPr sz="1638" u="sng" dirty="0" err="1">
                <a:solidFill>
                  <a:srgbClr val="333333"/>
                </a:solidFill>
              </a:rPr>
              <a:t>oltre</a:t>
            </a:r>
            <a:r>
              <a:rPr sz="1638" u="sng" dirty="0">
                <a:solidFill>
                  <a:srgbClr val="333333"/>
                </a:solidFill>
              </a:rPr>
              <a:t> </a:t>
            </a:r>
            <a:r>
              <a:rPr sz="1638" u="sng" dirty="0" err="1">
                <a:solidFill>
                  <a:srgbClr val="333333"/>
                </a:solidFill>
              </a:rPr>
              <a:t>venti</a:t>
            </a:r>
            <a:r>
              <a:rPr sz="1638" u="sng" dirty="0">
                <a:solidFill>
                  <a:srgbClr val="333333"/>
                </a:solidFill>
              </a:rPr>
              <a:t> </a:t>
            </a:r>
            <a:r>
              <a:rPr sz="1638" u="sng" dirty="0" err="1">
                <a:solidFill>
                  <a:srgbClr val="333333"/>
                </a:solidFill>
              </a:rPr>
              <a:t>giorni</a:t>
            </a:r>
            <a:r>
              <a:rPr sz="1638" u="sng" dirty="0">
                <a:solidFill>
                  <a:srgbClr val="333333"/>
                </a:solidFill>
              </a:rPr>
              <a:t> </a:t>
            </a:r>
            <a:r>
              <a:rPr sz="1638" u="sng" dirty="0" err="1">
                <a:solidFill>
                  <a:srgbClr val="333333"/>
                </a:solidFill>
              </a:rPr>
              <a:t>contesta</a:t>
            </a:r>
            <a:r>
              <a:rPr sz="1638" u="sng" dirty="0">
                <a:solidFill>
                  <a:srgbClr val="333333"/>
                </a:solidFill>
              </a:rPr>
              <a:t> per </a:t>
            </a:r>
            <a:r>
              <a:rPr sz="1638" u="sng" dirty="0" err="1">
                <a:solidFill>
                  <a:srgbClr val="333333"/>
                </a:solidFill>
              </a:rPr>
              <a:t>iscritto</a:t>
            </a:r>
            <a:r>
              <a:rPr sz="1638" u="sng" dirty="0">
                <a:solidFill>
                  <a:srgbClr val="333333"/>
                </a:solidFill>
              </a:rPr>
              <a:t> </a:t>
            </a:r>
            <a:r>
              <a:rPr sz="1638" u="sng" dirty="0" err="1">
                <a:solidFill>
                  <a:srgbClr val="333333"/>
                </a:solidFill>
              </a:rPr>
              <a:t>l'addebito</a:t>
            </a:r>
            <a:r>
              <a:rPr sz="1638" u="sng" dirty="0">
                <a:solidFill>
                  <a:srgbClr val="333333"/>
                </a:solidFill>
              </a:rPr>
              <a:t> al </a:t>
            </a:r>
            <a:r>
              <a:rPr sz="1638" u="sng" dirty="0" err="1">
                <a:solidFill>
                  <a:srgbClr val="333333"/>
                </a:solidFill>
              </a:rPr>
              <a:t>dipendente</a:t>
            </a:r>
            <a:r>
              <a:rPr sz="1638" u="sng" dirty="0">
                <a:solidFill>
                  <a:srgbClr val="333333"/>
                </a:solidFill>
              </a:rPr>
              <a:t> </a:t>
            </a:r>
            <a:r>
              <a:rPr sz="1638" u="sng" dirty="0" err="1">
                <a:solidFill>
                  <a:srgbClr val="333333"/>
                </a:solidFill>
              </a:rPr>
              <a:t>medesimo</a:t>
            </a:r>
            <a:r>
              <a:rPr sz="1638" u="sng" dirty="0">
                <a:solidFill>
                  <a:srgbClr val="333333"/>
                </a:solidFill>
              </a:rPr>
              <a:t> e lo </a:t>
            </a:r>
            <a:r>
              <a:rPr sz="1638" u="sng" dirty="0" err="1">
                <a:solidFill>
                  <a:srgbClr val="333333"/>
                </a:solidFill>
              </a:rPr>
              <a:t>convoca</a:t>
            </a:r>
            <a:r>
              <a:rPr sz="1638" u="sng" dirty="0">
                <a:solidFill>
                  <a:srgbClr val="333333"/>
                </a:solidFill>
              </a:rPr>
              <a:t> per </a:t>
            </a:r>
            <a:r>
              <a:rPr sz="1638" u="sng" dirty="0" err="1">
                <a:solidFill>
                  <a:srgbClr val="333333"/>
                </a:solidFill>
              </a:rPr>
              <a:t>il</a:t>
            </a:r>
            <a:r>
              <a:rPr sz="1638" u="sng" dirty="0">
                <a:solidFill>
                  <a:srgbClr val="333333"/>
                </a:solidFill>
              </a:rPr>
              <a:t> </a:t>
            </a:r>
            <a:r>
              <a:rPr sz="1638" u="sng" dirty="0" err="1">
                <a:solidFill>
                  <a:srgbClr val="333333"/>
                </a:solidFill>
              </a:rPr>
              <a:t>contraddittorio</a:t>
            </a:r>
            <a:r>
              <a:rPr sz="1638" u="sng" dirty="0">
                <a:solidFill>
                  <a:srgbClr val="333333"/>
                </a:solidFill>
              </a:rPr>
              <a:t> a </a:t>
            </a:r>
            <a:r>
              <a:rPr sz="1638" u="sng" dirty="0" err="1">
                <a:solidFill>
                  <a:srgbClr val="333333"/>
                </a:solidFill>
              </a:rPr>
              <a:t>sua</a:t>
            </a:r>
            <a:r>
              <a:rPr sz="1638" u="sng" dirty="0">
                <a:solidFill>
                  <a:srgbClr val="333333"/>
                </a:solidFill>
              </a:rPr>
              <a:t> </a:t>
            </a:r>
            <a:r>
              <a:rPr sz="1638" u="sng" dirty="0" err="1">
                <a:solidFill>
                  <a:srgbClr val="333333"/>
                </a:solidFill>
              </a:rPr>
              <a:t>difesa</a:t>
            </a:r>
            <a:r>
              <a:rPr sz="1638" u="sng" dirty="0">
                <a:solidFill>
                  <a:srgbClr val="333333"/>
                </a:solidFill>
              </a:rPr>
              <a:t>, con </a:t>
            </a:r>
            <a:r>
              <a:rPr sz="1638" u="sng" dirty="0" err="1">
                <a:solidFill>
                  <a:srgbClr val="333333"/>
                </a:solidFill>
              </a:rPr>
              <a:t>l'eventuale</a:t>
            </a:r>
            <a:r>
              <a:rPr sz="1638" u="sng" dirty="0">
                <a:solidFill>
                  <a:srgbClr val="333333"/>
                </a:solidFill>
              </a:rPr>
              <a:t> </a:t>
            </a:r>
            <a:r>
              <a:rPr sz="1638" u="sng" dirty="0" err="1">
                <a:solidFill>
                  <a:srgbClr val="333333"/>
                </a:solidFill>
              </a:rPr>
              <a:t>assistenza</a:t>
            </a:r>
            <a:r>
              <a:rPr sz="1638" u="sng" dirty="0">
                <a:solidFill>
                  <a:srgbClr val="333333"/>
                </a:solidFill>
              </a:rPr>
              <a:t> </a:t>
            </a:r>
            <a:r>
              <a:rPr sz="1638" u="sng" dirty="0" err="1">
                <a:solidFill>
                  <a:srgbClr val="333333"/>
                </a:solidFill>
              </a:rPr>
              <a:t>di</a:t>
            </a:r>
            <a:r>
              <a:rPr sz="1638" u="sng" dirty="0">
                <a:solidFill>
                  <a:srgbClr val="333333"/>
                </a:solidFill>
              </a:rPr>
              <a:t> un </a:t>
            </a:r>
            <a:r>
              <a:rPr sz="1638" u="sng" dirty="0" err="1">
                <a:solidFill>
                  <a:srgbClr val="333333"/>
                </a:solidFill>
              </a:rPr>
              <a:t>procuratore</a:t>
            </a:r>
            <a:r>
              <a:rPr sz="1638" u="sng" dirty="0">
                <a:solidFill>
                  <a:srgbClr val="333333"/>
                </a:solidFill>
              </a:rPr>
              <a:t> </a:t>
            </a:r>
            <a:r>
              <a:rPr sz="1638" u="sng" dirty="0" err="1">
                <a:solidFill>
                  <a:srgbClr val="333333"/>
                </a:solidFill>
              </a:rPr>
              <a:t>ovvero</a:t>
            </a:r>
            <a:r>
              <a:rPr sz="1638" u="sng" dirty="0">
                <a:solidFill>
                  <a:srgbClr val="333333"/>
                </a:solidFill>
              </a:rPr>
              <a:t> </a:t>
            </a:r>
            <a:r>
              <a:rPr sz="1638" u="sng" dirty="0" err="1">
                <a:solidFill>
                  <a:srgbClr val="333333"/>
                </a:solidFill>
              </a:rPr>
              <a:t>di</a:t>
            </a:r>
            <a:r>
              <a:rPr sz="1638" u="sng" dirty="0">
                <a:solidFill>
                  <a:srgbClr val="333333"/>
                </a:solidFill>
              </a:rPr>
              <a:t> un </a:t>
            </a:r>
            <a:r>
              <a:rPr sz="1638" u="sng" dirty="0" err="1">
                <a:solidFill>
                  <a:srgbClr val="333333"/>
                </a:solidFill>
              </a:rPr>
              <a:t>rappresentante</a:t>
            </a:r>
            <a:r>
              <a:rPr sz="1638" u="sng" dirty="0">
                <a:solidFill>
                  <a:srgbClr val="333333"/>
                </a:solidFill>
              </a:rPr>
              <a:t> </a:t>
            </a:r>
            <a:r>
              <a:rPr sz="1638" u="sng" dirty="0" err="1">
                <a:solidFill>
                  <a:srgbClr val="333333"/>
                </a:solidFill>
              </a:rPr>
              <a:t>dell'associazione</a:t>
            </a:r>
            <a:r>
              <a:rPr sz="1638" u="sng" dirty="0">
                <a:solidFill>
                  <a:srgbClr val="333333"/>
                </a:solidFill>
              </a:rPr>
              <a:t> </a:t>
            </a:r>
            <a:r>
              <a:rPr sz="1638" u="sng" dirty="0" err="1">
                <a:solidFill>
                  <a:srgbClr val="333333"/>
                </a:solidFill>
              </a:rPr>
              <a:t>sindacale</a:t>
            </a:r>
            <a:r>
              <a:rPr sz="1638" u="sng" dirty="0">
                <a:solidFill>
                  <a:srgbClr val="333333"/>
                </a:solidFill>
              </a:rPr>
              <a:t> cui </a:t>
            </a:r>
            <a:r>
              <a:rPr sz="1638" u="sng" dirty="0" err="1">
                <a:solidFill>
                  <a:srgbClr val="333333"/>
                </a:solidFill>
              </a:rPr>
              <a:t>il</a:t>
            </a:r>
            <a:r>
              <a:rPr sz="1638" u="sng" dirty="0">
                <a:solidFill>
                  <a:srgbClr val="333333"/>
                </a:solidFill>
              </a:rPr>
              <a:t> </a:t>
            </a:r>
            <a:r>
              <a:rPr sz="1638" u="sng" dirty="0" err="1">
                <a:solidFill>
                  <a:srgbClr val="333333"/>
                </a:solidFill>
              </a:rPr>
              <a:t>lavoratore</a:t>
            </a:r>
            <a:r>
              <a:rPr sz="1638" u="sng" dirty="0">
                <a:solidFill>
                  <a:srgbClr val="333333"/>
                </a:solidFill>
              </a:rPr>
              <a:t> </a:t>
            </a:r>
            <a:r>
              <a:rPr sz="1638" u="sng" dirty="0" err="1">
                <a:solidFill>
                  <a:srgbClr val="333333"/>
                </a:solidFill>
              </a:rPr>
              <a:t>aderisce</a:t>
            </a:r>
            <a:r>
              <a:rPr sz="1638" u="sng" dirty="0">
                <a:solidFill>
                  <a:srgbClr val="333333"/>
                </a:solidFill>
              </a:rPr>
              <a:t> o </a:t>
            </a:r>
            <a:r>
              <a:rPr sz="1638" u="sng" dirty="0" err="1">
                <a:solidFill>
                  <a:srgbClr val="333333"/>
                </a:solidFill>
              </a:rPr>
              <a:t>conferisce</a:t>
            </a:r>
            <a:r>
              <a:rPr sz="1638" u="sng" dirty="0">
                <a:solidFill>
                  <a:srgbClr val="333333"/>
                </a:solidFill>
              </a:rPr>
              <a:t> </a:t>
            </a:r>
            <a:r>
              <a:rPr sz="1638" u="sng" dirty="0" err="1">
                <a:solidFill>
                  <a:srgbClr val="333333"/>
                </a:solidFill>
              </a:rPr>
              <a:t>mandato</a:t>
            </a:r>
            <a:r>
              <a:rPr sz="1638" u="sng" dirty="0">
                <a:solidFill>
                  <a:srgbClr val="333333"/>
                </a:solidFill>
              </a:rPr>
              <a:t>, con un </a:t>
            </a:r>
            <a:r>
              <a:rPr sz="1638" u="sng" dirty="0" err="1">
                <a:solidFill>
                  <a:srgbClr val="333333"/>
                </a:solidFill>
              </a:rPr>
              <a:t>preavviso</a:t>
            </a:r>
            <a:r>
              <a:rPr sz="1638" u="sng" dirty="0">
                <a:solidFill>
                  <a:srgbClr val="333333"/>
                </a:solidFill>
              </a:rPr>
              <a:t> </a:t>
            </a:r>
            <a:r>
              <a:rPr sz="1638" u="sng" dirty="0" err="1">
                <a:solidFill>
                  <a:srgbClr val="333333"/>
                </a:solidFill>
              </a:rPr>
              <a:t>di</a:t>
            </a:r>
            <a:r>
              <a:rPr sz="1638" u="sng" dirty="0">
                <a:solidFill>
                  <a:srgbClr val="333333"/>
                </a:solidFill>
              </a:rPr>
              <a:t> </a:t>
            </a:r>
            <a:r>
              <a:rPr sz="1638" u="sng" dirty="0" err="1">
                <a:solidFill>
                  <a:srgbClr val="333333"/>
                </a:solidFill>
              </a:rPr>
              <a:t>almeno</a:t>
            </a:r>
            <a:r>
              <a:rPr sz="1638" u="sng" dirty="0">
                <a:solidFill>
                  <a:srgbClr val="333333"/>
                </a:solidFill>
              </a:rPr>
              <a:t> </a:t>
            </a:r>
            <a:r>
              <a:rPr sz="1638" u="sng" dirty="0" err="1">
                <a:solidFill>
                  <a:srgbClr val="333333"/>
                </a:solidFill>
              </a:rPr>
              <a:t>dieci</a:t>
            </a:r>
            <a:r>
              <a:rPr sz="1638" u="sng" dirty="0">
                <a:solidFill>
                  <a:srgbClr val="333333"/>
                </a:solidFill>
              </a:rPr>
              <a:t> </a:t>
            </a:r>
            <a:r>
              <a:rPr sz="1638" u="sng" dirty="0" err="1">
                <a:solidFill>
                  <a:srgbClr val="333333"/>
                </a:solidFill>
              </a:rPr>
              <a:t>giorni</a:t>
            </a:r>
            <a:r>
              <a:rPr sz="1638" u="sng" dirty="0">
                <a:solidFill>
                  <a:srgbClr val="333333"/>
                </a:solidFill>
              </a:rPr>
              <a:t>. </a:t>
            </a:r>
            <a:r>
              <a:rPr sz="1638" u="sng" dirty="0" err="1">
                <a:solidFill>
                  <a:srgbClr val="333333"/>
                </a:solidFill>
              </a:rPr>
              <a:t>Entro</a:t>
            </a:r>
            <a:r>
              <a:rPr sz="1638" u="sng" dirty="0">
                <a:solidFill>
                  <a:srgbClr val="333333"/>
                </a:solidFill>
              </a:rPr>
              <a:t> </a:t>
            </a:r>
            <a:r>
              <a:rPr sz="1638" u="sng" dirty="0" err="1">
                <a:solidFill>
                  <a:srgbClr val="333333"/>
                </a:solidFill>
              </a:rPr>
              <a:t>il</a:t>
            </a:r>
            <a:r>
              <a:rPr sz="1638" u="sng" dirty="0">
                <a:solidFill>
                  <a:srgbClr val="333333"/>
                </a:solidFill>
              </a:rPr>
              <a:t> </a:t>
            </a:r>
            <a:r>
              <a:rPr sz="1638" u="sng" dirty="0" err="1">
                <a:solidFill>
                  <a:srgbClr val="333333"/>
                </a:solidFill>
              </a:rPr>
              <a:t>termine</a:t>
            </a:r>
            <a:r>
              <a:rPr sz="1638" u="sng" dirty="0">
                <a:solidFill>
                  <a:srgbClr val="333333"/>
                </a:solidFill>
              </a:rPr>
              <a:t> </a:t>
            </a:r>
            <a:r>
              <a:rPr sz="1638" u="sng" dirty="0" err="1">
                <a:solidFill>
                  <a:srgbClr val="333333"/>
                </a:solidFill>
              </a:rPr>
              <a:t>fissato</a:t>
            </a:r>
            <a:r>
              <a:rPr sz="1638" u="sng" dirty="0">
                <a:solidFill>
                  <a:srgbClr val="333333"/>
                </a:solidFill>
              </a:rPr>
              <a:t>, </a:t>
            </a:r>
            <a:r>
              <a:rPr sz="1638" u="sng" dirty="0" err="1">
                <a:solidFill>
                  <a:srgbClr val="333333"/>
                </a:solidFill>
              </a:rPr>
              <a:t>il</a:t>
            </a:r>
            <a:r>
              <a:rPr sz="1638" u="sng" dirty="0">
                <a:solidFill>
                  <a:srgbClr val="333333"/>
                </a:solidFill>
              </a:rPr>
              <a:t> </a:t>
            </a:r>
            <a:r>
              <a:rPr sz="1638" u="sng" dirty="0" err="1">
                <a:solidFill>
                  <a:srgbClr val="333333"/>
                </a:solidFill>
              </a:rPr>
              <a:t>dipendente</a:t>
            </a:r>
            <a:r>
              <a:rPr sz="1638" u="sng" dirty="0">
                <a:solidFill>
                  <a:srgbClr val="333333"/>
                </a:solidFill>
              </a:rPr>
              <a:t> </a:t>
            </a:r>
            <a:r>
              <a:rPr sz="1638" u="sng" dirty="0" err="1">
                <a:solidFill>
                  <a:srgbClr val="333333"/>
                </a:solidFill>
              </a:rPr>
              <a:t>convocato</a:t>
            </a:r>
            <a:r>
              <a:rPr sz="1638" u="sng" dirty="0">
                <a:solidFill>
                  <a:srgbClr val="333333"/>
                </a:solidFill>
              </a:rPr>
              <a:t>, se non </a:t>
            </a:r>
            <a:r>
              <a:rPr sz="1638" u="sng" dirty="0" err="1">
                <a:solidFill>
                  <a:srgbClr val="333333"/>
                </a:solidFill>
              </a:rPr>
              <a:t>intende</a:t>
            </a:r>
            <a:r>
              <a:rPr sz="1638" u="sng" dirty="0">
                <a:solidFill>
                  <a:srgbClr val="333333"/>
                </a:solidFill>
              </a:rPr>
              <a:t> </a:t>
            </a:r>
            <a:r>
              <a:rPr sz="1638" u="sng" dirty="0" err="1">
                <a:solidFill>
                  <a:srgbClr val="333333"/>
                </a:solidFill>
              </a:rPr>
              <a:t>presentarsi</a:t>
            </a:r>
            <a:r>
              <a:rPr sz="1638" u="sng" dirty="0">
                <a:solidFill>
                  <a:srgbClr val="333333"/>
                </a:solidFill>
              </a:rPr>
              <a:t>, </a:t>
            </a:r>
            <a:r>
              <a:rPr sz="1638" u="sng" dirty="0" err="1">
                <a:solidFill>
                  <a:srgbClr val="333333"/>
                </a:solidFill>
              </a:rPr>
              <a:t>può</a:t>
            </a:r>
            <a:r>
              <a:rPr sz="1638" u="sng" dirty="0">
                <a:solidFill>
                  <a:srgbClr val="333333"/>
                </a:solidFill>
              </a:rPr>
              <a:t> </a:t>
            </a:r>
            <a:r>
              <a:rPr sz="1638" u="sng" dirty="0" err="1">
                <a:solidFill>
                  <a:srgbClr val="333333"/>
                </a:solidFill>
              </a:rPr>
              <a:t>inviare</a:t>
            </a:r>
            <a:r>
              <a:rPr sz="1638" u="sng" dirty="0">
                <a:solidFill>
                  <a:srgbClr val="333333"/>
                </a:solidFill>
              </a:rPr>
              <a:t> </a:t>
            </a:r>
            <a:r>
              <a:rPr sz="1638" u="sng" dirty="0" err="1">
                <a:solidFill>
                  <a:srgbClr val="333333"/>
                </a:solidFill>
              </a:rPr>
              <a:t>una</a:t>
            </a:r>
            <a:r>
              <a:rPr sz="1638" u="sng" dirty="0">
                <a:solidFill>
                  <a:srgbClr val="333333"/>
                </a:solidFill>
              </a:rPr>
              <a:t> </a:t>
            </a:r>
            <a:r>
              <a:rPr sz="1638" u="sng" dirty="0" err="1">
                <a:solidFill>
                  <a:srgbClr val="333333"/>
                </a:solidFill>
              </a:rPr>
              <a:t>memoria</a:t>
            </a:r>
            <a:r>
              <a:rPr sz="1638" u="sng" dirty="0">
                <a:solidFill>
                  <a:srgbClr val="333333"/>
                </a:solidFill>
              </a:rPr>
              <a:t> </a:t>
            </a:r>
            <a:r>
              <a:rPr sz="1638" u="sng" dirty="0" err="1">
                <a:solidFill>
                  <a:srgbClr val="333333"/>
                </a:solidFill>
              </a:rPr>
              <a:t>scritta</a:t>
            </a:r>
            <a:r>
              <a:rPr sz="1638" u="sng" dirty="0">
                <a:solidFill>
                  <a:srgbClr val="333333"/>
                </a:solidFill>
              </a:rPr>
              <a:t> o, in </a:t>
            </a:r>
            <a:r>
              <a:rPr sz="1638" u="sng" dirty="0" err="1">
                <a:solidFill>
                  <a:srgbClr val="333333"/>
                </a:solidFill>
              </a:rPr>
              <a:t>caso</a:t>
            </a:r>
            <a:r>
              <a:rPr sz="1638" u="sng" dirty="0">
                <a:solidFill>
                  <a:srgbClr val="333333"/>
                </a:solidFill>
              </a:rPr>
              <a:t> </a:t>
            </a:r>
            <a:r>
              <a:rPr sz="1638" u="sng" dirty="0" err="1">
                <a:solidFill>
                  <a:srgbClr val="333333"/>
                </a:solidFill>
              </a:rPr>
              <a:t>di</a:t>
            </a:r>
            <a:r>
              <a:rPr sz="1638" u="sng" dirty="0">
                <a:solidFill>
                  <a:srgbClr val="333333"/>
                </a:solidFill>
              </a:rPr>
              <a:t> grave </a:t>
            </a:r>
            <a:r>
              <a:rPr sz="1638" u="sng" dirty="0" err="1">
                <a:solidFill>
                  <a:srgbClr val="333333"/>
                </a:solidFill>
              </a:rPr>
              <a:t>ed</a:t>
            </a:r>
            <a:r>
              <a:rPr sz="1638" u="sng" dirty="0">
                <a:solidFill>
                  <a:srgbClr val="333333"/>
                </a:solidFill>
              </a:rPr>
              <a:t> </a:t>
            </a:r>
            <a:r>
              <a:rPr sz="1638" u="sng" dirty="0" err="1">
                <a:solidFill>
                  <a:srgbClr val="333333"/>
                </a:solidFill>
              </a:rPr>
              <a:t>oggettivo</a:t>
            </a:r>
            <a:r>
              <a:rPr sz="1638" u="sng" dirty="0">
                <a:solidFill>
                  <a:srgbClr val="333333"/>
                </a:solidFill>
              </a:rPr>
              <a:t> </a:t>
            </a:r>
            <a:r>
              <a:rPr sz="1638" u="sng" dirty="0" err="1">
                <a:solidFill>
                  <a:srgbClr val="333333"/>
                </a:solidFill>
              </a:rPr>
              <a:t>impedimento</a:t>
            </a:r>
            <a:r>
              <a:rPr sz="1638" u="sng" dirty="0">
                <a:solidFill>
                  <a:srgbClr val="333333"/>
                </a:solidFill>
              </a:rPr>
              <a:t>, </a:t>
            </a:r>
            <a:r>
              <a:rPr sz="1638" u="sng" dirty="0" err="1">
                <a:solidFill>
                  <a:srgbClr val="333333"/>
                </a:solidFill>
              </a:rPr>
              <a:t>formulare</a:t>
            </a:r>
            <a:r>
              <a:rPr sz="1638" u="sng" dirty="0">
                <a:solidFill>
                  <a:srgbClr val="333333"/>
                </a:solidFill>
              </a:rPr>
              <a:t> </a:t>
            </a:r>
            <a:r>
              <a:rPr sz="1638" u="sng" dirty="0" err="1">
                <a:solidFill>
                  <a:srgbClr val="333333"/>
                </a:solidFill>
              </a:rPr>
              <a:t>motivata</a:t>
            </a:r>
            <a:r>
              <a:rPr sz="1638" u="sng" dirty="0">
                <a:solidFill>
                  <a:srgbClr val="333333"/>
                </a:solidFill>
              </a:rPr>
              <a:t> </a:t>
            </a:r>
            <a:r>
              <a:rPr sz="1638" u="sng" dirty="0" err="1">
                <a:solidFill>
                  <a:srgbClr val="333333"/>
                </a:solidFill>
              </a:rPr>
              <a:t>istanza</a:t>
            </a:r>
            <a:r>
              <a:rPr sz="1638" u="sng" dirty="0">
                <a:solidFill>
                  <a:srgbClr val="333333"/>
                </a:solidFill>
              </a:rPr>
              <a:t> </a:t>
            </a:r>
            <a:r>
              <a:rPr sz="1638" u="sng" dirty="0" err="1">
                <a:solidFill>
                  <a:srgbClr val="333333"/>
                </a:solidFill>
              </a:rPr>
              <a:t>di</a:t>
            </a:r>
            <a:r>
              <a:rPr sz="1638" u="sng" dirty="0">
                <a:solidFill>
                  <a:srgbClr val="333333"/>
                </a:solidFill>
              </a:rPr>
              <a:t> </a:t>
            </a:r>
            <a:r>
              <a:rPr sz="1638" u="sng" dirty="0" err="1">
                <a:solidFill>
                  <a:srgbClr val="333333"/>
                </a:solidFill>
              </a:rPr>
              <a:t>rinvio</a:t>
            </a:r>
            <a:r>
              <a:rPr sz="1638" u="sng" dirty="0">
                <a:solidFill>
                  <a:srgbClr val="333333"/>
                </a:solidFill>
              </a:rPr>
              <a:t> del </a:t>
            </a:r>
            <a:r>
              <a:rPr sz="1638" u="sng" dirty="0" err="1">
                <a:solidFill>
                  <a:srgbClr val="333333"/>
                </a:solidFill>
              </a:rPr>
              <a:t>termine</a:t>
            </a:r>
            <a:r>
              <a:rPr sz="1638" u="sng" dirty="0">
                <a:solidFill>
                  <a:srgbClr val="333333"/>
                </a:solidFill>
              </a:rPr>
              <a:t> per </a:t>
            </a:r>
            <a:r>
              <a:rPr sz="1638" u="sng" dirty="0" err="1">
                <a:solidFill>
                  <a:srgbClr val="333333"/>
                </a:solidFill>
              </a:rPr>
              <a:t>l'esercizio</a:t>
            </a:r>
            <a:r>
              <a:rPr sz="1638" u="sng" dirty="0">
                <a:solidFill>
                  <a:srgbClr val="333333"/>
                </a:solidFill>
              </a:rPr>
              <a:t> </a:t>
            </a:r>
            <a:r>
              <a:rPr sz="1638" u="sng" dirty="0" err="1">
                <a:solidFill>
                  <a:srgbClr val="333333"/>
                </a:solidFill>
              </a:rPr>
              <a:t>della</a:t>
            </a:r>
            <a:r>
              <a:rPr sz="1638" u="sng" dirty="0">
                <a:solidFill>
                  <a:srgbClr val="333333"/>
                </a:solidFill>
              </a:rPr>
              <a:t> </a:t>
            </a:r>
            <a:r>
              <a:rPr sz="1638" u="sng" dirty="0" err="1">
                <a:solidFill>
                  <a:srgbClr val="333333"/>
                </a:solidFill>
              </a:rPr>
              <a:t>sua</a:t>
            </a:r>
            <a:r>
              <a:rPr sz="1638" u="sng" dirty="0">
                <a:solidFill>
                  <a:srgbClr val="333333"/>
                </a:solidFill>
              </a:rPr>
              <a:t> </a:t>
            </a:r>
            <a:r>
              <a:rPr sz="1638" u="sng" dirty="0" err="1">
                <a:solidFill>
                  <a:srgbClr val="333333"/>
                </a:solidFill>
              </a:rPr>
              <a:t>difesa</a:t>
            </a:r>
            <a:r>
              <a:rPr sz="1638" u="sng" dirty="0">
                <a:solidFill>
                  <a:srgbClr val="333333"/>
                </a:solidFill>
              </a:rPr>
              <a:t>. </a:t>
            </a:r>
            <a:r>
              <a:rPr sz="1638" u="sng" dirty="0" err="1">
                <a:solidFill>
                  <a:srgbClr val="333333"/>
                </a:solidFill>
              </a:rPr>
              <a:t>Dopo</a:t>
            </a:r>
            <a:r>
              <a:rPr sz="1638" u="sng" dirty="0">
                <a:solidFill>
                  <a:srgbClr val="333333"/>
                </a:solidFill>
              </a:rPr>
              <a:t> </a:t>
            </a:r>
            <a:r>
              <a:rPr sz="1638" u="sng" dirty="0" err="1">
                <a:solidFill>
                  <a:srgbClr val="333333"/>
                </a:solidFill>
              </a:rPr>
              <a:t>l'espletamento</a:t>
            </a:r>
            <a:r>
              <a:rPr sz="1638" u="sng" dirty="0">
                <a:solidFill>
                  <a:srgbClr val="333333"/>
                </a:solidFill>
              </a:rPr>
              <a:t> </a:t>
            </a:r>
            <a:r>
              <a:rPr sz="1638" u="sng" dirty="0" err="1">
                <a:solidFill>
                  <a:srgbClr val="333333"/>
                </a:solidFill>
              </a:rPr>
              <a:t>dell'eventuale</a:t>
            </a:r>
            <a:r>
              <a:rPr sz="1638" u="sng" dirty="0">
                <a:solidFill>
                  <a:srgbClr val="333333"/>
                </a:solidFill>
              </a:rPr>
              <a:t> </a:t>
            </a:r>
            <a:r>
              <a:rPr sz="1638" u="sng" dirty="0" err="1">
                <a:solidFill>
                  <a:srgbClr val="333333"/>
                </a:solidFill>
              </a:rPr>
              <a:t>ulteriore</a:t>
            </a:r>
            <a:r>
              <a:rPr sz="1638" u="sng" dirty="0">
                <a:solidFill>
                  <a:srgbClr val="333333"/>
                </a:solidFill>
              </a:rPr>
              <a:t> </a:t>
            </a:r>
            <a:r>
              <a:rPr sz="1638" u="sng" dirty="0" err="1">
                <a:solidFill>
                  <a:srgbClr val="333333"/>
                </a:solidFill>
              </a:rPr>
              <a:t>attività</a:t>
            </a:r>
            <a:r>
              <a:rPr sz="1638" u="sng" dirty="0">
                <a:solidFill>
                  <a:srgbClr val="333333"/>
                </a:solidFill>
              </a:rPr>
              <a:t> </a:t>
            </a:r>
            <a:r>
              <a:rPr sz="1638" u="sng" dirty="0" err="1">
                <a:solidFill>
                  <a:srgbClr val="333333"/>
                </a:solidFill>
              </a:rPr>
              <a:t>istruttoria</a:t>
            </a:r>
            <a:r>
              <a:rPr sz="1638" u="sng" dirty="0">
                <a:solidFill>
                  <a:srgbClr val="333333"/>
                </a:solidFill>
              </a:rPr>
              <a:t>, </a:t>
            </a:r>
            <a:r>
              <a:rPr sz="1638" u="sng" dirty="0" err="1">
                <a:solidFill>
                  <a:srgbClr val="333333"/>
                </a:solidFill>
              </a:rPr>
              <a:t>il</a:t>
            </a:r>
            <a:r>
              <a:rPr sz="1638" u="sng" dirty="0">
                <a:solidFill>
                  <a:srgbClr val="333333"/>
                </a:solidFill>
              </a:rPr>
              <a:t> </a:t>
            </a:r>
            <a:r>
              <a:rPr sz="1638" u="sng" dirty="0" err="1">
                <a:solidFill>
                  <a:srgbClr val="333333"/>
                </a:solidFill>
              </a:rPr>
              <a:t>responsabile</a:t>
            </a:r>
            <a:r>
              <a:rPr sz="1638" u="sng" dirty="0">
                <a:solidFill>
                  <a:srgbClr val="333333"/>
                </a:solidFill>
              </a:rPr>
              <a:t> </a:t>
            </a:r>
            <a:r>
              <a:rPr sz="1638" u="sng" dirty="0" err="1">
                <a:solidFill>
                  <a:srgbClr val="333333"/>
                </a:solidFill>
              </a:rPr>
              <a:t>della</a:t>
            </a:r>
            <a:r>
              <a:rPr sz="1638" u="sng" dirty="0">
                <a:solidFill>
                  <a:srgbClr val="333333"/>
                </a:solidFill>
              </a:rPr>
              <a:t> </a:t>
            </a:r>
            <a:r>
              <a:rPr sz="1638" u="sng" dirty="0" err="1">
                <a:solidFill>
                  <a:srgbClr val="333333"/>
                </a:solidFill>
              </a:rPr>
              <a:t>struttura</a:t>
            </a:r>
            <a:r>
              <a:rPr sz="1638" u="sng" dirty="0">
                <a:solidFill>
                  <a:srgbClr val="333333"/>
                </a:solidFill>
              </a:rPr>
              <a:t> conclude </a:t>
            </a:r>
            <a:r>
              <a:rPr sz="1638" u="sng" dirty="0" err="1">
                <a:solidFill>
                  <a:srgbClr val="333333"/>
                </a:solidFill>
              </a:rPr>
              <a:t>il</a:t>
            </a:r>
            <a:r>
              <a:rPr sz="1638" u="sng" dirty="0">
                <a:solidFill>
                  <a:srgbClr val="333333"/>
                </a:solidFill>
              </a:rPr>
              <a:t> </a:t>
            </a:r>
            <a:r>
              <a:rPr sz="1638" u="sng" dirty="0" err="1">
                <a:solidFill>
                  <a:srgbClr val="333333"/>
                </a:solidFill>
              </a:rPr>
              <a:t>procedimento</a:t>
            </a:r>
            <a:r>
              <a:rPr sz="1638" u="sng" dirty="0">
                <a:solidFill>
                  <a:srgbClr val="333333"/>
                </a:solidFill>
              </a:rPr>
              <a:t>, con </a:t>
            </a:r>
            <a:r>
              <a:rPr sz="1638" u="sng" dirty="0" err="1">
                <a:solidFill>
                  <a:srgbClr val="333333"/>
                </a:solidFill>
              </a:rPr>
              <a:t>l'atto</a:t>
            </a:r>
            <a:r>
              <a:rPr sz="1638" u="sng" dirty="0">
                <a:solidFill>
                  <a:srgbClr val="333333"/>
                </a:solidFill>
              </a:rPr>
              <a:t> </a:t>
            </a:r>
            <a:r>
              <a:rPr sz="1638" u="sng" dirty="0" err="1">
                <a:solidFill>
                  <a:srgbClr val="333333"/>
                </a:solidFill>
              </a:rPr>
              <a:t>di</a:t>
            </a:r>
            <a:r>
              <a:rPr sz="1638" u="sng" dirty="0">
                <a:solidFill>
                  <a:srgbClr val="333333"/>
                </a:solidFill>
              </a:rPr>
              <a:t> </a:t>
            </a:r>
            <a:r>
              <a:rPr sz="1638" u="sng" dirty="0" err="1">
                <a:solidFill>
                  <a:srgbClr val="333333"/>
                </a:solidFill>
              </a:rPr>
              <a:t>archiviazione</a:t>
            </a:r>
            <a:r>
              <a:rPr sz="1638" u="sng" dirty="0">
                <a:solidFill>
                  <a:srgbClr val="333333"/>
                </a:solidFill>
              </a:rPr>
              <a:t> o </a:t>
            </a:r>
            <a:r>
              <a:rPr sz="1638" u="sng" dirty="0" err="1">
                <a:solidFill>
                  <a:srgbClr val="333333"/>
                </a:solidFill>
              </a:rPr>
              <a:t>di</a:t>
            </a:r>
            <a:r>
              <a:rPr sz="1638" u="sng" dirty="0">
                <a:solidFill>
                  <a:srgbClr val="333333"/>
                </a:solidFill>
              </a:rPr>
              <a:t> </a:t>
            </a:r>
            <a:r>
              <a:rPr sz="1638" u="sng" dirty="0" err="1">
                <a:solidFill>
                  <a:srgbClr val="333333"/>
                </a:solidFill>
              </a:rPr>
              <a:t>irrogazione</a:t>
            </a:r>
            <a:r>
              <a:rPr sz="1638" u="sng" dirty="0">
                <a:solidFill>
                  <a:srgbClr val="333333"/>
                </a:solidFill>
              </a:rPr>
              <a:t> </a:t>
            </a:r>
            <a:r>
              <a:rPr sz="1638" u="sng" dirty="0" err="1">
                <a:solidFill>
                  <a:srgbClr val="333333"/>
                </a:solidFill>
              </a:rPr>
              <a:t>della</a:t>
            </a:r>
            <a:r>
              <a:rPr sz="1638" u="sng" dirty="0">
                <a:solidFill>
                  <a:srgbClr val="333333"/>
                </a:solidFill>
              </a:rPr>
              <a:t> </a:t>
            </a:r>
            <a:r>
              <a:rPr sz="1638" u="sng" dirty="0" err="1">
                <a:solidFill>
                  <a:srgbClr val="333333"/>
                </a:solidFill>
              </a:rPr>
              <a:t>sanzione</a:t>
            </a:r>
            <a:r>
              <a:rPr sz="1638" u="sng" dirty="0">
                <a:solidFill>
                  <a:srgbClr val="333333"/>
                </a:solidFill>
              </a:rPr>
              <a:t>, </a:t>
            </a:r>
            <a:r>
              <a:rPr sz="1638" u="sng" dirty="0" err="1">
                <a:solidFill>
                  <a:srgbClr val="333333"/>
                </a:solidFill>
              </a:rPr>
              <a:t>entro</a:t>
            </a:r>
            <a:r>
              <a:rPr sz="1638" u="sng" dirty="0">
                <a:solidFill>
                  <a:srgbClr val="333333"/>
                </a:solidFill>
              </a:rPr>
              <a:t> </a:t>
            </a:r>
            <a:r>
              <a:rPr sz="1638" u="sng" dirty="0" err="1">
                <a:solidFill>
                  <a:srgbClr val="333333"/>
                </a:solidFill>
              </a:rPr>
              <a:t>sessanta</a:t>
            </a:r>
            <a:r>
              <a:rPr sz="1638" u="sng" dirty="0">
                <a:solidFill>
                  <a:srgbClr val="333333"/>
                </a:solidFill>
              </a:rPr>
              <a:t> </a:t>
            </a:r>
            <a:r>
              <a:rPr sz="1638" u="sng" dirty="0" err="1">
                <a:solidFill>
                  <a:srgbClr val="333333"/>
                </a:solidFill>
              </a:rPr>
              <a:t>giorni</a:t>
            </a:r>
            <a:r>
              <a:rPr sz="1638" u="sng" dirty="0">
                <a:solidFill>
                  <a:srgbClr val="333333"/>
                </a:solidFill>
              </a:rPr>
              <a:t> </a:t>
            </a:r>
            <a:r>
              <a:rPr sz="1638" u="sng" dirty="0" err="1">
                <a:solidFill>
                  <a:srgbClr val="333333"/>
                </a:solidFill>
              </a:rPr>
              <a:t>dalla</a:t>
            </a:r>
            <a:r>
              <a:rPr sz="1638" u="sng" dirty="0">
                <a:solidFill>
                  <a:srgbClr val="333333"/>
                </a:solidFill>
              </a:rPr>
              <a:t> </a:t>
            </a:r>
            <a:r>
              <a:rPr sz="1638" u="sng" dirty="0" err="1">
                <a:solidFill>
                  <a:srgbClr val="333333"/>
                </a:solidFill>
              </a:rPr>
              <a:t>contestazione</a:t>
            </a:r>
            <a:r>
              <a:rPr sz="1638" u="sng" dirty="0">
                <a:solidFill>
                  <a:srgbClr val="333333"/>
                </a:solidFill>
              </a:rPr>
              <a:t> </a:t>
            </a:r>
            <a:r>
              <a:rPr sz="1638" dirty="0" err="1">
                <a:solidFill>
                  <a:srgbClr val="333333"/>
                </a:solidFill>
              </a:rPr>
              <a:t>dell'addebito</a:t>
            </a:r>
            <a:r>
              <a:rPr sz="1638" dirty="0">
                <a:solidFill>
                  <a:srgbClr val="333333"/>
                </a:solidFill>
              </a:rPr>
              <a:t>. In </a:t>
            </a:r>
            <a:r>
              <a:rPr sz="1638" dirty="0" err="1">
                <a:solidFill>
                  <a:srgbClr val="333333"/>
                </a:solidFill>
              </a:rPr>
              <a:t>caso</a:t>
            </a:r>
            <a:r>
              <a:rPr sz="1638" dirty="0">
                <a:solidFill>
                  <a:srgbClr val="333333"/>
                </a:solidFill>
              </a:rPr>
              <a:t> </a:t>
            </a:r>
            <a:r>
              <a:rPr sz="1638" dirty="0" err="1">
                <a:solidFill>
                  <a:srgbClr val="333333"/>
                </a:solidFill>
              </a:rPr>
              <a:t>di</a:t>
            </a:r>
            <a:r>
              <a:rPr sz="1638" dirty="0">
                <a:solidFill>
                  <a:srgbClr val="333333"/>
                </a:solidFill>
              </a:rPr>
              <a:t> </a:t>
            </a:r>
            <a:r>
              <a:rPr sz="1638" dirty="0" err="1">
                <a:solidFill>
                  <a:srgbClr val="333333"/>
                </a:solidFill>
              </a:rPr>
              <a:t>differimento</a:t>
            </a:r>
            <a:r>
              <a:rPr sz="1638" dirty="0">
                <a:solidFill>
                  <a:srgbClr val="333333"/>
                </a:solidFill>
              </a:rPr>
              <a:t> </a:t>
            </a:r>
            <a:r>
              <a:rPr sz="1638" dirty="0" err="1">
                <a:solidFill>
                  <a:srgbClr val="333333"/>
                </a:solidFill>
              </a:rPr>
              <a:t>superiore</a:t>
            </a:r>
            <a:r>
              <a:rPr sz="1638" dirty="0">
                <a:solidFill>
                  <a:srgbClr val="333333"/>
                </a:solidFill>
              </a:rPr>
              <a:t> a </a:t>
            </a:r>
            <a:r>
              <a:rPr sz="1638" dirty="0" err="1">
                <a:solidFill>
                  <a:srgbClr val="333333"/>
                </a:solidFill>
              </a:rPr>
              <a:t>dieci</a:t>
            </a:r>
            <a:r>
              <a:rPr sz="1638" dirty="0">
                <a:solidFill>
                  <a:srgbClr val="333333"/>
                </a:solidFill>
              </a:rPr>
              <a:t> </a:t>
            </a:r>
            <a:r>
              <a:rPr sz="1638" dirty="0" err="1">
                <a:solidFill>
                  <a:srgbClr val="333333"/>
                </a:solidFill>
              </a:rPr>
              <a:t>giorni</a:t>
            </a:r>
            <a:r>
              <a:rPr sz="1638" dirty="0">
                <a:solidFill>
                  <a:srgbClr val="333333"/>
                </a:solidFill>
              </a:rPr>
              <a:t> del </a:t>
            </a:r>
            <a:r>
              <a:rPr sz="1638" dirty="0" err="1">
                <a:solidFill>
                  <a:srgbClr val="333333"/>
                </a:solidFill>
              </a:rPr>
              <a:t>termine</a:t>
            </a:r>
            <a:r>
              <a:rPr sz="1638" dirty="0">
                <a:solidFill>
                  <a:srgbClr val="333333"/>
                </a:solidFill>
              </a:rPr>
              <a:t> a </a:t>
            </a:r>
            <a:r>
              <a:rPr sz="1638" dirty="0" err="1">
                <a:solidFill>
                  <a:srgbClr val="333333"/>
                </a:solidFill>
              </a:rPr>
              <a:t>difesa</a:t>
            </a:r>
            <a:r>
              <a:rPr sz="1638" dirty="0">
                <a:solidFill>
                  <a:srgbClr val="333333"/>
                </a:solidFill>
              </a:rPr>
              <a:t>, per </a:t>
            </a:r>
            <a:r>
              <a:rPr sz="1638" dirty="0" err="1">
                <a:solidFill>
                  <a:srgbClr val="333333"/>
                </a:solidFill>
              </a:rPr>
              <a:t>impedimento</a:t>
            </a:r>
            <a:r>
              <a:rPr sz="1638" dirty="0">
                <a:solidFill>
                  <a:srgbClr val="333333"/>
                </a:solidFill>
              </a:rPr>
              <a:t> del </a:t>
            </a:r>
            <a:r>
              <a:rPr sz="1638" dirty="0" err="1">
                <a:solidFill>
                  <a:srgbClr val="333333"/>
                </a:solidFill>
              </a:rPr>
              <a:t>dipendente</a:t>
            </a:r>
            <a:r>
              <a:rPr sz="1638" dirty="0">
                <a:solidFill>
                  <a:srgbClr val="333333"/>
                </a:solidFill>
              </a:rPr>
              <a:t>, </a:t>
            </a:r>
            <a:r>
              <a:rPr sz="1638" dirty="0" err="1">
                <a:solidFill>
                  <a:srgbClr val="333333"/>
                </a:solidFill>
              </a:rPr>
              <a:t>il</a:t>
            </a:r>
            <a:r>
              <a:rPr sz="1638" dirty="0">
                <a:solidFill>
                  <a:srgbClr val="333333"/>
                </a:solidFill>
              </a:rPr>
              <a:t> </a:t>
            </a:r>
            <a:r>
              <a:rPr sz="1638" dirty="0" err="1">
                <a:solidFill>
                  <a:srgbClr val="333333"/>
                </a:solidFill>
              </a:rPr>
              <a:t>termine</a:t>
            </a:r>
            <a:r>
              <a:rPr sz="1638" dirty="0">
                <a:solidFill>
                  <a:srgbClr val="333333"/>
                </a:solidFill>
              </a:rPr>
              <a:t> per la </a:t>
            </a:r>
            <a:r>
              <a:rPr sz="1638" dirty="0" err="1">
                <a:solidFill>
                  <a:srgbClr val="333333"/>
                </a:solidFill>
              </a:rPr>
              <a:t>conclusione</a:t>
            </a:r>
            <a:r>
              <a:rPr sz="1638" dirty="0">
                <a:solidFill>
                  <a:srgbClr val="333333"/>
                </a:solidFill>
              </a:rPr>
              <a:t> del </a:t>
            </a:r>
            <a:r>
              <a:rPr sz="1638" dirty="0" err="1">
                <a:solidFill>
                  <a:srgbClr val="333333"/>
                </a:solidFill>
              </a:rPr>
              <a:t>procedimento</a:t>
            </a:r>
            <a:r>
              <a:rPr sz="1638" dirty="0">
                <a:solidFill>
                  <a:srgbClr val="333333"/>
                </a:solidFill>
              </a:rPr>
              <a:t> e' </a:t>
            </a:r>
            <a:r>
              <a:rPr sz="1638" dirty="0" err="1">
                <a:solidFill>
                  <a:srgbClr val="333333"/>
                </a:solidFill>
              </a:rPr>
              <a:t>prorogato</a:t>
            </a:r>
            <a:r>
              <a:rPr sz="1638" dirty="0">
                <a:solidFill>
                  <a:srgbClr val="333333"/>
                </a:solidFill>
              </a:rPr>
              <a:t> in </a:t>
            </a:r>
            <a:r>
              <a:rPr sz="1638" dirty="0" err="1">
                <a:solidFill>
                  <a:srgbClr val="333333"/>
                </a:solidFill>
              </a:rPr>
              <a:t>misura</a:t>
            </a:r>
            <a:r>
              <a:rPr sz="1638" dirty="0">
                <a:solidFill>
                  <a:srgbClr val="333333"/>
                </a:solidFill>
              </a:rPr>
              <a:t> </a:t>
            </a:r>
            <a:r>
              <a:rPr sz="1638" dirty="0" err="1">
                <a:solidFill>
                  <a:srgbClr val="333333"/>
                </a:solidFill>
              </a:rPr>
              <a:t>corrispondente</a:t>
            </a:r>
            <a:r>
              <a:rPr sz="1638" dirty="0">
                <a:solidFill>
                  <a:srgbClr val="333333"/>
                </a:solidFill>
              </a:rPr>
              <a:t>. Il </a:t>
            </a:r>
            <a:r>
              <a:rPr sz="1638" dirty="0" err="1">
                <a:solidFill>
                  <a:srgbClr val="333333"/>
                </a:solidFill>
              </a:rPr>
              <a:t>differimento</a:t>
            </a:r>
            <a:r>
              <a:rPr sz="1638" dirty="0">
                <a:solidFill>
                  <a:srgbClr val="333333"/>
                </a:solidFill>
              </a:rPr>
              <a:t> </a:t>
            </a:r>
            <a:r>
              <a:rPr sz="1638" dirty="0" err="1">
                <a:solidFill>
                  <a:srgbClr val="333333"/>
                </a:solidFill>
              </a:rPr>
              <a:t>può</a:t>
            </a:r>
            <a:r>
              <a:rPr sz="1638" dirty="0">
                <a:solidFill>
                  <a:srgbClr val="333333"/>
                </a:solidFill>
              </a:rPr>
              <a:t> </a:t>
            </a:r>
            <a:r>
              <a:rPr sz="1638" dirty="0" err="1">
                <a:solidFill>
                  <a:srgbClr val="333333"/>
                </a:solidFill>
              </a:rPr>
              <a:t>essere</a:t>
            </a:r>
            <a:r>
              <a:rPr sz="1638" dirty="0">
                <a:solidFill>
                  <a:srgbClr val="333333"/>
                </a:solidFill>
              </a:rPr>
              <a:t> </a:t>
            </a:r>
            <a:r>
              <a:rPr sz="1638" dirty="0" err="1">
                <a:solidFill>
                  <a:srgbClr val="333333"/>
                </a:solidFill>
              </a:rPr>
              <a:t>disposto</a:t>
            </a:r>
            <a:r>
              <a:rPr sz="1638" dirty="0">
                <a:solidFill>
                  <a:srgbClr val="333333"/>
                </a:solidFill>
              </a:rPr>
              <a:t> per </a:t>
            </a:r>
            <a:r>
              <a:rPr sz="1638" dirty="0" err="1">
                <a:solidFill>
                  <a:srgbClr val="333333"/>
                </a:solidFill>
              </a:rPr>
              <a:t>una</a:t>
            </a:r>
            <a:r>
              <a:rPr sz="1638" dirty="0">
                <a:solidFill>
                  <a:srgbClr val="333333"/>
                </a:solidFill>
              </a:rPr>
              <a:t> sola </a:t>
            </a:r>
            <a:r>
              <a:rPr sz="1638" dirty="0" err="1">
                <a:solidFill>
                  <a:srgbClr val="333333"/>
                </a:solidFill>
              </a:rPr>
              <a:t>volta</a:t>
            </a:r>
            <a:r>
              <a:rPr sz="1638" dirty="0">
                <a:solidFill>
                  <a:srgbClr val="333333"/>
                </a:solidFill>
              </a:rPr>
              <a:t> </a:t>
            </a:r>
            <a:r>
              <a:rPr sz="1638" dirty="0" err="1">
                <a:solidFill>
                  <a:srgbClr val="333333"/>
                </a:solidFill>
              </a:rPr>
              <a:t>nel</a:t>
            </a:r>
            <a:r>
              <a:rPr sz="1638" dirty="0">
                <a:solidFill>
                  <a:srgbClr val="333333"/>
                </a:solidFill>
              </a:rPr>
              <a:t> </a:t>
            </a:r>
            <a:r>
              <a:rPr sz="1638" dirty="0" err="1">
                <a:solidFill>
                  <a:srgbClr val="333333"/>
                </a:solidFill>
              </a:rPr>
              <a:t>corso</a:t>
            </a:r>
            <a:r>
              <a:rPr sz="1638" dirty="0">
                <a:solidFill>
                  <a:srgbClr val="333333"/>
                </a:solidFill>
              </a:rPr>
              <a:t> del </a:t>
            </a:r>
            <a:r>
              <a:rPr sz="1638" dirty="0" err="1">
                <a:solidFill>
                  <a:srgbClr val="333333"/>
                </a:solidFill>
              </a:rPr>
              <a:t>procedimento</a:t>
            </a:r>
            <a:r>
              <a:rPr sz="1638" dirty="0">
                <a:solidFill>
                  <a:srgbClr val="333333"/>
                </a:solidFill>
              </a:rPr>
              <a:t>. La </a:t>
            </a:r>
            <a:r>
              <a:rPr sz="1638" dirty="0" err="1">
                <a:solidFill>
                  <a:srgbClr val="333333"/>
                </a:solidFill>
              </a:rPr>
              <a:t>violazione</a:t>
            </a:r>
            <a:r>
              <a:rPr sz="1638" dirty="0">
                <a:solidFill>
                  <a:srgbClr val="333333"/>
                </a:solidFill>
              </a:rPr>
              <a:t> </a:t>
            </a:r>
            <a:r>
              <a:rPr sz="1638" dirty="0" err="1">
                <a:solidFill>
                  <a:srgbClr val="333333"/>
                </a:solidFill>
              </a:rPr>
              <a:t>dei</a:t>
            </a:r>
            <a:r>
              <a:rPr sz="1638" dirty="0">
                <a:solidFill>
                  <a:srgbClr val="333333"/>
                </a:solidFill>
              </a:rPr>
              <a:t> termini </a:t>
            </a:r>
            <a:r>
              <a:rPr sz="1638" dirty="0" err="1">
                <a:solidFill>
                  <a:srgbClr val="333333"/>
                </a:solidFill>
              </a:rPr>
              <a:t>stabiliti</a:t>
            </a:r>
            <a:r>
              <a:rPr sz="1638" dirty="0">
                <a:solidFill>
                  <a:srgbClr val="333333"/>
                </a:solidFill>
              </a:rPr>
              <a:t> </a:t>
            </a:r>
            <a:r>
              <a:rPr sz="1638" dirty="0" err="1">
                <a:solidFill>
                  <a:srgbClr val="333333"/>
                </a:solidFill>
              </a:rPr>
              <a:t>nel</a:t>
            </a:r>
            <a:r>
              <a:rPr sz="1638" dirty="0">
                <a:solidFill>
                  <a:srgbClr val="333333"/>
                </a:solidFill>
              </a:rPr>
              <a:t> </a:t>
            </a:r>
            <a:r>
              <a:rPr sz="1638" dirty="0" err="1">
                <a:solidFill>
                  <a:srgbClr val="333333"/>
                </a:solidFill>
              </a:rPr>
              <a:t>presente</a:t>
            </a:r>
            <a:r>
              <a:rPr sz="1638" dirty="0">
                <a:solidFill>
                  <a:srgbClr val="333333"/>
                </a:solidFill>
              </a:rPr>
              <a:t> comma </a:t>
            </a:r>
            <a:r>
              <a:rPr sz="1638" dirty="0" err="1">
                <a:solidFill>
                  <a:srgbClr val="333333"/>
                </a:solidFill>
              </a:rPr>
              <a:t>comporta</a:t>
            </a:r>
            <a:r>
              <a:rPr sz="1638" dirty="0">
                <a:solidFill>
                  <a:srgbClr val="333333"/>
                </a:solidFill>
              </a:rPr>
              <a:t>, per </a:t>
            </a:r>
            <a:r>
              <a:rPr sz="1638" dirty="0" err="1">
                <a:solidFill>
                  <a:srgbClr val="333333"/>
                </a:solidFill>
              </a:rPr>
              <a:t>l'amministrazione</a:t>
            </a:r>
            <a:r>
              <a:rPr sz="1638" dirty="0">
                <a:solidFill>
                  <a:srgbClr val="333333"/>
                </a:solidFill>
              </a:rPr>
              <a:t>, la </a:t>
            </a:r>
            <a:r>
              <a:rPr sz="1638" dirty="0" err="1">
                <a:solidFill>
                  <a:srgbClr val="333333"/>
                </a:solidFill>
              </a:rPr>
              <a:t>decadenza</a:t>
            </a:r>
            <a:r>
              <a:rPr sz="1638" dirty="0">
                <a:solidFill>
                  <a:srgbClr val="333333"/>
                </a:solidFill>
              </a:rPr>
              <a:t> </a:t>
            </a:r>
            <a:r>
              <a:rPr sz="1638" dirty="0" err="1">
                <a:solidFill>
                  <a:srgbClr val="333333"/>
                </a:solidFill>
              </a:rPr>
              <a:t>dall'azione</a:t>
            </a:r>
            <a:r>
              <a:rPr sz="1638" dirty="0">
                <a:solidFill>
                  <a:srgbClr val="333333"/>
                </a:solidFill>
              </a:rPr>
              <a:t> </a:t>
            </a:r>
            <a:r>
              <a:rPr sz="1638" dirty="0" err="1">
                <a:solidFill>
                  <a:srgbClr val="333333"/>
                </a:solidFill>
              </a:rPr>
              <a:t>disciplinare</a:t>
            </a:r>
            <a:r>
              <a:rPr sz="1638" dirty="0">
                <a:solidFill>
                  <a:srgbClr val="333333"/>
                </a:solidFill>
              </a:rPr>
              <a:t> </a:t>
            </a:r>
            <a:r>
              <a:rPr sz="1638" dirty="0" err="1">
                <a:solidFill>
                  <a:srgbClr val="333333"/>
                </a:solidFill>
              </a:rPr>
              <a:t>ovvero</a:t>
            </a:r>
            <a:r>
              <a:rPr sz="1638" dirty="0">
                <a:solidFill>
                  <a:srgbClr val="333333"/>
                </a:solidFill>
              </a:rPr>
              <a:t>, per </a:t>
            </a:r>
            <a:r>
              <a:rPr sz="1638" dirty="0" err="1">
                <a:solidFill>
                  <a:srgbClr val="333333"/>
                </a:solidFill>
              </a:rPr>
              <a:t>il</a:t>
            </a:r>
            <a:r>
              <a:rPr sz="1638" dirty="0">
                <a:solidFill>
                  <a:srgbClr val="333333"/>
                </a:solidFill>
              </a:rPr>
              <a:t> </a:t>
            </a:r>
            <a:r>
              <a:rPr sz="1638" dirty="0" err="1">
                <a:solidFill>
                  <a:srgbClr val="333333"/>
                </a:solidFill>
              </a:rPr>
              <a:t>dipendente</a:t>
            </a:r>
            <a:r>
              <a:rPr sz="1638" dirty="0">
                <a:solidFill>
                  <a:srgbClr val="333333"/>
                </a:solidFill>
              </a:rPr>
              <a:t>, </a:t>
            </a:r>
            <a:r>
              <a:rPr sz="1638" dirty="0" err="1">
                <a:solidFill>
                  <a:srgbClr val="333333"/>
                </a:solidFill>
              </a:rPr>
              <a:t>dall'esercizio</a:t>
            </a:r>
            <a:r>
              <a:rPr sz="1638" dirty="0">
                <a:solidFill>
                  <a:srgbClr val="333333"/>
                </a:solidFill>
              </a:rPr>
              <a:t> del </a:t>
            </a:r>
            <a:r>
              <a:rPr sz="1638" dirty="0" err="1">
                <a:solidFill>
                  <a:srgbClr val="333333"/>
                </a:solidFill>
              </a:rPr>
              <a:t>diritto</a:t>
            </a:r>
            <a:r>
              <a:rPr sz="1638" dirty="0">
                <a:solidFill>
                  <a:srgbClr val="333333"/>
                </a:solidFill>
              </a:rPr>
              <a:t> </a:t>
            </a:r>
            <a:r>
              <a:rPr sz="1638" dirty="0" err="1">
                <a:solidFill>
                  <a:srgbClr val="333333"/>
                </a:solidFill>
              </a:rPr>
              <a:t>di</a:t>
            </a:r>
            <a:r>
              <a:rPr sz="1638" dirty="0">
                <a:solidFill>
                  <a:srgbClr val="333333"/>
                </a:solidFill>
              </a:rPr>
              <a:t> </a:t>
            </a:r>
            <a:r>
              <a:rPr sz="1638" dirty="0" err="1">
                <a:solidFill>
                  <a:srgbClr val="333333"/>
                </a:solidFill>
              </a:rPr>
              <a:t>difesa</a:t>
            </a:r>
            <a:r>
              <a:rPr sz="1638" dirty="0">
                <a:solidFill>
                  <a:srgbClr val="333333"/>
                </a:solidFill>
              </a:rPr>
              <a:t>.</a:t>
            </a:r>
          </a:p>
          <a:p>
            <a:pPr marL="312039" lvl="0" indent="-312039" defTabSz="654415">
              <a:defRPr sz="1800">
                <a:solidFill>
                  <a:srgbClr val="000000"/>
                </a:solidFill>
              </a:defRPr>
            </a:pPr>
            <a:endParaRPr sz="1638" dirty="0">
              <a:solidFill>
                <a:srgbClr val="333333"/>
              </a:solidFill>
            </a:endParaRPr>
          </a:p>
          <a:p>
            <a:pPr marL="312039" lvl="0" indent="-312039" defTabSz="654415">
              <a:defRPr sz="1800">
                <a:solidFill>
                  <a:srgbClr val="000000"/>
                </a:solidFill>
              </a:defRPr>
            </a:pPr>
            <a:endParaRPr sz="1638" dirty="0">
              <a:solidFill>
                <a:srgbClr val="333333"/>
              </a:solidFill>
            </a:endParaRPr>
          </a:p>
          <a:p>
            <a:pPr marL="312039" lvl="0" indent="-312039" defTabSz="654415">
              <a:defRPr sz="1800">
                <a:solidFill>
                  <a:srgbClr val="000000"/>
                </a:solidFill>
              </a:defRPr>
            </a:pPr>
            <a:r>
              <a:rPr sz="1638" dirty="0">
                <a:solidFill>
                  <a:srgbClr val="333333"/>
                </a:solidFill>
              </a:rPr>
              <a:t>1</a:t>
            </a:r>
          </a:p>
        </p:txBody>
      </p:sp>
      <p:sp>
        <p:nvSpPr>
          <p:cNvPr id="51" name="Shape 51"/>
          <p:cNvSpPr>
            <a:spLocks noGrp="1"/>
          </p:cNvSpPr>
          <p:nvPr>
            <p:ph type="title" idx="4294967295"/>
          </p:nvPr>
        </p:nvSpPr>
        <p:spPr>
          <a:xfrm>
            <a:off x="741362" y="700087"/>
            <a:ext cx="8605838" cy="9191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b="0" i="0">
                <a:solidFill>
                  <a:srgbClr val="000000"/>
                </a:solidFill>
              </a:defRPr>
            </a:pPr>
            <a:r>
              <a:rPr sz="3200" b="1" i="1">
                <a:solidFill>
                  <a:srgbClr val="99284C"/>
                </a:solidFill>
              </a:rPr>
              <a:t>Il CCNL Scuola: permessi, diritti, doveri</a:t>
            </a:r>
            <a:br>
              <a:rPr sz="3200" b="1" i="1">
                <a:solidFill>
                  <a:srgbClr val="99284C"/>
                </a:solidFill>
              </a:rPr>
            </a:br>
            <a:endParaRPr sz="3200" b="1" i="1">
              <a:solidFill>
                <a:srgbClr val="99284C"/>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body" idx="4294967295"/>
          </p:nvPr>
        </p:nvSpPr>
        <p:spPr>
          <a:xfrm>
            <a:off x="822325" y="1692275"/>
            <a:ext cx="8416925" cy="525621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92500" lnSpcReduction="10000"/>
          </a:bodyPr>
          <a:lstStyle/>
          <a:p>
            <a:pPr lvl="0">
              <a:defRPr sz="1800">
                <a:solidFill>
                  <a:srgbClr val="000000"/>
                </a:solidFill>
              </a:defRPr>
            </a:pPr>
            <a:r>
              <a:rPr dirty="0">
                <a:solidFill>
                  <a:srgbClr val="333333"/>
                </a:solidFill>
              </a:rPr>
              <a:t>1. </a:t>
            </a:r>
            <a:r>
              <a:rPr sz="1600" dirty="0" err="1">
                <a:solidFill>
                  <a:srgbClr val="333333"/>
                </a:solidFill>
              </a:rPr>
              <a:t>Ferma</a:t>
            </a:r>
            <a:r>
              <a:rPr sz="1600" dirty="0">
                <a:solidFill>
                  <a:srgbClr val="333333"/>
                </a:solidFill>
              </a:rPr>
              <a:t> la </a:t>
            </a:r>
            <a:r>
              <a:rPr sz="1600" dirty="0" err="1">
                <a:solidFill>
                  <a:srgbClr val="333333"/>
                </a:solidFill>
              </a:rPr>
              <a:t>disciplina</a:t>
            </a:r>
            <a:r>
              <a:rPr sz="1600" dirty="0">
                <a:solidFill>
                  <a:srgbClr val="333333"/>
                </a:solidFill>
              </a:rPr>
              <a:t> in </a:t>
            </a:r>
            <a:r>
              <a:rPr sz="1600" dirty="0" err="1">
                <a:solidFill>
                  <a:srgbClr val="333333"/>
                </a:solidFill>
              </a:rPr>
              <a:t>tema</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licenziamento</a:t>
            </a:r>
            <a:r>
              <a:rPr sz="1600" dirty="0">
                <a:solidFill>
                  <a:srgbClr val="333333"/>
                </a:solidFill>
              </a:rPr>
              <a:t> per </a:t>
            </a:r>
            <a:r>
              <a:rPr sz="1600" dirty="0" err="1">
                <a:solidFill>
                  <a:srgbClr val="333333"/>
                </a:solidFill>
              </a:rPr>
              <a:t>giusta</a:t>
            </a:r>
            <a:r>
              <a:rPr sz="1600" dirty="0">
                <a:solidFill>
                  <a:srgbClr val="333333"/>
                </a:solidFill>
              </a:rPr>
              <a:t> </a:t>
            </a:r>
            <a:r>
              <a:rPr sz="1600" dirty="0" err="1">
                <a:solidFill>
                  <a:srgbClr val="333333"/>
                </a:solidFill>
              </a:rPr>
              <a:t>causa</a:t>
            </a:r>
            <a:r>
              <a:rPr sz="1600" dirty="0">
                <a:solidFill>
                  <a:srgbClr val="333333"/>
                </a:solidFill>
              </a:rPr>
              <a:t> o per </a:t>
            </a:r>
            <a:r>
              <a:rPr sz="1600" dirty="0" err="1">
                <a:solidFill>
                  <a:srgbClr val="333333"/>
                </a:solidFill>
              </a:rPr>
              <a:t>giustificato</a:t>
            </a:r>
            <a:r>
              <a:rPr sz="1600" dirty="0">
                <a:solidFill>
                  <a:srgbClr val="333333"/>
                </a:solidFill>
              </a:rPr>
              <a:t> </a:t>
            </a:r>
            <a:r>
              <a:rPr sz="1600" dirty="0" err="1">
                <a:solidFill>
                  <a:srgbClr val="333333"/>
                </a:solidFill>
              </a:rPr>
              <a:t>motivo</a:t>
            </a:r>
            <a:r>
              <a:rPr sz="1600" dirty="0">
                <a:solidFill>
                  <a:srgbClr val="333333"/>
                </a:solidFill>
              </a:rPr>
              <a:t> e salve </a:t>
            </a:r>
            <a:r>
              <a:rPr sz="1600" dirty="0" err="1">
                <a:solidFill>
                  <a:srgbClr val="333333"/>
                </a:solidFill>
              </a:rPr>
              <a:t>ulteriori</a:t>
            </a:r>
            <a:r>
              <a:rPr sz="1600" dirty="0">
                <a:solidFill>
                  <a:srgbClr val="333333"/>
                </a:solidFill>
              </a:rPr>
              <a:t> </a:t>
            </a:r>
            <a:r>
              <a:rPr sz="1600" dirty="0" err="1">
                <a:solidFill>
                  <a:srgbClr val="333333"/>
                </a:solidFill>
              </a:rPr>
              <a:t>ipotesi</a:t>
            </a:r>
            <a:r>
              <a:rPr sz="1600" dirty="0">
                <a:solidFill>
                  <a:srgbClr val="333333"/>
                </a:solidFill>
              </a:rPr>
              <a:t> </a:t>
            </a:r>
            <a:r>
              <a:rPr sz="1600" dirty="0" err="1">
                <a:solidFill>
                  <a:srgbClr val="333333"/>
                </a:solidFill>
              </a:rPr>
              <a:t>previste</a:t>
            </a:r>
            <a:r>
              <a:rPr sz="1600" dirty="0">
                <a:solidFill>
                  <a:srgbClr val="333333"/>
                </a:solidFill>
              </a:rPr>
              <a:t> </a:t>
            </a:r>
            <a:r>
              <a:rPr sz="1600" dirty="0" err="1">
                <a:solidFill>
                  <a:srgbClr val="333333"/>
                </a:solidFill>
              </a:rPr>
              <a:t>dal</a:t>
            </a:r>
            <a:r>
              <a:rPr sz="1600" dirty="0">
                <a:solidFill>
                  <a:srgbClr val="333333"/>
                </a:solidFill>
              </a:rPr>
              <a:t> </a:t>
            </a:r>
            <a:r>
              <a:rPr sz="1600" dirty="0" err="1">
                <a:solidFill>
                  <a:srgbClr val="333333"/>
                </a:solidFill>
              </a:rPr>
              <a:t>contratto</a:t>
            </a:r>
            <a:r>
              <a:rPr sz="1600" dirty="0">
                <a:solidFill>
                  <a:srgbClr val="333333"/>
                </a:solidFill>
              </a:rPr>
              <a:t> </a:t>
            </a:r>
            <a:r>
              <a:rPr sz="1600" dirty="0" err="1">
                <a:solidFill>
                  <a:srgbClr val="333333"/>
                </a:solidFill>
              </a:rPr>
              <a:t>collettivo</a:t>
            </a:r>
            <a:r>
              <a:rPr sz="1600" dirty="0">
                <a:solidFill>
                  <a:srgbClr val="333333"/>
                </a:solidFill>
              </a:rPr>
              <a:t>, </a:t>
            </a:r>
            <a:r>
              <a:rPr sz="1600" dirty="0" err="1">
                <a:solidFill>
                  <a:srgbClr val="333333"/>
                </a:solidFill>
              </a:rPr>
              <a:t>si</a:t>
            </a:r>
            <a:r>
              <a:rPr sz="1600" dirty="0">
                <a:solidFill>
                  <a:srgbClr val="333333"/>
                </a:solidFill>
              </a:rPr>
              <a:t> </a:t>
            </a:r>
            <a:r>
              <a:rPr sz="1600" dirty="0" err="1">
                <a:solidFill>
                  <a:srgbClr val="333333"/>
                </a:solidFill>
              </a:rPr>
              <a:t>applica</a:t>
            </a:r>
            <a:r>
              <a:rPr sz="1600" dirty="0">
                <a:solidFill>
                  <a:srgbClr val="333333"/>
                </a:solidFill>
              </a:rPr>
              <a:t> </a:t>
            </a:r>
            <a:r>
              <a:rPr sz="1600" dirty="0" err="1">
                <a:solidFill>
                  <a:srgbClr val="333333"/>
                </a:solidFill>
              </a:rPr>
              <a:t>comunque</a:t>
            </a:r>
            <a:r>
              <a:rPr sz="1600" dirty="0">
                <a:solidFill>
                  <a:srgbClr val="333333"/>
                </a:solidFill>
              </a:rPr>
              <a:t> la </a:t>
            </a:r>
            <a:r>
              <a:rPr sz="1600" b="1" dirty="0" err="1">
                <a:solidFill>
                  <a:srgbClr val="333333"/>
                </a:solidFill>
              </a:rPr>
              <a:t>sanzione</a:t>
            </a:r>
            <a:r>
              <a:rPr sz="1600" b="1" dirty="0">
                <a:solidFill>
                  <a:srgbClr val="333333"/>
                </a:solidFill>
              </a:rPr>
              <a:t> </a:t>
            </a:r>
            <a:r>
              <a:rPr sz="1600" b="1" dirty="0" err="1">
                <a:solidFill>
                  <a:srgbClr val="333333"/>
                </a:solidFill>
              </a:rPr>
              <a:t>disciplinare</a:t>
            </a:r>
            <a:r>
              <a:rPr sz="1600" b="1" dirty="0">
                <a:solidFill>
                  <a:srgbClr val="333333"/>
                </a:solidFill>
              </a:rPr>
              <a:t> del </a:t>
            </a:r>
            <a:r>
              <a:rPr sz="1600" b="1" dirty="0" err="1">
                <a:solidFill>
                  <a:srgbClr val="333333"/>
                </a:solidFill>
              </a:rPr>
              <a:t>licenziamento</a:t>
            </a:r>
            <a:r>
              <a:rPr sz="1600" b="1" dirty="0">
                <a:solidFill>
                  <a:srgbClr val="333333"/>
                </a:solidFill>
              </a:rPr>
              <a:t> </a:t>
            </a:r>
            <a:r>
              <a:rPr sz="1600" dirty="0" err="1">
                <a:solidFill>
                  <a:srgbClr val="333333"/>
                </a:solidFill>
              </a:rPr>
              <a:t>nei</a:t>
            </a:r>
            <a:r>
              <a:rPr sz="1600" b="1" dirty="0">
                <a:solidFill>
                  <a:srgbClr val="333333"/>
                </a:solidFill>
              </a:rPr>
              <a:t> </a:t>
            </a:r>
            <a:r>
              <a:rPr sz="1600" dirty="0" err="1">
                <a:solidFill>
                  <a:srgbClr val="333333"/>
                </a:solidFill>
              </a:rPr>
              <a:t>seguenti</a:t>
            </a:r>
            <a:r>
              <a:rPr sz="1600" dirty="0">
                <a:solidFill>
                  <a:srgbClr val="333333"/>
                </a:solidFill>
              </a:rPr>
              <a:t> </a:t>
            </a:r>
            <a:r>
              <a:rPr sz="1600" dirty="0" err="1">
                <a:solidFill>
                  <a:srgbClr val="333333"/>
                </a:solidFill>
              </a:rPr>
              <a:t>casi</a:t>
            </a:r>
            <a:r>
              <a:rPr sz="1600" dirty="0" smtClean="0">
                <a:solidFill>
                  <a:srgbClr val="333333"/>
                </a:solidFill>
              </a:rPr>
              <a:t>:</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a) </a:t>
            </a:r>
            <a:r>
              <a:rPr sz="1600" b="1" u="sng" dirty="0" err="1">
                <a:solidFill>
                  <a:srgbClr val="333333"/>
                </a:solidFill>
              </a:rPr>
              <a:t>falsa</a:t>
            </a:r>
            <a:r>
              <a:rPr sz="1600" b="1" u="sng" dirty="0">
                <a:solidFill>
                  <a:srgbClr val="333333"/>
                </a:solidFill>
              </a:rPr>
              <a:t> </a:t>
            </a:r>
            <a:r>
              <a:rPr sz="1600" b="1" u="sng" dirty="0" err="1">
                <a:solidFill>
                  <a:srgbClr val="333333"/>
                </a:solidFill>
              </a:rPr>
              <a:t>attestazione</a:t>
            </a:r>
            <a:r>
              <a:rPr sz="1600" b="1" u="sng" dirty="0">
                <a:solidFill>
                  <a:srgbClr val="333333"/>
                </a:solidFill>
              </a:rPr>
              <a:t> </a:t>
            </a:r>
            <a:r>
              <a:rPr sz="1600" b="1" u="sng" dirty="0" err="1">
                <a:solidFill>
                  <a:srgbClr val="333333"/>
                </a:solidFill>
              </a:rPr>
              <a:t>della</a:t>
            </a:r>
            <a:r>
              <a:rPr sz="1600" b="1" u="sng" dirty="0">
                <a:solidFill>
                  <a:srgbClr val="333333"/>
                </a:solidFill>
              </a:rPr>
              <a:t> </a:t>
            </a:r>
            <a:r>
              <a:rPr sz="1600" b="1" u="sng" dirty="0" err="1">
                <a:solidFill>
                  <a:srgbClr val="333333"/>
                </a:solidFill>
              </a:rPr>
              <a:t>presenza</a:t>
            </a:r>
            <a:r>
              <a:rPr sz="1600" b="1" u="sng" dirty="0">
                <a:solidFill>
                  <a:srgbClr val="333333"/>
                </a:solidFill>
              </a:rPr>
              <a:t> in </a:t>
            </a:r>
            <a:r>
              <a:rPr sz="1600" b="1" u="sng" dirty="0" err="1">
                <a:solidFill>
                  <a:srgbClr val="333333"/>
                </a:solidFill>
              </a:rPr>
              <a:t>servizio</a:t>
            </a:r>
            <a:r>
              <a:rPr sz="1600" dirty="0">
                <a:solidFill>
                  <a:srgbClr val="333333"/>
                </a:solidFill>
              </a:rPr>
              <a:t>, </a:t>
            </a:r>
            <a:r>
              <a:rPr sz="1600" dirty="0" err="1">
                <a:solidFill>
                  <a:srgbClr val="333333"/>
                </a:solidFill>
              </a:rPr>
              <a:t>mediante</a:t>
            </a:r>
            <a:r>
              <a:rPr sz="1600" dirty="0">
                <a:solidFill>
                  <a:srgbClr val="333333"/>
                </a:solidFill>
              </a:rPr>
              <a:t> </a:t>
            </a:r>
            <a:r>
              <a:rPr sz="1600" dirty="0" err="1">
                <a:solidFill>
                  <a:srgbClr val="333333"/>
                </a:solidFill>
              </a:rPr>
              <a:t>l'alterazione</a:t>
            </a:r>
            <a:r>
              <a:rPr sz="1600" dirty="0">
                <a:solidFill>
                  <a:srgbClr val="333333"/>
                </a:solidFill>
              </a:rPr>
              <a:t> </a:t>
            </a:r>
            <a:r>
              <a:rPr sz="1600" dirty="0" err="1">
                <a:solidFill>
                  <a:srgbClr val="333333"/>
                </a:solidFill>
              </a:rPr>
              <a:t>dei</a:t>
            </a:r>
            <a:r>
              <a:rPr sz="1600" dirty="0">
                <a:solidFill>
                  <a:srgbClr val="333333"/>
                </a:solidFill>
              </a:rPr>
              <a:t> </a:t>
            </a:r>
            <a:r>
              <a:rPr sz="1600" dirty="0" err="1">
                <a:solidFill>
                  <a:srgbClr val="333333"/>
                </a:solidFill>
              </a:rPr>
              <a:t>sistemi</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rilevamento</a:t>
            </a:r>
            <a:r>
              <a:rPr sz="1600" dirty="0">
                <a:solidFill>
                  <a:srgbClr val="333333"/>
                </a:solidFill>
              </a:rPr>
              <a:t> </a:t>
            </a:r>
            <a:r>
              <a:rPr sz="1600" dirty="0" err="1">
                <a:solidFill>
                  <a:srgbClr val="333333"/>
                </a:solidFill>
              </a:rPr>
              <a:t>della</a:t>
            </a:r>
            <a:r>
              <a:rPr sz="1600" dirty="0">
                <a:solidFill>
                  <a:srgbClr val="333333"/>
                </a:solidFill>
              </a:rPr>
              <a:t> </a:t>
            </a:r>
            <a:r>
              <a:rPr sz="1600" dirty="0" err="1">
                <a:solidFill>
                  <a:srgbClr val="333333"/>
                </a:solidFill>
              </a:rPr>
              <a:t>presenza</a:t>
            </a:r>
            <a:r>
              <a:rPr sz="1600" dirty="0">
                <a:solidFill>
                  <a:srgbClr val="333333"/>
                </a:solidFill>
              </a:rPr>
              <a:t> o con </a:t>
            </a:r>
            <a:r>
              <a:rPr sz="1600" dirty="0" err="1">
                <a:solidFill>
                  <a:srgbClr val="333333"/>
                </a:solidFill>
              </a:rPr>
              <a:t>altre</a:t>
            </a:r>
            <a:r>
              <a:rPr sz="1600" dirty="0">
                <a:solidFill>
                  <a:srgbClr val="333333"/>
                </a:solidFill>
              </a:rPr>
              <a:t> </a:t>
            </a:r>
            <a:r>
              <a:rPr sz="1600" dirty="0" err="1">
                <a:solidFill>
                  <a:srgbClr val="333333"/>
                </a:solidFill>
              </a:rPr>
              <a:t>modalità</a:t>
            </a:r>
            <a:r>
              <a:rPr sz="1600" dirty="0">
                <a:solidFill>
                  <a:srgbClr val="333333"/>
                </a:solidFill>
              </a:rPr>
              <a:t> </a:t>
            </a:r>
            <a:r>
              <a:rPr sz="1600" dirty="0" err="1">
                <a:solidFill>
                  <a:srgbClr val="333333"/>
                </a:solidFill>
              </a:rPr>
              <a:t>fraudolente</a:t>
            </a:r>
            <a:r>
              <a:rPr sz="1600" dirty="0">
                <a:solidFill>
                  <a:srgbClr val="333333"/>
                </a:solidFill>
              </a:rPr>
              <a:t>, </a:t>
            </a:r>
            <a:r>
              <a:rPr sz="1600" dirty="0" err="1">
                <a:solidFill>
                  <a:srgbClr val="333333"/>
                </a:solidFill>
              </a:rPr>
              <a:t>ovvero</a:t>
            </a:r>
            <a:r>
              <a:rPr sz="1600" dirty="0">
                <a:solidFill>
                  <a:srgbClr val="333333"/>
                </a:solidFill>
              </a:rPr>
              <a:t> </a:t>
            </a:r>
            <a:r>
              <a:rPr sz="1600" dirty="0" err="1">
                <a:solidFill>
                  <a:srgbClr val="333333"/>
                </a:solidFill>
              </a:rPr>
              <a:t>giustificazione</a:t>
            </a:r>
            <a:r>
              <a:rPr sz="1600" dirty="0">
                <a:solidFill>
                  <a:srgbClr val="333333"/>
                </a:solidFill>
              </a:rPr>
              <a:t> </a:t>
            </a:r>
            <a:r>
              <a:rPr sz="1600" dirty="0" err="1">
                <a:solidFill>
                  <a:srgbClr val="333333"/>
                </a:solidFill>
              </a:rPr>
              <a:t>dell'assenza</a:t>
            </a:r>
            <a:r>
              <a:rPr sz="1600" dirty="0">
                <a:solidFill>
                  <a:srgbClr val="333333"/>
                </a:solidFill>
              </a:rPr>
              <a:t> </a:t>
            </a:r>
            <a:r>
              <a:rPr sz="1600" dirty="0" err="1">
                <a:solidFill>
                  <a:srgbClr val="333333"/>
                </a:solidFill>
              </a:rPr>
              <a:t>dal</a:t>
            </a:r>
            <a:r>
              <a:rPr sz="1600" dirty="0">
                <a:solidFill>
                  <a:srgbClr val="333333"/>
                </a:solidFill>
              </a:rPr>
              <a:t> </a:t>
            </a:r>
            <a:r>
              <a:rPr sz="1600" dirty="0" err="1">
                <a:solidFill>
                  <a:srgbClr val="333333"/>
                </a:solidFill>
              </a:rPr>
              <a:t>servizio</a:t>
            </a:r>
            <a:r>
              <a:rPr sz="1600" dirty="0">
                <a:solidFill>
                  <a:srgbClr val="333333"/>
                </a:solidFill>
              </a:rPr>
              <a:t> </a:t>
            </a:r>
            <a:r>
              <a:rPr sz="1600" dirty="0" err="1">
                <a:solidFill>
                  <a:srgbClr val="333333"/>
                </a:solidFill>
              </a:rPr>
              <a:t>mediante</a:t>
            </a:r>
            <a:r>
              <a:rPr sz="1600" dirty="0">
                <a:solidFill>
                  <a:srgbClr val="333333"/>
                </a:solidFill>
              </a:rPr>
              <a:t> </a:t>
            </a:r>
            <a:r>
              <a:rPr sz="1600" dirty="0" err="1">
                <a:solidFill>
                  <a:srgbClr val="333333"/>
                </a:solidFill>
              </a:rPr>
              <a:t>una</a:t>
            </a:r>
            <a:r>
              <a:rPr sz="1600" dirty="0">
                <a:solidFill>
                  <a:srgbClr val="333333"/>
                </a:solidFill>
              </a:rPr>
              <a:t> </a:t>
            </a:r>
            <a:r>
              <a:rPr sz="1600" dirty="0" err="1">
                <a:solidFill>
                  <a:srgbClr val="333333"/>
                </a:solidFill>
              </a:rPr>
              <a:t>certificazione</a:t>
            </a:r>
            <a:r>
              <a:rPr sz="1600" dirty="0">
                <a:solidFill>
                  <a:srgbClr val="333333"/>
                </a:solidFill>
              </a:rPr>
              <a:t> </a:t>
            </a:r>
            <a:r>
              <a:rPr sz="1600" dirty="0" err="1">
                <a:solidFill>
                  <a:srgbClr val="333333"/>
                </a:solidFill>
              </a:rPr>
              <a:t>medica</a:t>
            </a:r>
            <a:r>
              <a:rPr sz="1600" dirty="0">
                <a:solidFill>
                  <a:srgbClr val="333333"/>
                </a:solidFill>
              </a:rPr>
              <a:t> </a:t>
            </a:r>
            <a:r>
              <a:rPr sz="1600" dirty="0" err="1">
                <a:solidFill>
                  <a:srgbClr val="333333"/>
                </a:solidFill>
              </a:rPr>
              <a:t>falsa</a:t>
            </a:r>
            <a:r>
              <a:rPr sz="1600" dirty="0">
                <a:solidFill>
                  <a:srgbClr val="333333"/>
                </a:solidFill>
              </a:rPr>
              <a:t> o </a:t>
            </a:r>
            <a:r>
              <a:rPr sz="1600" dirty="0" err="1">
                <a:solidFill>
                  <a:srgbClr val="333333"/>
                </a:solidFill>
              </a:rPr>
              <a:t>che</a:t>
            </a:r>
            <a:r>
              <a:rPr sz="1600" dirty="0">
                <a:solidFill>
                  <a:srgbClr val="333333"/>
                </a:solidFill>
              </a:rPr>
              <a:t> </a:t>
            </a:r>
            <a:r>
              <a:rPr sz="1600" dirty="0" err="1">
                <a:solidFill>
                  <a:srgbClr val="333333"/>
                </a:solidFill>
              </a:rPr>
              <a:t>attesta</a:t>
            </a:r>
            <a:r>
              <a:rPr sz="1600" dirty="0">
                <a:solidFill>
                  <a:srgbClr val="333333"/>
                </a:solidFill>
              </a:rPr>
              <a:t> </a:t>
            </a:r>
            <a:r>
              <a:rPr sz="1600" dirty="0" err="1">
                <a:solidFill>
                  <a:srgbClr val="333333"/>
                </a:solidFill>
              </a:rPr>
              <a:t>falsamente</a:t>
            </a:r>
            <a:r>
              <a:rPr sz="1600" dirty="0">
                <a:solidFill>
                  <a:srgbClr val="333333"/>
                </a:solidFill>
              </a:rPr>
              <a:t> </a:t>
            </a:r>
            <a:r>
              <a:rPr sz="1600" dirty="0" err="1">
                <a:solidFill>
                  <a:srgbClr val="333333"/>
                </a:solidFill>
              </a:rPr>
              <a:t>uno</a:t>
            </a:r>
            <a:r>
              <a:rPr sz="1600" dirty="0">
                <a:solidFill>
                  <a:srgbClr val="333333"/>
                </a:solidFill>
              </a:rPr>
              <a:t> </a:t>
            </a:r>
            <a:r>
              <a:rPr sz="1600" dirty="0" err="1">
                <a:solidFill>
                  <a:srgbClr val="333333"/>
                </a:solidFill>
              </a:rPr>
              <a:t>stato</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malattia</a:t>
            </a:r>
            <a:r>
              <a:rPr sz="1600" dirty="0" smtClean="0">
                <a:solidFill>
                  <a:srgbClr val="333333"/>
                </a:solidFill>
              </a:rPr>
              <a:t>;</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b) </a:t>
            </a:r>
            <a:r>
              <a:rPr sz="1600" b="1" u="sng" dirty="0" err="1">
                <a:solidFill>
                  <a:srgbClr val="333333"/>
                </a:solidFill>
              </a:rPr>
              <a:t>assenza</a:t>
            </a:r>
            <a:r>
              <a:rPr sz="1600" b="1" u="sng" dirty="0">
                <a:solidFill>
                  <a:srgbClr val="333333"/>
                </a:solidFill>
              </a:rPr>
              <a:t> </a:t>
            </a:r>
            <a:r>
              <a:rPr sz="1600" b="1" u="sng" dirty="0" err="1">
                <a:solidFill>
                  <a:srgbClr val="333333"/>
                </a:solidFill>
              </a:rPr>
              <a:t>priva</a:t>
            </a:r>
            <a:r>
              <a:rPr sz="1600" b="1" u="sng" dirty="0">
                <a:solidFill>
                  <a:srgbClr val="333333"/>
                </a:solidFill>
              </a:rPr>
              <a:t> </a:t>
            </a:r>
            <a:r>
              <a:rPr sz="1600" b="1" u="sng" dirty="0" err="1">
                <a:solidFill>
                  <a:srgbClr val="333333"/>
                </a:solidFill>
              </a:rPr>
              <a:t>di</a:t>
            </a:r>
            <a:r>
              <a:rPr sz="1600" b="1" u="sng" dirty="0">
                <a:solidFill>
                  <a:srgbClr val="333333"/>
                </a:solidFill>
              </a:rPr>
              <a:t> </a:t>
            </a:r>
            <a:r>
              <a:rPr sz="1600" b="1" u="sng" dirty="0" err="1">
                <a:solidFill>
                  <a:srgbClr val="333333"/>
                </a:solidFill>
              </a:rPr>
              <a:t>valida</a:t>
            </a:r>
            <a:r>
              <a:rPr sz="1600" b="1" u="sng" dirty="0">
                <a:solidFill>
                  <a:srgbClr val="333333"/>
                </a:solidFill>
              </a:rPr>
              <a:t> </a:t>
            </a:r>
            <a:r>
              <a:rPr sz="1600" b="1" u="sng" dirty="0" err="1">
                <a:solidFill>
                  <a:srgbClr val="333333"/>
                </a:solidFill>
              </a:rPr>
              <a:t>giustificazione</a:t>
            </a:r>
            <a:r>
              <a:rPr sz="1600" b="1" u="sng" dirty="0">
                <a:solidFill>
                  <a:srgbClr val="333333"/>
                </a:solidFill>
              </a:rPr>
              <a:t> per un </a:t>
            </a:r>
            <a:r>
              <a:rPr sz="1600" b="1" u="sng" dirty="0" err="1">
                <a:solidFill>
                  <a:srgbClr val="333333"/>
                </a:solidFill>
              </a:rPr>
              <a:t>numero</a:t>
            </a:r>
            <a:r>
              <a:rPr sz="1600" b="1" u="sng" dirty="0">
                <a:solidFill>
                  <a:srgbClr val="333333"/>
                </a:solidFill>
              </a:rPr>
              <a:t> </a:t>
            </a:r>
            <a:r>
              <a:rPr sz="1600" b="1" u="sng" dirty="0" err="1">
                <a:solidFill>
                  <a:srgbClr val="333333"/>
                </a:solidFill>
              </a:rPr>
              <a:t>di</a:t>
            </a:r>
            <a:r>
              <a:rPr sz="1600" b="1" u="sng" dirty="0">
                <a:solidFill>
                  <a:srgbClr val="333333"/>
                </a:solidFill>
              </a:rPr>
              <a:t> </a:t>
            </a:r>
            <a:r>
              <a:rPr sz="1600" b="1" u="sng" dirty="0" err="1">
                <a:solidFill>
                  <a:srgbClr val="333333"/>
                </a:solidFill>
              </a:rPr>
              <a:t>giorni</a:t>
            </a:r>
            <a:r>
              <a:rPr sz="1600" b="1" u="sng" dirty="0">
                <a:solidFill>
                  <a:srgbClr val="333333"/>
                </a:solidFill>
              </a:rPr>
              <a:t>, </a:t>
            </a:r>
            <a:r>
              <a:rPr sz="1600" b="1" u="sng" dirty="0" err="1">
                <a:solidFill>
                  <a:srgbClr val="333333"/>
                </a:solidFill>
              </a:rPr>
              <a:t>anche</a:t>
            </a:r>
            <a:r>
              <a:rPr sz="1600" b="1" u="sng" dirty="0">
                <a:solidFill>
                  <a:srgbClr val="333333"/>
                </a:solidFill>
              </a:rPr>
              <a:t> non </a:t>
            </a:r>
            <a:r>
              <a:rPr sz="1600" b="1" u="sng" dirty="0" err="1">
                <a:solidFill>
                  <a:srgbClr val="333333"/>
                </a:solidFill>
              </a:rPr>
              <a:t>continuativi</a:t>
            </a:r>
            <a:r>
              <a:rPr sz="1600" b="1" u="sng" dirty="0">
                <a:solidFill>
                  <a:srgbClr val="333333"/>
                </a:solidFill>
              </a:rPr>
              <a:t>, </a:t>
            </a:r>
            <a:r>
              <a:rPr sz="1600" b="1" u="sng" dirty="0" err="1">
                <a:solidFill>
                  <a:srgbClr val="333333"/>
                </a:solidFill>
              </a:rPr>
              <a:t>superiore</a:t>
            </a:r>
            <a:r>
              <a:rPr sz="1600" b="1" u="sng" dirty="0">
                <a:solidFill>
                  <a:srgbClr val="333333"/>
                </a:solidFill>
              </a:rPr>
              <a:t> a </a:t>
            </a:r>
            <a:r>
              <a:rPr sz="1600" b="1" u="sng" dirty="0" err="1">
                <a:solidFill>
                  <a:srgbClr val="333333"/>
                </a:solidFill>
              </a:rPr>
              <a:t>tre</a:t>
            </a:r>
            <a:r>
              <a:rPr sz="1600" b="1" u="sng" dirty="0">
                <a:solidFill>
                  <a:srgbClr val="333333"/>
                </a:solidFill>
              </a:rPr>
              <a:t> </a:t>
            </a:r>
            <a:r>
              <a:rPr sz="1600" b="1" u="sng" dirty="0" err="1">
                <a:solidFill>
                  <a:srgbClr val="333333"/>
                </a:solidFill>
              </a:rPr>
              <a:t>nell'arco</a:t>
            </a:r>
            <a:r>
              <a:rPr sz="1600" b="1" u="sng" dirty="0">
                <a:solidFill>
                  <a:srgbClr val="333333"/>
                </a:solidFill>
              </a:rPr>
              <a:t> </a:t>
            </a:r>
            <a:r>
              <a:rPr sz="1600" b="1" u="sng" dirty="0" err="1">
                <a:solidFill>
                  <a:srgbClr val="333333"/>
                </a:solidFill>
              </a:rPr>
              <a:t>di</a:t>
            </a:r>
            <a:r>
              <a:rPr sz="1600" b="1" u="sng" dirty="0">
                <a:solidFill>
                  <a:srgbClr val="333333"/>
                </a:solidFill>
              </a:rPr>
              <a:t> un </a:t>
            </a:r>
            <a:r>
              <a:rPr sz="1600" b="1" u="sng" dirty="0" err="1">
                <a:solidFill>
                  <a:srgbClr val="333333"/>
                </a:solidFill>
              </a:rPr>
              <a:t>biennio</a:t>
            </a:r>
            <a:r>
              <a:rPr sz="1600" b="1" u="sng" dirty="0">
                <a:solidFill>
                  <a:srgbClr val="333333"/>
                </a:solidFill>
              </a:rPr>
              <a:t> </a:t>
            </a:r>
            <a:r>
              <a:rPr sz="1600" u="sng" dirty="0">
                <a:solidFill>
                  <a:srgbClr val="333333"/>
                </a:solidFill>
              </a:rPr>
              <a:t>o </a:t>
            </a:r>
            <a:r>
              <a:rPr sz="1600" u="sng" dirty="0" err="1">
                <a:solidFill>
                  <a:srgbClr val="333333"/>
                </a:solidFill>
              </a:rPr>
              <a:t>comunque</a:t>
            </a:r>
            <a:r>
              <a:rPr sz="1600" u="sng" dirty="0">
                <a:solidFill>
                  <a:srgbClr val="333333"/>
                </a:solidFill>
              </a:rPr>
              <a:t> per </a:t>
            </a:r>
            <a:r>
              <a:rPr sz="1600" u="sng" dirty="0" err="1">
                <a:solidFill>
                  <a:srgbClr val="333333"/>
                </a:solidFill>
              </a:rPr>
              <a:t>più</a:t>
            </a:r>
            <a:r>
              <a:rPr sz="1600" u="sng" dirty="0">
                <a:solidFill>
                  <a:srgbClr val="333333"/>
                </a:solidFill>
              </a:rPr>
              <a:t> </a:t>
            </a:r>
            <a:r>
              <a:rPr sz="1600" u="sng" dirty="0" err="1">
                <a:solidFill>
                  <a:srgbClr val="333333"/>
                </a:solidFill>
              </a:rPr>
              <a:t>di</a:t>
            </a:r>
            <a:r>
              <a:rPr sz="1600" u="sng" dirty="0">
                <a:solidFill>
                  <a:srgbClr val="333333"/>
                </a:solidFill>
              </a:rPr>
              <a:t> </a:t>
            </a:r>
            <a:r>
              <a:rPr sz="1600" u="sng" dirty="0" err="1">
                <a:solidFill>
                  <a:srgbClr val="333333"/>
                </a:solidFill>
              </a:rPr>
              <a:t>sette</a:t>
            </a:r>
            <a:r>
              <a:rPr sz="1600" u="sng" dirty="0">
                <a:solidFill>
                  <a:srgbClr val="333333"/>
                </a:solidFill>
              </a:rPr>
              <a:t> </a:t>
            </a:r>
            <a:r>
              <a:rPr sz="1600" u="sng" dirty="0" err="1">
                <a:solidFill>
                  <a:srgbClr val="333333"/>
                </a:solidFill>
              </a:rPr>
              <a:t>giorni</a:t>
            </a:r>
            <a:r>
              <a:rPr sz="1600" u="sng" dirty="0">
                <a:solidFill>
                  <a:srgbClr val="333333"/>
                </a:solidFill>
              </a:rPr>
              <a:t> </a:t>
            </a:r>
            <a:r>
              <a:rPr sz="1600" u="sng" dirty="0" err="1">
                <a:solidFill>
                  <a:srgbClr val="333333"/>
                </a:solidFill>
              </a:rPr>
              <a:t>nel</a:t>
            </a:r>
            <a:r>
              <a:rPr sz="1600" u="sng" dirty="0">
                <a:solidFill>
                  <a:srgbClr val="333333"/>
                </a:solidFill>
              </a:rPr>
              <a:t> </a:t>
            </a:r>
            <a:r>
              <a:rPr sz="1600" u="sng" dirty="0" err="1">
                <a:solidFill>
                  <a:srgbClr val="333333"/>
                </a:solidFill>
              </a:rPr>
              <a:t>corso</a:t>
            </a:r>
            <a:r>
              <a:rPr sz="1600" u="sng" dirty="0">
                <a:solidFill>
                  <a:srgbClr val="333333"/>
                </a:solidFill>
              </a:rPr>
              <a:t> </a:t>
            </a:r>
            <a:r>
              <a:rPr sz="1600" u="sng" dirty="0" err="1">
                <a:solidFill>
                  <a:srgbClr val="333333"/>
                </a:solidFill>
              </a:rPr>
              <a:t>degli</a:t>
            </a:r>
            <a:r>
              <a:rPr sz="1600" u="sng" dirty="0">
                <a:solidFill>
                  <a:srgbClr val="333333"/>
                </a:solidFill>
              </a:rPr>
              <a:t> </a:t>
            </a:r>
            <a:r>
              <a:rPr sz="1600" u="sng" dirty="0" err="1">
                <a:solidFill>
                  <a:srgbClr val="333333"/>
                </a:solidFill>
              </a:rPr>
              <a:t>ultimi</a:t>
            </a:r>
            <a:r>
              <a:rPr sz="1600" u="sng" dirty="0">
                <a:solidFill>
                  <a:srgbClr val="333333"/>
                </a:solidFill>
              </a:rPr>
              <a:t> </a:t>
            </a:r>
            <a:r>
              <a:rPr sz="1600" u="sng" dirty="0" err="1">
                <a:solidFill>
                  <a:srgbClr val="333333"/>
                </a:solidFill>
              </a:rPr>
              <a:t>dieci</a:t>
            </a:r>
            <a:r>
              <a:rPr sz="1600" u="sng" dirty="0">
                <a:solidFill>
                  <a:srgbClr val="333333"/>
                </a:solidFill>
              </a:rPr>
              <a:t> </a:t>
            </a:r>
            <a:r>
              <a:rPr sz="1600" u="sng" dirty="0" err="1">
                <a:solidFill>
                  <a:srgbClr val="333333"/>
                </a:solidFill>
              </a:rPr>
              <a:t>anni</a:t>
            </a:r>
            <a:r>
              <a:rPr sz="1600" u="sng" dirty="0">
                <a:solidFill>
                  <a:srgbClr val="333333"/>
                </a:solidFill>
              </a:rPr>
              <a:t> </a:t>
            </a:r>
            <a:r>
              <a:rPr sz="1600" dirty="0" err="1">
                <a:solidFill>
                  <a:srgbClr val="333333"/>
                </a:solidFill>
              </a:rPr>
              <a:t>ovvero</a:t>
            </a:r>
            <a:r>
              <a:rPr sz="1600" dirty="0">
                <a:solidFill>
                  <a:srgbClr val="333333"/>
                </a:solidFill>
              </a:rPr>
              <a:t> </a:t>
            </a:r>
            <a:r>
              <a:rPr sz="1600" dirty="0" err="1">
                <a:solidFill>
                  <a:srgbClr val="333333"/>
                </a:solidFill>
              </a:rPr>
              <a:t>mancata</a:t>
            </a:r>
            <a:r>
              <a:rPr sz="1600" dirty="0">
                <a:solidFill>
                  <a:srgbClr val="333333"/>
                </a:solidFill>
              </a:rPr>
              <a:t> </a:t>
            </a:r>
            <a:r>
              <a:rPr sz="1600" dirty="0" err="1">
                <a:solidFill>
                  <a:srgbClr val="333333"/>
                </a:solidFill>
              </a:rPr>
              <a:t>ripresa</a:t>
            </a:r>
            <a:r>
              <a:rPr sz="1600" dirty="0">
                <a:solidFill>
                  <a:srgbClr val="333333"/>
                </a:solidFill>
              </a:rPr>
              <a:t> del </a:t>
            </a:r>
            <a:r>
              <a:rPr sz="1600" dirty="0" err="1">
                <a:solidFill>
                  <a:srgbClr val="333333"/>
                </a:solidFill>
              </a:rPr>
              <a:t>servizio</a:t>
            </a:r>
            <a:r>
              <a:rPr sz="1600" dirty="0">
                <a:solidFill>
                  <a:srgbClr val="333333"/>
                </a:solidFill>
              </a:rPr>
              <a:t>, in </a:t>
            </a:r>
            <a:r>
              <a:rPr sz="1600" dirty="0" err="1">
                <a:solidFill>
                  <a:srgbClr val="333333"/>
                </a:solidFill>
              </a:rPr>
              <a:t>caso</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assenza</a:t>
            </a:r>
            <a:r>
              <a:rPr sz="1600" dirty="0">
                <a:solidFill>
                  <a:srgbClr val="333333"/>
                </a:solidFill>
              </a:rPr>
              <a:t> </a:t>
            </a:r>
            <a:r>
              <a:rPr sz="1600" dirty="0" err="1">
                <a:solidFill>
                  <a:srgbClr val="333333"/>
                </a:solidFill>
              </a:rPr>
              <a:t>ingiustificata</a:t>
            </a:r>
            <a:r>
              <a:rPr sz="1600" dirty="0">
                <a:solidFill>
                  <a:srgbClr val="333333"/>
                </a:solidFill>
              </a:rPr>
              <a:t>, </a:t>
            </a:r>
            <a:r>
              <a:rPr sz="1600" dirty="0" err="1">
                <a:solidFill>
                  <a:srgbClr val="333333"/>
                </a:solidFill>
              </a:rPr>
              <a:t>entro</a:t>
            </a:r>
            <a:r>
              <a:rPr sz="1600" dirty="0">
                <a:solidFill>
                  <a:srgbClr val="333333"/>
                </a:solidFill>
              </a:rPr>
              <a:t> </a:t>
            </a:r>
            <a:r>
              <a:rPr sz="1600" dirty="0" err="1">
                <a:solidFill>
                  <a:srgbClr val="333333"/>
                </a:solidFill>
              </a:rPr>
              <a:t>il</a:t>
            </a:r>
            <a:r>
              <a:rPr sz="1600" dirty="0">
                <a:solidFill>
                  <a:srgbClr val="333333"/>
                </a:solidFill>
              </a:rPr>
              <a:t> </a:t>
            </a:r>
            <a:r>
              <a:rPr sz="1600" dirty="0" err="1">
                <a:solidFill>
                  <a:srgbClr val="333333"/>
                </a:solidFill>
              </a:rPr>
              <a:t>termine</a:t>
            </a:r>
            <a:r>
              <a:rPr sz="1600" dirty="0">
                <a:solidFill>
                  <a:srgbClr val="333333"/>
                </a:solidFill>
              </a:rPr>
              <a:t> </a:t>
            </a:r>
            <a:r>
              <a:rPr sz="1600" dirty="0" err="1">
                <a:solidFill>
                  <a:srgbClr val="333333"/>
                </a:solidFill>
              </a:rPr>
              <a:t>fissato</a:t>
            </a:r>
            <a:r>
              <a:rPr sz="1600" dirty="0">
                <a:solidFill>
                  <a:srgbClr val="333333"/>
                </a:solidFill>
              </a:rPr>
              <a:t> </a:t>
            </a:r>
            <a:r>
              <a:rPr sz="1600" dirty="0" err="1">
                <a:solidFill>
                  <a:srgbClr val="333333"/>
                </a:solidFill>
              </a:rPr>
              <a:t>dall'amministrazione</a:t>
            </a:r>
            <a:r>
              <a:rPr sz="1600" dirty="0" smtClean="0">
                <a:solidFill>
                  <a:srgbClr val="333333"/>
                </a:solidFill>
              </a:rPr>
              <a:t>;</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c) </a:t>
            </a:r>
            <a:r>
              <a:rPr sz="1600" b="1" dirty="0" err="1">
                <a:solidFill>
                  <a:srgbClr val="333333"/>
                </a:solidFill>
              </a:rPr>
              <a:t>ingiustificato</a:t>
            </a:r>
            <a:r>
              <a:rPr sz="1600" b="1" dirty="0">
                <a:solidFill>
                  <a:srgbClr val="333333"/>
                </a:solidFill>
              </a:rPr>
              <a:t> </a:t>
            </a:r>
            <a:r>
              <a:rPr sz="1600" b="1" dirty="0" err="1">
                <a:solidFill>
                  <a:srgbClr val="333333"/>
                </a:solidFill>
              </a:rPr>
              <a:t>rifiuto</a:t>
            </a:r>
            <a:r>
              <a:rPr sz="1600" b="1" dirty="0">
                <a:solidFill>
                  <a:srgbClr val="333333"/>
                </a:solidFill>
              </a:rPr>
              <a:t> del </a:t>
            </a:r>
            <a:r>
              <a:rPr sz="1600" b="1" dirty="0" err="1">
                <a:solidFill>
                  <a:srgbClr val="333333"/>
                </a:solidFill>
              </a:rPr>
              <a:t>trasferimento</a:t>
            </a:r>
            <a:r>
              <a:rPr sz="1600" b="1" dirty="0">
                <a:solidFill>
                  <a:srgbClr val="333333"/>
                </a:solidFill>
              </a:rPr>
              <a:t> </a:t>
            </a:r>
            <a:r>
              <a:rPr sz="1600" b="1" dirty="0" err="1">
                <a:solidFill>
                  <a:srgbClr val="333333"/>
                </a:solidFill>
              </a:rPr>
              <a:t>disposto</a:t>
            </a:r>
            <a:r>
              <a:rPr sz="1600" b="1" dirty="0">
                <a:solidFill>
                  <a:srgbClr val="333333"/>
                </a:solidFill>
              </a:rPr>
              <a:t> </a:t>
            </a:r>
            <a:r>
              <a:rPr sz="1600" b="1" dirty="0" err="1">
                <a:solidFill>
                  <a:srgbClr val="333333"/>
                </a:solidFill>
              </a:rPr>
              <a:t>dall'amministrazione</a:t>
            </a:r>
            <a:r>
              <a:rPr sz="1600" dirty="0">
                <a:solidFill>
                  <a:srgbClr val="333333"/>
                </a:solidFill>
              </a:rPr>
              <a:t> per motivate </a:t>
            </a:r>
            <a:r>
              <a:rPr sz="1600" dirty="0" err="1">
                <a:solidFill>
                  <a:srgbClr val="333333"/>
                </a:solidFill>
              </a:rPr>
              <a:t>esigenze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servizio</a:t>
            </a:r>
            <a:r>
              <a:rPr sz="1600" dirty="0" smtClean="0">
                <a:solidFill>
                  <a:srgbClr val="333333"/>
                </a:solidFill>
              </a:rPr>
              <a:t>;</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d) </a:t>
            </a:r>
            <a:r>
              <a:rPr sz="1600" b="1" u="sng" dirty="0" err="1">
                <a:solidFill>
                  <a:srgbClr val="333333"/>
                </a:solidFill>
              </a:rPr>
              <a:t>falsità</a:t>
            </a:r>
            <a:r>
              <a:rPr sz="1600" b="1" u="sng" dirty="0">
                <a:solidFill>
                  <a:srgbClr val="333333"/>
                </a:solidFill>
              </a:rPr>
              <a:t> </a:t>
            </a:r>
            <a:r>
              <a:rPr sz="1600" b="1" u="sng" dirty="0" err="1">
                <a:solidFill>
                  <a:srgbClr val="333333"/>
                </a:solidFill>
              </a:rPr>
              <a:t>documentali</a:t>
            </a:r>
            <a:r>
              <a:rPr sz="1600" b="1" u="sng" dirty="0">
                <a:solidFill>
                  <a:srgbClr val="333333"/>
                </a:solidFill>
              </a:rPr>
              <a:t> o </a:t>
            </a:r>
            <a:r>
              <a:rPr sz="1600" b="1" u="sng" dirty="0" err="1">
                <a:solidFill>
                  <a:srgbClr val="333333"/>
                </a:solidFill>
              </a:rPr>
              <a:t>dichiarative</a:t>
            </a:r>
            <a:r>
              <a:rPr sz="1600" b="1" u="sng" dirty="0">
                <a:solidFill>
                  <a:srgbClr val="333333"/>
                </a:solidFill>
              </a:rPr>
              <a:t> </a:t>
            </a:r>
            <a:r>
              <a:rPr sz="1600" b="1" u="sng" dirty="0" err="1">
                <a:solidFill>
                  <a:srgbClr val="333333"/>
                </a:solidFill>
              </a:rPr>
              <a:t>commesse</a:t>
            </a:r>
            <a:r>
              <a:rPr sz="1600" b="1" u="sng" dirty="0">
                <a:solidFill>
                  <a:srgbClr val="333333"/>
                </a:solidFill>
              </a:rPr>
              <a:t> </a:t>
            </a:r>
            <a:r>
              <a:rPr sz="1600" b="1" u="sng" dirty="0" err="1">
                <a:solidFill>
                  <a:srgbClr val="333333"/>
                </a:solidFill>
              </a:rPr>
              <a:t>ai</a:t>
            </a:r>
            <a:r>
              <a:rPr sz="1600" b="1" u="sng" dirty="0">
                <a:solidFill>
                  <a:srgbClr val="333333"/>
                </a:solidFill>
              </a:rPr>
              <a:t> </a:t>
            </a:r>
            <a:r>
              <a:rPr sz="1600" b="1" u="sng" dirty="0" err="1">
                <a:solidFill>
                  <a:srgbClr val="333333"/>
                </a:solidFill>
              </a:rPr>
              <a:t>fini</a:t>
            </a:r>
            <a:r>
              <a:rPr sz="1600" b="1" u="sng" dirty="0">
                <a:solidFill>
                  <a:srgbClr val="333333"/>
                </a:solidFill>
              </a:rPr>
              <a:t> o in </a:t>
            </a:r>
            <a:r>
              <a:rPr sz="1600" b="1" u="sng" dirty="0" err="1">
                <a:solidFill>
                  <a:srgbClr val="333333"/>
                </a:solidFill>
              </a:rPr>
              <a:t>occasione</a:t>
            </a:r>
            <a:r>
              <a:rPr sz="1600" b="1" u="sng" dirty="0">
                <a:solidFill>
                  <a:srgbClr val="333333"/>
                </a:solidFill>
              </a:rPr>
              <a:t> </a:t>
            </a:r>
            <a:r>
              <a:rPr sz="1600" b="1" u="sng" dirty="0" err="1">
                <a:solidFill>
                  <a:srgbClr val="333333"/>
                </a:solidFill>
              </a:rPr>
              <a:t>dell'instaurazione</a:t>
            </a:r>
            <a:r>
              <a:rPr sz="1600" b="1" u="sng" dirty="0">
                <a:solidFill>
                  <a:srgbClr val="333333"/>
                </a:solidFill>
              </a:rPr>
              <a:t> del </a:t>
            </a:r>
            <a:r>
              <a:rPr sz="1600" b="1" u="sng" dirty="0" err="1">
                <a:solidFill>
                  <a:srgbClr val="333333"/>
                </a:solidFill>
              </a:rPr>
              <a:t>rapporto</a:t>
            </a:r>
            <a:r>
              <a:rPr sz="1600" b="1" u="sng" dirty="0">
                <a:solidFill>
                  <a:srgbClr val="333333"/>
                </a:solidFill>
              </a:rPr>
              <a:t> </a:t>
            </a:r>
            <a:r>
              <a:rPr sz="1600" b="1" u="sng" dirty="0" err="1">
                <a:solidFill>
                  <a:srgbClr val="333333"/>
                </a:solidFill>
              </a:rPr>
              <a:t>di</a:t>
            </a:r>
            <a:r>
              <a:rPr sz="1600" b="1" u="sng" dirty="0">
                <a:solidFill>
                  <a:srgbClr val="333333"/>
                </a:solidFill>
              </a:rPr>
              <a:t> </a:t>
            </a:r>
            <a:r>
              <a:rPr sz="1600" b="1" u="sng" dirty="0" err="1">
                <a:solidFill>
                  <a:srgbClr val="333333"/>
                </a:solidFill>
              </a:rPr>
              <a:t>lavoro</a:t>
            </a:r>
            <a:r>
              <a:rPr sz="1600" u="sng" dirty="0">
                <a:solidFill>
                  <a:srgbClr val="333333"/>
                </a:solidFill>
              </a:rPr>
              <a:t> </a:t>
            </a:r>
            <a:r>
              <a:rPr sz="1600" dirty="0" err="1">
                <a:solidFill>
                  <a:srgbClr val="333333"/>
                </a:solidFill>
              </a:rPr>
              <a:t>ovvero</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progressioni</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carriera</a:t>
            </a:r>
            <a:r>
              <a:rPr sz="1600" dirty="0" smtClean="0">
                <a:solidFill>
                  <a:srgbClr val="333333"/>
                </a:solidFill>
              </a:rPr>
              <a:t>;</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e) </a:t>
            </a:r>
            <a:r>
              <a:rPr sz="1600" b="1" u="sng" dirty="0" err="1">
                <a:solidFill>
                  <a:srgbClr val="333333"/>
                </a:solidFill>
              </a:rPr>
              <a:t>reiterazione</a:t>
            </a:r>
            <a:r>
              <a:rPr sz="1600" b="1" u="sng" dirty="0">
                <a:solidFill>
                  <a:srgbClr val="333333"/>
                </a:solidFill>
              </a:rPr>
              <a:t> </a:t>
            </a:r>
            <a:r>
              <a:rPr sz="1600" b="1" u="sng" dirty="0" err="1">
                <a:solidFill>
                  <a:srgbClr val="333333"/>
                </a:solidFill>
              </a:rPr>
              <a:t>nell'ambiente</a:t>
            </a:r>
            <a:r>
              <a:rPr sz="1600" b="1" u="sng" dirty="0">
                <a:solidFill>
                  <a:srgbClr val="333333"/>
                </a:solidFill>
              </a:rPr>
              <a:t> </a:t>
            </a:r>
            <a:r>
              <a:rPr sz="1600" b="1" u="sng" dirty="0" err="1">
                <a:solidFill>
                  <a:srgbClr val="333333"/>
                </a:solidFill>
              </a:rPr>
              <a:t>di</a:t>
            </a:r>
            <a:r>
              <a:rPr sz="1600" b="1" u="sng" dirty="0">
                <a:solidFill>
                  <a:srgbClr val="333333"/>
                </a:solidFill>
              </a:rPr>
              <a:t> </a:t>
            </a:r>
            <a:r>
              <a:rPr sz="1600" b="1" u="sng" dirty="0" err="1">
                <a:solidFill>
                  <a:srgbClr val="333333"/>
                </a:solidFill>
              </a:rPr>
              <a:t>lavoro</a:t>
            </a:r>
            <a:r>
              <a:rPr sz="1600" b="1" u="sng" dirty="0">
                <a:solidFill>
                  <a:srgbClr val="333333"/>
                </a:solidFill>
              </a:rPr>
              <a:t> </a:t>
            </a:r>
            <a:r>
              <a:rPr sz="1600" b="1" u="sng" dirty="0" err="1">
                <a:solidFill>
                  <a:srgbClr val="333333"/>
                </a:solidFill>
              </a:rPr>
              <a:t>di</a:t>
            </a:r>
            <a:r>
              <a:rPr sz="1600" b="1" u="sng" dirty="0">
                <a:solidFill>
                  <a:srgbClr val="333333"/>
                </a:solidFill>
              </a:rPr>
              <a:t> </a:t>
            </a:r>
            <a:r>
              <a:rPr sz="1600" b="1" u="sng" dirty="0" err="1">
                <a:solidFill>
                  <a:srgbClr val="333333"/>
                </a:solidFill>
              </a:rPr>
              <a:t>gravi</a:t>
            </a:r>
            <a:r>
              <a:rPr sz="1600" b="1" u="sng" dirty="0">
                <a:solidFill>
                  <a:srgbClr val="333333"/>
                </a:solidFill>
              </a:rPr>
              <a:t> </a:t>
            </a:r>
            <a:r>
              <a:rPr sz="1600" b="1" u="sng" dirty="0" err="1">
                <a:solidFill>
                  <a:srgbClr val="333333"/>
                </a:solidFill>
              </a:rPr>
              <a:t>condotte</a:t>
            </a:r>
            <a:r>
              <a:rPr sz="1600" b="1" u="sng" dirty="0">
                <a:solidFill>
                  <a:srgbClr val="333333"/>
                </a:solidFill>
              </a:rPr>
              <a:t> aggressive o </a:t>
            </a:r>
            <a:r>
              <a:rPr sz="1600" b="1" u="sng" dirty="0" err="1">
                <a:solidFill>
                  <a:srgbClr val="333333"/>
                </a:solidFill>
              </a:rPr>
              <a:t>moleste</a:t>
            </a:r>
            <a:r>
              <a:rPr sz="1600" b="1" u="sng" dirty="0">
                <a:solidFill>
                  <a:srgbClr val="333333"/>
                </a:solidFill>
              </a:rPr>
              <a:t> </a:t>
            </a:r>
            <a:r>
              <a:rPr sz="1600" u="sng" dirty="0">
                <a:solidFill>
                  <a:srgbClr val="333333"/>
                </a:solidFill>
              </a:rPr>
              <a:t>o </a:t>
            </a:r>
            <a:r>
              <a:rPr sz="1600" u="sng" dirty="0" err="1">
                <a:solidFill>
                  <a:srgbClr val="333333"/>
                </a:solidFill>
              </a:rPr>
              <a:t>minacciose</a:t>
            </a:r>
            <a:r>
              <a:rPr sz="1600" u="sng" dirty="0">
                <a:solidFill>
                  <a:srgbClr val="333333"/>
                </a:solidFill>
              </a:rPr>
              <a:t> o </a:t>
            </a:r>
            <a:r>
              <a:rPr sz="1600" u="sng" dirty="0" err="1">
                <a:solidFill>
                  <a:srgbClr val="333333"/>
                </a:solidFill>
              </a:rPr>
              <a:t>ingiuriose</a:t>
            </a:r>
            <a:r>
              <a:rPr sz="1600" u="sng" dirty="0">
                <a:solidFill>
                  <a:srgbClr val="333333"/>
                </a:solidFill>
              </a:rPr>
              <a:t> o </a:t>
            </a:r>
            <a:r>
              <a:rPr sz="1600" u="sng" dirty="0" err="1">
                <a:solidFill>
                  <a:srgbClr val="333333"/>
                </a:solidFill>
              </a:rPr>
              <a:t>comunque</a:t>
            </a:r>
            <a:r>
              <a:rPr sz="1600" u="sng" dirty="0">
                <a:solidFill>
                  <a:srgbClr val="333333"/>
                </a:solidFill>
              </a:rPr>
              <a:t> </a:t>
            </a:r>
            <a:r>
              <a:rPr sz="1600" u="sng" dirty="0" err="1">
                <a:solidFill>
                  <a:srgbClr val="333333"/>
                </a:solidFill>
              </a:rPr>
              <a:t>lesive</a:t>
            </a:r>
            <a:r>
              <a:rPr sz="1600" u="sng" dirty="0">
                <a:solidFill>
                  <a:srgbClr val="333333"/>
                </a:solidFill>
              </a:rPr>
              <a:t> </a:t>
            </a:r>
            <a:r>
              <a:rPr sz="1600" u="sng" dirty="0" err="1">
                <a:solidFill>
                  <a:srgbClr val="333333"/>
                </a:solidFill>
              </a:rPr>
              <a:t>dell'onore</a:t>
            </a:r>
            <a:r>
              <a:rPr sz="1600" u="sng" dirty="0">
                <a:solidFill>
                  <a:srgbClr val="333333"/>
                </a:solidFill>
              </a:rPr>
              <a:t> e </a:t>
            </a:r>
            <a:r>
              <a:rPr sz="1600" u="sng" dirty="0" err="1">
                <a:solidFill>
                  <a:srgbClr val="333333"/>
                </a:solidFill>
              </a:rPr>
              <a:t>della</a:t>
            </a:r>
            <a:r>
              <a:rPr sz="1600" u="sng" dirty="0">
                <a:solidFill>
                  <a:srgbClr val="333333"/>
                </a:solidFill>
              </a:rPr>
              <a:t> </a:t>
            </a:r>
            <a:r>
              <a:rPr sz="1600" u="sng" dirty="0" err="1">
                <a:solidFill>
                  <a:srgbClr val="333333"/>
                </a:solidFill>
              </a:rPr>
              <a:t>dignità</a:t>
            </a:r>
            <a:r>
              <a:rPr sz="1600" u="sng" dirty="0">
                <a:solidFill>
                  <a:srgbClr val="333333"/>
                </a:solidFill>
              </a:rPr>
              <a:t> </a:t>
            </a:r>
            <a:r>
              <a:rPr sz="1600" u="sng" dirty="0" err="1">
                <a:solidFill>
                  <a:srgbClr val="333333"/>
                </a:solidFill>
              </a:rPr>
              <a:t>personale</a:t>
            </a:r>
            <a:r>
              <a:rPr sz="1600" u="sng" dirty="0">
                <a:solidFill>
                  <a:srgbClr val="333333"/>
                </a:solidFill>
              </a:rPr>
              <a:t> </a:t>
            </a:r>
            <a:r>
              <a:rPr sz="1600" u="sng" dirty="0" err="1">
                <a:solidFill>
                  <a:srgbClr val="333333"/>
                </a:solidFill>
              </a:rPr>
              <a:t>altrui</a:t>
            </a:r>
            <a:r>
              <a:rPr sz="1600" dirty="0" smtClean="0">
                <a:solidFill>
                  <a:srgbClr val="333333"/>
                </a:solidFill>
              </a:rPr>
              <a:t>;</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f) </a:t>
            </a:r>
            <a:r>
              <a:rPr sz="1600" b="1" u="sng" dirty="0" err="1">
                <a:solidFill>
                  <a:srgbClr val="333333"/>
                </a:solidFill>
              </a:rPr>
              <a:t>condanna</a:t>
            </a:r>
            <a:r>
              <a:rPr sz="1600" b="1" u="sng" dirty="0">
                <a:solidFill>
                  <a:srgbClr val="333333"/>
                </a:solidFill>
              </a:rPr>
              <a:t> </a:t>
            </a:r>
            <a:r>
              <a:rPr sz="1600" b="1" u="sng" dirty="0" err="1">
                <a:solidFill>
                  <a:srgbClr val="333333"/>
                </a:solidFill>
              </a:rPr>
              <a:t>penale</a:t>
            </a:r>
            <a:r>
              <a:rPr sz="1600" b="1" u="sng" dirty="0">
                <a:solidFill>
                  <a:srgbClr val="333333"/>
                </a:solidFill>
              </a:rPr>
              <a:t> </a:t>
            </a:r>
            <a:r>
              <a:rPr sz="1600" b="1" u="sng" dirty="0" err="1">
                <a:solidFill>
                  <a:srgbClr val="333333"/>
                </a:solidFill>
              </a:rPr>
              <a:t>definitiva</a:t>
            </a:r>
            <a:r>
              <a:rPr sz="1600" b="1" u="sng" dirty="0">
                <a:solidFill>
                  <a:srgbClr val="333333"/>
                </a:solidFill>
              </a:rPr>
              <a:t>, in </a:t>
            </a:r>
            <a:r>
              <a:rPr sz="1600" b="1" u="sng" dirty="0" err="1">
                <a:solidFill>
                  <a:srgbClr val="333333"/>
                </a:solidFill>
              </a:rPr>
              <a:t>relazione</a:t>
            </a:r>
            <a:r>
              <a:rPr sz="1600" b="1" u="sng" dirty="0">
                <a:solidFill>
                  <a:srgbClr val="333333"/>
                </a:solidFill>
              </a:rPr>
              <a:t> </a:t>
            </a:r>
            <a:r>
              <a:rPr sz="1600" b="1" u="sng" dirty="0" err="1">
                <a:solidFill>
                  <a:srgbClr val="333333"/>
                </a:solidFill>
              </a:rPr>
              <a:t>alla</a:t>
            </a:r>
            <a:r>
              <a:rPr sz="1600" b="1" u="sng" dirty="0">
                <a:solidFill>
                  <a:srgbClr val="333333"/>
                </a:solidFill>
              </a:rPr>
              <a:t> </a:t>
            </a:r>
            <a:r>
              <a:rPr sz="1600" b="1" u="sng" dirty="0" err="1">
                <a:solidFill>
                  <a:srgbClr val="333333"/>
                </a:solidFill>
              </a:rPr>
              <a:t>quale</a:t>
            </a:r>
            <a:r>
              <a:rPr sz="1600" b="1" u="sng" dirty="0">
                <a:solidFill>
                  <a:srgbClr val="333333"/>
                </a:solidFill>
              </a:rPr>
              <a:t> e' </a:t>
            </a:r>
            <a:r>
              <a:rPr sz="1600" b="1" u="sng" dirty="0" err="1">
                <a:solidFill>
                  <a:srgbClr val="333333"/>
                </a:solidFill>
              </a:rPr>
              <a:t>prevista</a:t>
            </a:r>
            <a:r>
              <a:rPr sz="1600" b="1" u="sng" dirty="0">
                <a:solidFill>
                  <a:srgbClr val="333333"/>
                </a:solidFill>
              </a:rPr>
              <a:t> </a:t>
            </a:r>
            <a:r>
              <a:rPr sz="1600" b="1" u="sng" dirty="0" err="1">
                <a:solidFill>
                  <a:srgbClr val="333333"/>
                </a:solidFill>
              </a:rPr>
              <a:t>l'interdizione</a:t>
            </a:r>
            <a:r>
              <a:rPr sz="1600" b="1" u="sng" dirty="0">
                <a:solidFill>
                  <a:srgbClr val="333333"/>
                </a:solidFill>
              </a:rPr>
              <a:t> </a:t>
            </a:r>
            <a:r>
              <a:rPr sz="1600" b="1" u="sng" dirty="0" err="1">
                <a:solidFill>
                  <a:srgbClr val="333333"/>
                </a:solidFill>
              </a:rPr>
              <a:t>perpetua</a:t>
            </a:r>
            <a:r>
              <a:rPr sz="1600" b="1" u="sng" dirty="0">
                <a:solidFill>
                  <a:srgbClr val="333333"/>
                </a:solidFill>
              </a:rPr>
              <a:t> </a:t>
            </a:r>
            <a:r>
              <a:rPr sz="1600" b="1" u="sng" dirty="0" err="1">
                <a:solidFill>
                  <a:srgbClr val="333333"/>
                </a:solidFill>
              </a:rPr>
              <a:t>dai</a:t>
            </a:r>
            <a:r>
              <a:rPr sz="1600" b="1" u="sng" dirty="0">
                <a:solidFill>
                  <a:srgbClr val="333333"/>
                </a:solidFill>
              </a:rPr>
              <a:t> </a:t>
            </a:r>
            <a:r>
              <a:rPr sz="1600" b="1" u="sng" dirty="0" err="1">
                <a:solidFill>
                  <a:srgbClr val="333333"/>
                </a:solidFill>
              </a:rPr>
              <a:t>pubblici</a:t>
            </a:r>
            <a:r>
              <a:rPr sz="1600" b="1" u="sng" dirty="0">
                <a:solidFill>
                  <a:srgbClr val="333333"/>
                </a:solidFill>
              </a:rPr>
              <a:t> </a:t>
            </a:r>
            <a:r>
              <a:rPr sz="1600" b="1" u="sng" dirty="0" err="1">
                <a:solidFill>
                  <a:srgbClr val="333333"/>
                </a:solidFill>
              </a:rPr>
              <a:t>uffici</a:t>
            </a:r>
            <a:r>
              <a:rPr sz="1600" b="1" u="sng" dirty="0">
                <a:solidFill>
                  <a:srgbClr val="333333"/>
                </a:solidFill>
              </a:rPr>
              <a:t> </a:t>
            </a:r>
            <a:r>
              <a:rPr sz="1600" u="sng" dirty="0" err="1">
                <a:solidFill>
                  <a:srgbClr val="333333"/>
                </a:solidFill>
              </a:rPr>
              <a:t>ovvero</a:t>
            </a:r>
            <a:r>
              <a:rPr sz="1600" u="sng" dirty="0">
                <a:solidFill>
                  <a:srgbClr val="333333"/>
                </a:solidFill>
              </a:rPr>
              <a:t> </a:t>
            </a:r>
            <a:r>
              <a:rPr sz="1600" u="sng" dirty="0" err="1">
                <a:solidFill>
                  <a:srgbClr val="333333"/>
                </a:solidFill>
              </a:rPr>
              <a:t>l'estinzione</a:t>
            </a:r>
            <a:r>
              <a:rPr sz="1600" u="sng" dirty="0">
                <a:solidFill>
                  <a:srgbClr val="333333"/>
                </a:solidFill>
              </a:rPr>
              <a:t>, </a:t>
            </a:r>
            <a:r>
              <a:rPr sz="1600" u="sng" dirty="0" err="1">
                <a:solidFill>
                  <a:srgbClr val="333333"/>
                </a:solidFill>
              </a:rPr>
              <a:t>comunque</a:t>
            </a:r>
            <a:r>
              <a:rPr sz="1600" u="sng" dirty="0">
                <a:solidFill>
                  <a:srgbClr val="333333"/>
                </a:solidFill>
              </a:rPr>
              <a:t> </a:t>
            </a:r>
            <a:r>
              <a:rPr sz="1600" u="sng" dirty="0" err="1">
                <a:solidFill>
                  <a:srgbClr val="333333"/>
                </a:solidFill>
              </a:rPr>
              <a:t>denominata</a:t>
            </a:r>
            <a:r>
              <a:rPr sz="1600" u="sng" dirty="0">
                <a:solidFill>
                  <a:srgbClr val="333333"/>
                </a:solidFill>
              </a:rPr>
              <a:t>, del </a:t>
            </a:r>
            <a:r>
              <a:rPr sz="1600" u="sng" dirty="0" err="1">
                <a:solidFill>
                  <a:srgbClr val="333333"/>
                </a:solidFill>
              </a:rPr>
              <a:t>rapporto</a:t>
            </a:r>
            <a:r>
              <a:rPr sz="1600" u="sng" dirty="0">
                <a:solidFill>
                  <a:srgbClr val="333333"/>
                </a:solidFill>
              </a:rPr>
              <a:t> </a:t>
            </a:r>
            <a:r>
              <a:rPr sz="1600" u="sng" dirty="0" err="1">
                <a:solidFill>
                  <a:srgbClr val="333333"/>
                </a:solidFill>
              </a:rPr>
              <a:t>di</a:t>
            </a:r>
            <a:r>
              <a:rPr sz="1600" u="sng" dirty="0">
                <a:solidFill>
                  <a:srgbClr val="333333"/>
                </a:solidFill>
              </a:rPr>
              <a:t> </a:t>
            </a:r>
            <a:r>
              <a:rPr sz="1600" u="sng" dirty="0" err="1">
                <a:solidFill>
                  <a:srgbClr val="333333"/>
                </a:solidFill>
              </a:rPr>
              <a:t>lavoro</a:t>
            </a:r>
            <a:r>
              <a:rPr sz="1600" dirty="0">
                <a:solidFill>
                  <a:srgbClr val="333333"/>
                </a:solidFill>
              </a:rPr>
              <a:t>.</a:t>
            </a:r>
          </a:p>
        </p:txBody>
      </p:sp>
      <p:sp>
        <p:nvSpPr>
          <p:cNvPr id="54" name="Shape 54"/>
          <p:cNvSpPr>
            <a:spLocks noGrp="1"/>
          </p:cNvSpPr>
          <p:nvPr>
            <p:ph type="title" idx="4294967295"/>
          </p:nvPr>
        </p:nvSpPr>
        <p:spPr>
          <a:xfrm>
            <a:off x="741362" y="700087"/>
            <a:ext cx="8605838" cy="70189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b="0" i="0">
                <a:solidFill>
                  <a:srgbClr val="000000"/>
                </a:solidFill>
              </a:defRPr>
            </a:pPr>
            <a:r>
              <a:rPr sz="3200" b="1" i="1" dirty="0">
                <a:solidFill>
                  <a:srgbClr val="99284C"/>
                </a:solidFill>
              </a:rPr>
              <a:t>Il CCNL </a:t>
            </a:r>
            <a:r>
              <a:rPr sz="3200" b="1" i="1" dirty="0" err="1">
                <a:solidFill>
                  <a:srgbClr val="99284C"/>
                </a:solidFill>
              </a:rPr>
              <a:t>Scuola</a:t>
            </a:r>
            <a:r>
              <a:rPr sz="3200" b="1" i="1" dirty="0">
                <a:solidFill>
                  <a:srgbClr val="99284C"/>
                </a:solidFill>
              </a:rPr>
              <a:t>: </a:t>
            </a:r>
            <a:r>
              <a:rPr sz="3200" b="1" i="1" dirty="0" err="1">
                <a:solidFill>
                  <a:srgbClr val="99284C"/>
                </a:solidFill>
              </a:rPr>
              <a:t>permessi</a:t>
            </a:r>
            <a:r>
              <a:rPr sz="3200" b="1" i="1" dirty="0">
                <a:solidFill>
                  <a:srgbClr val="99284C"/>
                </a:solidFill>
              </a:rPr>
              <a:t>, </a:t>
            </a:r>
            <a:r>
              <a:rPr sz="3200" b="1" i="1" dirty="0" err="1">
                <a:solidFill>
                  <a:srgbClr val="99284C"/>
                </a:solidFill>
              </a:rPr>
              <a:t>diritti</a:t>
            </a:r>
            <a:r>
              <a:rPr sz="3200" b="1" i="1" dirty="0">
                <a:solidFill>
                  <a:srgbClr val="99284C"/>
                </a:solidFill>
              </a:rPr>
              <a:t>, </a:t>
            </a:r>
            <a:r>
              <a:rPr sz="3200" b="1" i="1" dirty="0" err="1" smtClean="0">
                <a:solidFill>
                  <a:srgbClr val="99284C"/>
                </a:solidFill>
              </a:rPr>
              <a:t>doveri</a:t>
            </a:r>
            <a:endParaRPr sz="3200" b="1" i="1" dirty="0">
              <a:solidFill>
                <a:srgbClr val="99284C"/>
              </a:solidFill>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body" idx="4294967295"/>
          </p:nvPr>
        </p:nvSpPr>
        <p:spPr>
          <a:xfrm>
            <a:off x="863600" y="1474787"/>
            <a:ext cx="8416925" cy="554513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lnSpcReduction="10000"/>
          </a:bodyPr>
          <a:lstStyle/>
          <a:p>
            <a:pPr lvl="0" algn="ctr">
              <a:defRPr sz="1800">
                <a:solidFill>
                  <a:srgbClr val="000000"/>
                </a:solidFill>
              </a:defRPr>
            </a:pPr>
            <a:r>
              <a:rPr b="1" dirty="0">
                <a:solidFill>
                  <a:srgbClr val="333333"/>
                </a:solidFill>
              </a:rPr>
              <a:t> Art. 508 </a:t>
            </a:r>
            <a:r>
              <a:rPr lang="it-IT" b="1" dirty="0" smtClean="0">
                <a:solidFill>
                  <a:srgbClr val="333333"/>
                </a:solidFill>
              </a:rPr>
              <a:t>–</a:t>
            </a:r>
            <a:r>
              <a:rPr b="1" dirty="0" smtClean="0">
                <a:solidFill>
                  <a:srgbClr val="333333"/>
                </a:solidFill>
              </a:rPr>
              <a:t> </a:t>
            </a:r>
            <a:r>
              <a:rPr b="1" dirty="0" err="1" smtClean="0">
                <a:solidFill>
                  <a:srgbClr val="333333"/>
                </a:solidFill>
              </a:rPr>
              <a:t>Incompatibilità</a:t>
            </a:r>
            <a:endParaRPr lang="it-IT" b="1" dirty="0" smtClean="0">
              <a:solidFill>
                <a:srgbClr val="333333"/>
              </a:solidFill>
            </a:endParaRPr>
          </a:p>
          <a:p>
            <a:pPr lvl="0" algn="ctr">
              <a:defRPr sz="1800">
                <a:solidFill>
                  <a:srgbClr val="000000"/>
                </a:solidFill>
              </a:defRPr>
            </a:pPr>
            <a:endParaRPr b="1" dirty="0">
              <a:solidFill>
                <a:srgbClr val="333333"/>
              </a:solidFill>
            </a:endParaRPr>
          </a:p>
          <a:p>
            <a:pPr lvl="0">
              <a:defRPr sz="1800">
                <a:solidFill>
                  <a:srgbClr val="000000"/>
                </a:solidFill>
              </a:defRPr>
            </a:pPr>
            <a:r>
              <a:rPr dirty="0">
                <a:solidFill>
                  <a:srgbClr val="333333"/>
                </a:solidFill>
              </a:rPr>
              <a:t>1. </a:t>
            </a:r>
            <a:r>
              <a:rPr u="sng" dirty="0">
                <a:solidFill>
                  <a:srgbClr val="333333"/>
                </a:solidFill>
              </a:rPr>
              <a:t>Al </a:t>
            </a:r>
            <a:r>
              <a:rPr u="sng" dirty="0" err="1">
                <a:solidFill>
                  <a:srgbClr val="333333"/>
                </a:solidFill>
              </a:rPr>
              <a:t>personale</a:t>
            </a:r>
            <a:r>
              <a:rPr u="sng" dirty="0">
                <a:solidFill>
                  <a:srgbClr val="333333"/>
                </a:solidFill>
              </a:rPr>
              <a:t> </a:t>
            </a:r>
            <a:r>
              <a:rPr u="sng" dirty="0" err="1">
                <a:solidFill>
                  <a:srgbClr val="333333"/>
                </a:solidFill>
              </a:rPr>
              <a:t>docente</a:t>
            </a:r>
            <a:r>
              <a:rPr u="sng" dirty="0">
                <a:solidFill>
                  <a:srgbClr val="333333"/>
                </a:solidFill>
              </a:rPr>
              <a:t> non è </a:t>
            </a:r>
            <a:r>
              <a:rPr u="sng" dirty="0" err="1">
                <a:solidFill>
                  <a:srgbClr val="333333"/>
                </a:solidFill>
              </a:rPr>
              <a:t>consentito</a:t>
            </a:r>
            <a:r>
              <a:rPr u="sng" dirty="0">
                <a:solidFill>
                  <a:srgbClr val="333333"/>
                </a:solidFill>
              </a:rPr>
              <a:t> </a:t>
            </a:r>
            <a:r>
              <a:rPr u="sng" dirty="0" err="1">
                <a:solidFill>
                  <a:srgbClr val="333333"/>
                </a:solidFill>
              </a:rPr>
              <a:t>impartire</a:t>
            </a:r>
            <a:r>
              <a:rPr u="sng" dirty="0">
                <a:solidFill>
                  <a:srgbClr val="333333"/>
                </a:solidFill>
              </a:rPr>
              <a:t> </a:t>
            </a:r>
            <a:r>
              <a:rPr u="sng" dirty="0" err="1">
                <a:solidFill>
                  <a:srgbClr val="333333"/>
                </a:solidFill>
              </a:rPr>
              <a:t>lezioni</a:t>
            </a:r>
            <a:r>
              <a:rPr u="sng" dirty="0">
                <a:solidFill>
                  <a:srgbClr val="333333"/>
                </a:solidFill>
              </a:rPr>
              <a:t> private ad </a:t>
            </a:r>
            <a:r>
              <a:rPr u="sng" dirty="0" err="1">
                <a:solidFill>
                  <a:srgbClr val="333333"/>
                </a:solidFill>
              </a:rPr>
              <a:t>alunni</a:t>
            </a:r>
            <a:r>
              <a:rPr u="sng" dirty="0">
                <a:solidFill>
                  <a:srgbClr val="333333"/>
                </a:solidFill>
              </a:rPr>
              <a:t> del </a:t>
            </a:r>
            <a:r>
              <a:rPr u="sng" dirty="0" err="1">
                <a:solidFill>
                  <a:srgbClr val="333333"/>
                </a:solidFill>
              </a:rPr>
              <a:t>proprio</a:t>
            </a:r>
            <a:r>
              <a:rPr u="sng" dirty="0">
                <a:solidFill>
                  <a:srgbClr val="333333"/>
                </a:solidFill>
              </a:rPr>
              <a:t> </a:t>
            </a:r>
            <a:r>
              <a:rPr u="sng" dirty="0" err="1">
                <a:solidFill>
                  <a:srgbClr val="333333"/>
                </a:solidFill>
              </a:rPr>
              <a:t>istituto</a:t>
            </a:r>
            <a:r>
              <a:rPr u="sng" dirty="0">
                <a:solidFill>
                  <a:srgbClr val="333333"/>
                </a:solidFill>
              </a:rPr>
              <a:t>.</a:t>
            </a:r>
          </a:p>
          <a:p>
            <a:pPr lvl="0">
              <a:defRPr sz="1800">
                <a:solidFill>
                  <a:srgbClr val="000000"/>
                </a:solidFill>
              </a:defRPr>
            </a:pPr>
            <a:r>
              <a:rPr u="sng" dirty="0">
                <a:solidFill>
                  <a:srgbClr val="333333"/>
                </a:solidFill>
              </a:rPr>
              <a:t>2. Il </a:t>
            </a:r>
            <a:r>
              <a:rPr u="sng" dirty="0" err="1">
                <a:solidFill>
                  <a:srgbClr val="333333"/>
                </a:solidFill>
              </a:rPr>
              <a:t>personale</a:t>
            </a:r>
            <a:r>
              <a:rPr u="sng" dirty="0">
                <a:solidFill>
                  <a:srgbClr val="333333"/>
                </a:solidFill>
              </a:rPr>
              <a:t> </a:t>
            </a:r>
            <a:r>
              <a:rPr u="sng" dirty="0" err="1">
                <a:solidFill>
                  <a:srgbClr val="333333"/>
                </a:solidFill>
              </a:rPr>
              <a:t>docente</a:t>
            </a:r>
            <a:r>
              <a:rPr u="sng" dirty="0">
                <a:solidFill>
                  <a:srgbClr val="333333"/>
                </a:solidFill>
              </a:rPr>
              <a:t>, </a:t>
            </a:r>
            <a:r>
              <a:rPr u="sng" dirty="0" err="1">
                <a:solidFill>
                  <a:srgbClr val="333333"/>
                </a:solidFill>
              </a:rPr>
              <a:t>ove</a:t>
            </a:r>
            <a:r>
              <a:rPr u="sng" dirty="0">
                <a:solidFill>
                  <a:srgbClr val="333333"/>
                </a:solidFill>
              </a:rPr>
              <a:t> </a:t>
            </a:r>
            <a:r>
              <a:rPr u="sng" dirty="0" err="1">
                <a:solidFill>
                  <a:srgbClr val="333333"/>
                </a:solidFill>
              </a:rPr>
              <a:t>assuma</a:t>
            </a:r>
            <a:r>
              <a:rPr u="sng" dirty="0">
                <a:solidFill>
                  <a:srgbClr val="333333"/>
                </a:solidFill>
              </a:rPr>
              <a:t> </a:t>
            </a:r>
            <a:r>
              <a:rPr u="sng" dirty="0" err="1">
                <a:solidFill>
                  <a:srgbClr val="333333"/>
                </a:solidFill>
              </a:rPr>
              <a:t>lezioni</a:t>
            </a:r>
            <a:r>
              <a:rPr u="sng" dirty="0">
                <a:solidFill>
                  <a:srgbClr val="333333"/>
                </a:solidFill>
              </a:rPr>
              <a:t> private, è </a:t>
            </a:r>
            <a:r>
              <a:rPr u="sng" dirty="0" err="1">
                <a:solidFill>
                  <a:srgbClr val="333333"/>
                </a:solidFill>
              </a:rPr>
              <a:t>tenuto</a:t>
            </a:r>
            <a:r>
              <a:rPr u="sng" dirty="0">
                <a:solidFill>
                  <a:srgbClr val="333333"/>
                </a:solidFill>
              </a:rPr>
              <a:t> ad </a:t>
            </a:r>
            <a:r>
              <a:rPr u="sng" dirty="0" err="1">
                <a:solidFill>
                  <a:srgbClr val="333333"/>
                </a:solidFill>
              </a:rPr>
              <a:t>informare</a:t>
            </a:r>
            <a:r>
              <a:rPr u="sng" dirty="0">
                <a:solidFill>
                  <a:srgbClr val="333333"/>
                </a:solidFill>
              </a:rPr>
              <a:t> </a:t>
            </a:r>
            <a:r>
              <a:rPr u="sng" dirty="0" err="1">
                <a:solidFill>
                  <a:srgbClr val="333333"/>
                </a:solidFill>
              </a:rPr>
              <a:t>il</a:t>
            </a:r>
            <a:r>
              <a:rPr u="sng" dirty="0">
                <a:solidFill>
                  <a:srgbClr val="333333"/>
                </a:solidFill>
              </a:rPr>
              <a:t> </a:t>
            </a:r>
            <a:r>
              <a:rPr u="sng" dirty="0" err="1">
                <a:solidFill>
                  <a:srgbClr val="333333"/>
                </a:solidFill>
              </a:rPr>
              <a:t>direttore</a:t>
            </a:r>
            <a:r>
              <a:rPr u="sng" dirty="0">
                <a:solidFill>
                  <a:srgbClr val="333333"/>
                </a:solidFill>
              </a:rPr>
              <a:t> </a:t>
            </a:r>
            <a:r>
              <a:rPr u="sng" dirty="0" err="1">
                <a:solidFill>
                  <a:srgbClr val="333333"/>
                </a:solidFill>
              </a:rPr>
              <a:t>didattico</a:t>
            </a:r>
            <a:r>
              <a:rPr u="sng" dirty="0">
                <a:solidFill>
                  <a:srgbClr val="333333"/>
                </a:solidFill>
              </a:rPr>
              <a:t> o </a:t>
            </a:r>
            <a:r>
              <a:rPr u="sng" dirty="0" err="1">
                <a:solidFill>
                  <a:srgbClr val="333333"/>
                </a:solidFill>
              </a:rPr>
              <a:t>il</a:t>
            </a:r>
            <a:r>
              <a:rPr u="sng" dirty="0">
                <a:solidFill>
                  <a:srgbClr val="333333"/>
                </a:solidFill>
              </a:rPr>
              <a:t> preside, al </a:t>
            </a:r>
            <a:r>
              <a:rPr u="sng" dirty="0" err="1">
                <a:solidFill>
                  <a:srgbClr val="333333"/>
                </a:solidFill>
              </a:rPr>
              <a:t>quale</a:t>
            </a:r>
            <a:r>
              <a:rPr u="sng" dirty="0">
                <a:solidFill>
                  <a:srgbClr val="333333"/>
                </a:solidFill>
              </a:rPr>
              <a:t> </a:t>
            </a:r>
            <a:r>
              <a:rPr u="sng" dirty="0" err="1">
                <a:solidFill>
                  <a:srgbClr val="333333"/>
                </a:solidFill>
              </a:rPr>
              <a:t>deve</a:t>
            </a:r>
            <a:r>
              <a:rPr u="sng" dirty="0">
                <a:solidFill>
                  <a:srgbClr val="333333"/>
                </a:solidFill>
              </a:rPr>
              <a:t> </a:t>
            </a:r>
            <a:r>
              <a:rPr u="sng" dirty="0" err="1">
                <a:solidFill>
                  <a:srgbClr val="333333"/>
                </a:solidFill>
              </a:rPr>
              <a:t>altresì</a:t>
            </a:r>
            <a:r>
              <a:rPr u="sng" dirty="0">
                <a:solidFill>
                  <a:srgbClr val="333333"/>
                </a:solidFill>
              </a:rPr>
              <a:t> </a:t>
            </a:r>
            <a:r>
              <a:rPr u="sng" dirty="0" err="1">
                <a:solidFill>
                  <a:srgbClr val="333333"/>
                </a:solidFill>
              </a:rPr>
              <a:t>comunicare</a:t>
            </a:r>
            <a:r>
              <a:rPr u="sng" dirty="0">
                <a:solidFill>
                  <a:srgbClr val="333333"/>
                </a:solidFill>
              </a:rPr>
              <a:t> </a:t>
            </a:r>
            <a:r>
              <a:rPr u="sng" dirty="0" err="1">
                <a:solidFill>
                  <a:srgbClr val="333333"/>
                </a:solidFill>
              </a:rPr>
              <a:t>il</a:t>
            </a:r>
            <a:r>
              <a:rPr u="sng" dirty="0">
                <a:solidFill>
                  <a:srgbClr val="333333"/>
                </a:solidFill>
              </a:rPr>
              <a:t> </a:t>
            </a:r>
            <a:r>
              <a:rPr u="sng" dirty="0" err="1">
                <a:solidFill>
                  <a:srgbClr val="333333"/>
                </a:solidFill>
              </a:rPr>
              <a:t>nome</a:t>
            </a:r>
            <a:r>
              <a:rPr u="sng" dirty="0">
                <a:solidFill>
                  <a:srgbClr val="333333"/>
                </a:solidFill>
              </a:rPr>
              <a:t> </a:t>
            </a:r>
            <a:r>
              <a:rPr u="sng" dirty="0" err="1">
                <a:solidFill>
                  <a:srgbClr val="333333"/>
                </a:solidFill>
              </a:rPr>
              <a:t>degli</a:t>
            </a:r>
            <a:r>
              <a:rPr u="sng" dirty="0">
                <a:solidFill>
                  <a:srgbClr val="333333"/>
                </a:solidFill>
              </a:rPr>
              <a:t> </a:t>
            </a:r>
            <a:r>
              <a:rPr u="sng" dirty="0" err="1">
                <a:solidFill>
                  <a:srgbClr val="333333"/>
                </a:solidFill>
              </a:rPr>
              <a:t>alunni</a:t>
            </a:r>
            <a:r>
              <a:rPr u="sng" dirty="0">
                <a:solidFill>
                  <a:srgbClr val="333333"/>
                </a:solidFill>
              </a:rPr>
              <a:t> e la </a:t>
            </a:r>
            <a:r>
              <a:rPr u="sng" dirty="0" err="1">
                <a:solidFill>
                  <a:srgbClr val="333333"/>
                </a:solidFill>
              </a:rPr>
              <a:t>loro</a:t>
            </a:r>
            <a:r>
              <a:rPr u="sng" dirty="0">
                <a:solidFill>
                  <a:srgbClr val="333333"/>
                </a:solidFill>
              </a:rPr>
              <a:t> </a:t>
            </a:r>
            <a:r>
              <a:rPr u="sng" dirty="0" err="1">
                <a:solidFill>
                  <a:srgbClr val="333333"/>
                </a:solidFill>
              </a:rPr>
              <a:t>provenienza</a:t>
            </a:r>
            <a:r>
              <a:rPr u="sng" dirty="0">
                <a:solidFill>
                  <a:srgbClr val="333333"/>
                </a:solidFill>
              </a:rPr>
              <a:t>.</a:t>
            </a:r>
          </a:p>
          <a:p>
            <a:pPr lvl="0">
              <a:defRPr sz="1800">
                <a:solidFill>
                  <a:srgbClr val="000000"/>
                </a:solidFill>
              </a:defRPr>
            </a:pPr>
            <a:endParaRPr dirty="0">
              <a:solidFill>
                <a:srgbClr val="333333"/>
              </a:solidFill>
            </a:endParaRPr>
          </a:p>
          <a:p>
            <a:pPr lvl="0">
              <a:defRPr sz="1800">
                <a:solidFill>
                  <a:srgbClr val="000000"/>
                </a:solidFill>
              </a:defRPr>
            </a:pPr>
            <a:r>
              <a:rPr dirty="0">
                <a:solidFill>
                  <a:srgbClr val="333333"/>
                </a:solidFill>
              </a:rPr>
              <a:t>5. </a:t>
            </a:r>
            <a:r>
              <a:rPr u="sng" dirty="0" err="1">
                <a:solidFill>
                  <a:srgbClr val="333333"/>
                </a:solidFill>
              </a:rPr>
              <a:t>Nessun</a:t>
            </a:r>
            <a:r>
              <a:rPr u="sng" dirty="0">
                <a:solidFill>
                  <a:srgbClr val="333333"/>
                </a:solidFill>
              </a:rPr>
              <a:t> </a:t>
            </a:r>
            <a:r>
              <a:rPr u="sng" dirty="0" err="1">
                <a:solidFill>
                  <a:srgbClr val="333333"/>
                </a:solidFill>
              </a:rPr>
              <a:t>alunno</a:t>
            </a:r>
            <a:r>
              <a:rPr u="sng" dirty="0">
                <a:solidFill>
                  <a:srgbClr val="333333"/>
                </a:solidFill>
              </a:rPr>
              <a:t> </a:t>
            </a:r>
            <a:r>
              <a:rPr u="sng" dirty="0" err="1">
                <a:solidFill>
                  <a:srgbClr val="333333"/>
                </a:solidFill>
              </a:rPr>
              <a:t>può</a:t>
            </a:r>
            <a:r>
              <a:rPr u="sng" dirty="0">
                <a:solidFill>
                  <a:srgbClr val="333333"/>
                </a:solidFill>
              </a:rPr>
              <a:t> </a:t>
            </a:r>
            <a:r>
              <a:rPr u="sng" dirty="0" err="1">
                <a:solidFill>
                  <a:srgbClr val="333333"/>
                </a:solidFill>
              </a:rPr>
              <a:t>essere</a:t>
            </a:r>
            <a:r>
              <a:rPr u="sng" dirty="0">
                <a:solidFill>
                  <a:srgbClr val="333333"/>
                </a:solidFill>
              </a:rPr>
              <a:t> </a:t>
            </a:r>
            <a:r>
              <a:rPr u="sng" dirty="0" err="1">
                <a:solidFill>
                  <a:srgbClr val="333333"/>
                </a:solidFill>
              </a:rPr>
              <a:t>giudicato</a:t>
            </a:r>
            <a:r>
              <a:rPr u="sng" dirty="0">
                <a:solidFill>
                  <a:srgbClr val="333333"/>
                </a:solidFill>
              </a:rPr>
              <a:t> </a:t>
            </a:r>
            <a:r>
              <a:rPr u="sng" dirty="0" err="1">
                <a:solidFill>
                  <a:srgbClr val="333333"/>
                </a:solidFill>
              </a:rPr>
              <a:t>dal</a:t>
            </a:r>
            <a:r>
              <a:rPr u="sng" dirty="0">
                <a:solidFill>
                  <a:srgbClr val="333333"/>
                </a:solidFill>
              </a:rPr>
              <a:t> </a:t>
            </a:r>
            <a:r>
              <a:rPr u="sng" dirty="0" err="1">
                <a:solidFill>
                  <a:srgbClr val="333333"/>
                </a:solidFill>
              </a:rPr>
              <a:t>docente</a:t>
            </a:r>
            <a:r>
              <a:rPr u="sng" dirty="0">
                <a:solidFill>
                  <a:srgbClr val="333333"/>
                </a:solidFill>
              </a:rPr>
              <a:t> </a:t>
            </a:r>
            <a:r>
              <a:rPr u="sng" dirty="0" err="1">
                <a:solidFill>
                  <a:srgbClr val="333333"/>
                </a:solidFill>
              </a:rPr>
              <a:t>dal</a:t>
            </a:r>
            <a:r>
              <a:rPr u="sng" dirty="0">
                <a:solidFill>
                  <a:srgbClr val="333333"/>
                </a:solidFill>
              </a:rPr>
              <a:t> </a:t>
            </a:r>
            <a:r>
              <a:rPr u="sng" dirty="0" err="1">
                <a:solidFill>
                  <a:srgbClr val="333333"/>
                </a:solidFill>
              </a:rPr>
              <a:t>quale</a:t>
            </a:r>
            <a:r>
              <a:rPr u="sng" dirty="0">
                <a:solidFill>
                  <a:srgbClr val="333333"/>
                </a:solidFill>
              </a:rPr>
              <a:t> </a:t>
            </a:r>
            <a:r>
              <a:rPr u="sng" dirty="0" err="1">
                <a:solidFill>
                  <a:srgbClr val="333333"/>
                </a:solidFill>
              </a:rPr>
              <a:t>abbia</a:t>
            </a:r>
            <a:r>
              <a:rPr u="sng" dirty="0">
                <a:solidFill>
                  <a:srgbClr val="333333"/>
                </a:solidFill>
              </a:rPr>
              <a:t> </a:t>
            </a:r>
            <a:r>
              <a:rPr u="sng" dirty="0" err="1">
                <a:solidFill>
                  <a:srgbClr val="333333"/>
                </a:solidFill>
              </a:rPr>
              <a:t>ricevuto</a:t>
            </a:r>
            <a:r>
              <a:rPr u="sng" dirty="0">
                <a:solidFill>
                  <a:srgbClr val="333333"/>
                </a:solidFill>
              </a:rPr>
              <a:t> </a:t>
            </a:r>
            <a:r>
              <a:rPr u="sng" dirty="0" err="1">
                <a:solidFill>
                  <a:srgbClr val="333333"/>
                </a:solidFill>
              </a:rPr>
              <a:t>lezioni</a:t>
            </a:r>
            <a:r>
              <a:rPr u="sng" dirty="0">
                <a:solidFill>
                  <a:srgbClr val="333333"/>
                </a:solidFill>
              </a:rPr>
              <a:t> private; </a:t>
            </a:r>
            <a:r>
              <a:rPr u="sng" dirty="0" err="1">
                <a:solidFill>
                  <a:srgbClr val="333333"/>
                </a:solidFill>
              </a:rPr>
              <a:t>sono</a:t>
            </a:r>
            <a:r>
              <a:rPr u="sng" dirty="0">
                <a:solidFill>
                  <a:srgbClr val="333333"/>
                </a:solidFill>
              </a:rPr>
              <a:t> </a:t>
            </a:r>
            <a:r>
              <a:rPr u="sng" dirty="0" err="1">
                <a:solidFill>
                  <a:srgbClr val="333333"/>
                </a:solidFill>
              </a:rPr>
              <a:t>nulli</a:t>
            </a:r>
            <a:r>
              <a:rPr u="sng" dirty="0">
                <a:solidFill>
                  <a:srgbClr val="333333"/>
                </a:solidFill>
              </a:rPr>
              <a:t> </a:t>
            </a:r>
            <a:r>
              <a:rPr u="sng" dirty="0" err="1">
                <a:solidFill>
                  <a:srgbClr val="333333"/>
                </a:solidFill>
              </a:rPr>
              <a:t>gli</a:t>
            </a:r>
            <a:r>
              <a:rPr u="sng" dirty="0">
                <a:solidFill>
                  <a:srgbClr val="333333"/>
                </a:solidFill>
              </a:rPr>
              <a:t> </a:t>
            </a:r>
            <a:r>
              <a:rPr u="sng" dirty="0" err="1">
                <a:solidFill>
                  <a:srgbClr val="333333"/>
                </a:solidFill>
              </a:rPr>
              <a:t>scrutini</a:t>
            </a:r>
            <a:r>
              <a:rPr u="sng" dirty="0">
                <a:solidFill>
                  <a:srgbClr val="333333"/>
                </a:solidFill>
              </a:rPr>
              <a:t> o le prove </a:t>
            </a:r>
            <a:r>
              <a:rPr u="sng" dirty="0" err="1">
                <a:solidFill>
                  <a:srgbClr val="333333"/>
                </a:solidFill>
              </a:rPr>
              <a:t>di</a:t>
            </a:r>
            <a:r>
              <a:rPr u="sng" dirty="0">
                <a:solidFill>
                  <a:srgbClr val="333333"/>
                </a:solidFill>
              </a:rPr>
              <a:t> </a:t>
            </a:r>
            <a:r>
              <a:rPr u="sng" dirty="0" err="1">
                <a:solidFill>
                  <a:srgbClr val="333333"/>
                </a:solidFill>
              </a:rPr>
              <a:t>esame</a:t>
            </a:r>
            <a:r>
              <a:rPr u="sng" dirty="0">
                <a:solidFill>
                  <a:srgbClr val="333333"/>
                </a:solidFill>
              </a:rPr>
              <a:t> </a:t>
            </a:r>
            <a:r>
              <a:rPr u="sng" dirty="0" err="1">
                <a:solidFill>
                  <a:srgbClr val="333333"/>
                </a:solidFill>
              </a:rPr>
              <a:t>svoltisi</a:t>
            </a:r>
            <a:r>
              <a:rPr u="sng" dirty="0">
                <a:solidFill>
                  <a:srgbClr val="333333"/>
                </a:solidFill>
              </a:rPr>
              <a:t> in </a:t>
            </a:r>
            <a:r>
              <a:rPr u="sng" dirty="0" err="1">
                <a:solidFill>
                  <a:srgbClr val="333333"/>
                </a:solidFill>
              </a:rPr>
              <a:t>contravvenzione</a:t>
            </a:r>
            <a:r>
              <a:rPr u="sng" dirty="0">
                <a:solidFill>
                  <a:srgbClr val="333333"/>
                </a:solidFill>
              </a:rPr>
              <a:t> a tale </a:t>
            </a:r>
            <a:r>
              <a:rPr u="sng" dirty="0" err="1">
                <a:solidFill>
                  <a:srgbClr val="333333"/>
                </a:solidFill>
              </a:rPr>
              <a:t>divieto</a:t>
            </a:r>
            <a:r>
              <a:rPr dirty="0" smtClean="0">
                <a:solidFill>
                  <a:srgbClr val="333333"/>
                </a:solidFill>
              </a:rPr>
              <a:t>.</a:t>
            </a:r>
            <a:endParaRPr lang="it-IT" dirty="0" smtClean="0">
              <a:solidFill>
                <a:srgbClr val="333333"/>
              </a:solidFill>
            </a:endParaRPr>
          </a:p>
          <a:p>
            <a:pPr lvl="0">
              <a:defRPr sz="1800">
                <a:solidFill>
                  <a:srgbClr val="000000"/>
                </a:solidFill>
              </a:defRPr>
            </a:pPr>
            <a:endParaRPr dirty="0">
              <a:solidFill>
                <a:srgbClr val="333333"/>
              </a:solidFill>
            </a:endParaRPr>
          </a:p>
          <a:p>
            <a:pPr lvl="0">
              <a:defRPr sz="1800">
                <a:solidFill>
                  <a:srgbClr val="000000"/>
                </a:solidFill>
              </a:defRPr>
            </a:pPr>
            <a:r>
              <a:rPr dirty="0">
                <a:solidFill>
                  <a:srgbClr val="333333"/>
                </a:solidFill>
              </a:rPr>
              <a:t>7. </a:t>
            </a:r>
            <a:r>
              <a:rPr u="sng" dirty="0" err="1">
                <a:solidFill>
                  <a:srgbClr val="333333"/>
                </a:solidFill>
              </a:rPr>
              <a:t>L'ufficio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docente</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direttore</a:t>
            </a:r>
            <a:r>
              <a:rPr u="sng" dirty="0">
                <a:solidFill>
                  <a:srgbClr val="333333"/>
                </a:solidFill>
              </a:rPr>
              <a:t> </a:t>
            </a:r>
            <a:r>
              <a:rPr u="sng" dirty="0" err="1">
                <a:solidFill>
                  <a:srgbClr val="333333"/>
                </a:solidFill>
              </a:rPr>
              <a:t>didattico</a:t>
            </a:r>
            <a:r>
              <a:rPr u="sng" dirty="0">
                <a:solidFill>
                  <a:srgbClr val="333333"/>
                </a:solidFill>
              </a:rPr>
              <a:t>, </a:t>
            </a:r>
            <a:r>
              <a:rPr u="sng" dirty="0" err="1">
                <a:solidFill>
                  <a:srgbClr val="333333"/>
                </a:solidFill>
              </a:rPr>
              <a:t>di</a:t>
            </a:r>
            <a:r>
              <a:rPr u="sng" dirty="0">
                <a:solidFill>
                  <a:srgbClr val="333333"/>
                </a:solidFill>
              </a:rPr>
              <a:t> preside, </a:t>
            </a:r>
            <a:r>
              <a:rPr u="sng" dirty="0" err="1">
                <a:solidFill>
                  <a:srgbClr val="333333"/>
                </a:solidFill>
              </a:rPr>
              <a:t>di</a:t>
            </a:r>
            <a:r>
              <a:rPr u="sng" dirty="0">
                <a:solidFill>
                  <a:srgbClr val="333333"/>
                </a:solidFill>
              </a:rPr>
              <a:t> </a:t>
            </a:r>
            <a:r>
              <a:rPr u="sng" dirty="0" err="1">
                <a:solidFill>
                  <a:srgbClr val="333333"/>
                </a:solidFill>
              </a:rPr>
              <a:t>ispettore</a:t>
            </a:r>
            <a:r>
              <a:rPr u="sng" dirty="0">
                <a:solidFill>
                  <a:srgbClr val="333333"/>
                </a:solidFill>
              </a:rPr>
              <a:t> </a:t>
            </a:r>
            <a:r>
              <a:rPr u="sng" dirty="0" err="1">
                <a:solidFill>
                  <a:srgbClr val="333333"/>
                </a:solidFill>
              </a:rPr>
              <a:t>tecnico</a:t>
            </a:r>
            <a:r>
              <a:rPr u="sng" dirty="0">
                <a:solidFill>
                  <a:srgbClr val="333333"/>
                </a:solidFill>
              </a:rPr>
              <a:t> e </a:t>
            </a:r>
            <a:r>
              <a:rPr u="sng" dirty="0" err="1">
                <a:solidFill>
                  <a:srgbClr val="333333"/>
                </a:solidFill>
              </a:rPr>
              <a:t>di</a:t>
            </a:r>
            <a:r>
              <a:rPr u="sng" dirty="0">
                <a:solidFill>
                  <a:srgbClr val="333333"/>
                </a:solidFill>
              </a:rPr>
              <a:t> </a:t>
            </a:r>
            <a:r>
              <a:rPr u="sng" dirty="0" err="1">
                <a:solidFill>
                  <a:srgbClr val="333333"/>
                </a:solidFill>
              </a:rPr>
              <a:t>ogni</a:t>
            </a:r>
            <a:r>
              <a:rPr u="sng" dirty="0">
                <a:solidFill>
                  <a:srgbClr val="333333"/>
                </a:solidFill>
              </a:rPr>
              <a:t> </a:t>
            </a:r>
            <a:r>
              <a:rPr u="sng" dirty="0" err="1">
                <a:solidFill>
                  <a:srgbClr val="333333"/>
                </a:solidFill>
              </a:rPr>
              <a:t>altra</a:t>
            </a:r>
            <a:r>
              <a:rPr u="sng" dirty="0">
                <a:solidFill>
                  <a:srgbClr val="333333"/>
                </a:solidFill>
              </a:rPr>
              <a:t> </a:t>
            </a:r>
            <a:r>
              <a:rPr u="sng" dirty="0" err="1">
                <a:solidFill>
                  <a:srgbClr val="333333"/>
                </a:solidFill>
              </a:rPr>
              <a:t>categoria</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personale</a:t>
            </a:r>
            <a:r>
              <a:rPr u="sng" dirty="0">
                <a:solidFill>
                  <a:srgbClr val="333333"/>
                </a:solidFill>
              </a:rPr>
              <a:t> </a:t>
            </a:r>
            <a:r>
              <a:rPr u="sng" dirty="0" err="1">
                <a:solidFill>
                  <a:srgbClr val="333333"/>
                </a:solidFill>
              </a:rPr>
              <a:t>prevista</a:t>
            </a:r>
            <a:r>
              <a:rPr u="sng" dirty="0">
                <a:solidFill>
                  <a:srgbClr val="333333"/>
                </a:solidFill>
              </a:rPr>
              <a:t> </a:t>
            </a:r>
            <a:r>
              <a:rPr u="sng" dirty="0" err="1">
                <a:solidFill>
                  <a:srgbClr val="333333"/>
                </a:solidFill>
              </a:rPr>
              <a:t>dal</a:t>
            </a:r>
            <a:r>
              <a:rPr u="sng" dirty="0">
                <a:solidFill>
                  <a:srgbClr val="333333"/>
                </a:solidFill>
              </a:rPr>
              <a:t> </a:t>
            </a:r>
            <a:r>
              <a:rPr u="sng" dirty="0" err="1">
                <a:solidFill>
                  <a:srgbClr val="333333"/>
                </a:solidFill>
              </a:rPr>
              <a:t>presente</a:t>
            </a:r>
            <a:r>
              <a:rPr u="sng" dirty="0">
                <a:solidFill>
                  <a:srgbClr val="333333"/>
                </a:solidFill>
              </a:rPr>
              <a:t> </a:t>
            </a:r>
            <a:r>
              <a:rPr u="sng" dirty="0" err="1">
                <a:solidFill>
                  <a:srgbClr val="333333"/>
                </a:solidFill>
              </a:rPr>
              <a:t>titolo</a:t>
            </a:r>
            <a:r>
              <a:rPr u="sng" dirty="0">
                <a:solidFill>
                  <a:srgbClr val="333333"/>
                </a:solidFill>
              </a:rPr>
              <a:t> non è </a:t>
            </a:r>
            <a:r>
              <a:rPr u="sng" dirty="0" err="1">
                <a:solidFill>
                  <a:srgbClr val="333333"/>
                </a:solidFill>
              </a:rPr>
              <a:t>cumulabile</a:t>
            </a:r>
            <a:r>
              <a:rPr u="sng" dirty="0">
                <a:solidFill>
                  <a:srgbClr val="333333"/>
                </a:solidFill>
              </a:rPr>
              <a:t> con </a:t>
            </a:r>
            <a:r>
              <a:rPr u="sng" dirty="0" err="1">
                <a:solidFill>
                  <a:srgbClr val="333333"/>
                </a:solidFill>
              </a:rPr>
              <a:t>altro</a:t>
            </a:r>
            <a:r>
              <a:rPr u="sng" dirty="0">
                <a:solidFill>
                  <a:srgbClr val="333333"/>
                </a:solidFill>
              </a:rPr>
              <a:t> </a:t>
            </a:r>
            <a:r>
              <a:rPr u="sng" dirty="0" err="1">
                <a:solidFill>
                  <a:srgbClr val="333333"/>
                </a:solidFill>
              </a:rPr>
              <a:t>rapporto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impiego</a:t>
            </a:r>
            <a:r>
              <a:rPr u="sng" dirty="0">
                <a:solidFill>
                  <a:srgbClr val="333333"/>
                </a:solidFill>
              </a:rPr>
              <a:t> </a:t>
            </a:r>
            <a:r>
              <a:rPr u="sng" dirty="0" err="1">
                <a:solidFill>
                  <a:srgbClr val="333333"/>
                </a:solidFill>
              </a:rPr>
              <a:t>pubblico</a:t>
            </a:r>
            <a:r>
              <a:rPr u="sng" dirty="0" smtClean="0">
                <a:solidFill>
                  <a:srgbClr val="333333"/>
                </a:solidFill>
              </a:rPr>
              <a:t>.</a:t>
            </a:r>
            <a:endParaRPr lang="it-IT" u="sng" dirty="0" smtClean="0">
              <a:solidFill>
                <a:srgbClr val="333333"/>
              </a:solidFill>
            </a:endParaRPr>
          </a:p>
          <a:p>
            <a:pPr lvl="0">
              <a:defRPr sz="1800">
                <a:solidFill>
                  <a:srgbClr val="000000"/>
                </a:solidFill>
              </a:defRPr>
            </a:pPr>
            <a:endParaRPr u="sng" dirty="0">
              <a:solidFill>
                <a:srgbClr val="333333"/>
              </a:solidFill>
            </a:endParaRPr>
          </a:p>
          <a:p>
            <a:pPr lvl="0">
              <a:defRPr sz="1800">
                <a:solidFill>
                  <a:srgbClr val="000000"/>
                </a:solidFill>
              </a:defRPr>
            </a:pPr>
            <a:r>
              <a:rPr dirty="0">
                <a:solidFill>
                  <a:srgbClr val="333333"/>
                </a:solidFill>
              </a:rPr>
              <a:t>8. Il </a:t>
            </a:r>
            <a:r>
              <a:rPr dirty="0" err="1">
                <a:solidFill>
                  <a:srgbClr val="333333"/>
                </a:solidFill>
              </a:rPr>
              <a:t>predetto</a:t>
            </a:r>
            <a:r>
              <a:rPr dirty="0">
                <a:solidFill>
                  <a:srgbClr val="333333"/>
                </a:solidFill>
              </a:rPr>
              <a:t> </a:t>
            </a:r>
            <a:r>
              <a:rPr dirty="0" err="1">
                <a:solidFill>
                  <a:srgbClr val="333333"/>
                </a:solidFill>
              </a:rPr>
              <a:t>personale</a:t>
            </a:r>
            <a:r>
              <a:rPr dirty="0">
                <a:solidFill>
                  <a:srgbClr val="333333"/>
                </a:solidFill>
              </a:rPr>
              <a:t> </a:t>
            </a:r>
            <a:r>
              <a:rPr dirty="0" err="1">
                <a:solidFill>
                  <a:srgbClr val="333333"/>
                </a:solidFill>
              </a:rPr>
              <a:t>che</a:t>
            </a:r>
            <a:r>
              <a:rPr dirty="0">
                <a:solidFill>
                  <a:srgbClr val="333333"/>
                </a:solidFill>
              </a:rPr>
              <a:t> </a:t>
            </a:r>
            <a:r>
              <a:rPr dirty="0" err="1">
                <a:solidFill>
                  <a:srgbClr val="333333"/>
                </a:solidFill>
              </a:rPr>
              <a:t>assuma</a:t>
            </a:r>
            <a:r>
              <a:rPr dirty="0">
                <a:solidFill>
                  <a:srgbClr val="333333"/>
                </a:solidFill>
              </a:rPr>
              <a:t> </a:t>
            </a:r>
            <a:r>
              <a:rPr dirty="0" err="1">
                <a:solidFill>
                  <a:srgbClr val="333333"/>
                </a:solidFill>
              </a:rPr>
              <a:t>altro</a:t>
            </a:r>
            <a:r>
              <a:rPr dirty="0">
                <a:solidFill>
                  <a:srgbClr val="333333"/>
                </a:solidFill>
              </a:rPr>
              <a:t> </a:t>
            </a:r>
            <a:r>
              <a:rPr dirty="0" err="1">
                <a:solidFill>
                  <a:srgbClr val="333333"/>
                </a:solidFill>
              </a:rPr>
              <a:t>impiego</a:t>
            </a:r>
            <a:r>
              <a:rPr dirty="0">
                <a:solidFill>
                  <a:srgbClr val="333333"/>
                </a:solidFill>
              </a:rPr>
              <a:t> </a:t>
            </a:r>
            <a:r>
              <a:rPr dirty="0" err="1">
                <a:solidFill>
                  <a:srgbClr val="333333"/>
                </a:solidFill>
              </a:rPr>
              <a:t>pubblico</a:t>
            </a:r>
            <a:r>
              <a:rPr dirty="0">
                <a:solidFill>
                  <a:srgbClr val="333333"/>
                </a:solidFill>
              </a:rPr>
              <a:t> è </a:t>
            </a:r>
            <a:r>
              <a:rPr dirty="0" err="1">
                <a:solidFill>
                  <a:srgbClr val="333333"/>
                </a:solidFill>
              </a:rPr>
              <a:t>tenuto</a:t>
            </a:r>
            <a:r>
              <a:rPr dirty="0">
                <a:solidFill>
                  <a:srgbClr val="333333"/>
                </a:solidFill>
              </a:rPr>
              <a:t> a </a:t>
            </a:r>
            <a:r>
              <a:rPr dirty="0" err="1">
                <a:solidFill>
                  <a:srgbClr val="333333"/>
                </a:solidFill>
              </a:rPr>
              <a:t>darne</a:t>
            </a:r>
            <a:r>
              <a:rPr dirty="0">
                <a:solidFill>
                  <a:srgbClr val="333333"/>
                </a:solidFill>
              </a:rPr>
              <a:t> </a:t>
            </a:r>
            <a:r>
              <a:rPr dirty="0" err="1">
                <a:solidFill>
                  <a:srgbClr val="333333"/>
                </a:solidFill>
              </a:rPr>
              <a:t>immediata</a:t>
            </a:r>
            <a:r>
              <a:rPr dirty="0">
                <a:solidFill>
                  <a:srgbClr val="333333"/>
                </a:solidFill>
              </a:rPr>
              <a:t> </a:t>
            </a:r>
            <a:r>
              <a:rPr dirty="0" err="1">
                <a:solidFill>
                  <a:srgbClr val="333333"/>
                </a:solidFill>
              </a:rPr>
              <a:t>notizia</a:t>
            </a:r>
            <a:r>
              <a:rPr dirty="0">
                <a:solidFill>
                  <a:srgbClr val="333333"/>
                </a:solidFill>
              </a:rPr>
              <a:t> </a:t>
            </a:r>
            <a:r>
              <a:rPr dirty="0" err="1">
                <a:solidFill>
                  <a:srgbClr val="333333"/>
                </a:solidFill>
              </a:rPr>
              <a:t>all'amministrazione</a:t>
            </a:r>
            <a:r>
              <a:rPr dirty="0" smtClean="0">
                <a:solidFill>
                  <a:srgbClr val="333333"/>
                </a:solidFill>
              </a:rPr>
              <a:t>.</a:t>
            </a:r>
            <a:endParaRPr lang="it-IT" dirty="0" smtClean="0">
              <a:solidFill>
                <a:srgbClr val="333333"/>
              </a:solidFill>
            </a:endParaRPr>
          </a:p>
          <a:p>
            <a:pPr lvl="0">
              <a:defRPr sz="1800">
                <a:solidFill>
                  <a:srgbClr val="000000"/>
                </a:solidFill>
              </a:defRPr>
            </a:pPr>
            <a:endParaRPr dirty="0">
              <a:solidFill>
                <a:srgbClr val="333333"/>
              </a:solidFill>
            </a:endParaRPr>
          </a:p>
          <a:p>
            <a:pPr lvl="0">
              <a:defRPr sz="1800">
                <a:solidFill>
                  <a:srgbClr val="000000"/>
                </a:solidFill>
              </a:defRPr>
            </a:pPr>
            <a:r>
              <a:rPr dirty="0">
                <a:solidFill>
                  <a:srgbClr val="333333"/>
                </a:solidFill>
              </a:rPr>
              <a:t>15. </a:t>
            </a:r>
            <a:r>
              <a:rPr u="sng" dirty="0">
                <a:solidFill>
                  <a:srgbClr val="333333"/>
                </a:solidFill>
              </a:rPr>
              <a:t>Al </a:t>
            </a:r>
            <a:r>
              <a:rPr u="sng" dirty="0" err="1">
                <a:solidFill>
                  <a:srgbClr val="333333"/>
                </a:solidFill>
              </a:rPr>
              <a:t>personale</a:t>
            </a:r>
            <a:r>
              <a:rPr u="sng" dirty="0">
                <a:solidFill>
                  <a:srgbClr val="333333"/>
                </a:solidFill>
              </a:rPr>
              <a:t> </a:t>
            </a:r>
            <a:r>
              <a:rPr u="sng" dirty="0" err="1">
                <a:solidFill>
                  <a:srgbClr val="333333"/>
                </a:solidFill>
              </a:rPr>
              <a:t>docente</a:t>
            </a:r>
            <a:r>
              <a:rPr u="sng" dirty="0">
                <a:solidFill>
                  <a:srgbClr val="333333"/>
                </a:solidFill>
              </a:rPr>
              <a:t> è </a:t>
            </a:r>
            <a:r>
              <a:rPr u="sng" dirty="0" err="1">
                <a:solidFill>
                  <a:srgbClr val="333333"/>
                </a:solidFill>
              </a:rPr>
              <a:t>consentito</a:t>
            </a:r>
            <a:r>
              <a:rPr u="sng" dirty="0">
                <a:solidFill>
                  <a:srgbClr val="333333"/>
                </a:solidFill>
              </a:rPr>
              <a:t>, </a:t>
            </a:r>
            <a:r>
              <a:rPr u="sng" dirty="0" err="1">
                <a:solidFill>
                  <a:srgbClr val="333333"/>
                </a:solidFill>
              </a:rPr>
              <a:t>previa</a:t>
            </a:r>
            <a:r>
              <a:rPr u="sng" dirty="0">
                <a:solidFill>
                  <a:srgbClr val="333333"/>
                </a:solidFill>
              </a:rPr>
              <a:t> </a:t>
            </a:r>
            <a:r>
              <a:rPr u="sng" dirty="0" err="1">
                <a:solidFill>
                  <a:srgbClr val="333333"/>
                </a:solidFill>
              </a:rPr>
              <a:t>autorizzazione</a:t>
            </a:r>
            <a:r>
              <a:rPr u="sng" dirty="0">
                <a:solidFill>
                  <a:srgbClr val="333333"/>
                </a:solidFill>
              </a:rPr>
              <a:t> del </a:t>
            </a:r>
            <a:r>
              <a:rPr u="sng" dirty="0" err="1">
                <a:solidFill>
                  <a:srgbClr val="333333"/>
                </a:solidFill>
              </a:rPr>
              <a:t>direttore</a:t>
            </a:r>
            <a:r>
              <a:rPr u="sng" dirty="0">
                <a:solidFill>
                  <a:srgbClr val="333333"/>
                </a:solidFill>
              </a:rPr>
              <a:t> </a:t>
            </a:r>
            <a:r>
              <a:rPr u="sng" dirty="0" err="1">
                <a:solidFill>
                  <a:srgbClr val="333333"/>
                </a:solidFill>
              </a:rPr>
              <a:t>didattico</a:t>
            </a:r>
            <a:r>
              <a:rPr u="sng" dirty="0">
                <a:solidFill>
                  <a:srgbClr val="333333"/>
                </a:solidFill>
              </a:rPr>
              <a:t> o del preside, </a:t>
            </a:r>
            <a:r>
              <a:rPr u="sng" dirty="0" err="1">
                <a:solidFill>
                  <a:srgbClr val="333333"/>
                </a:solidFill>
              </a:rPr>
              <a:t>l'esercizio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libere</a:t>
            </a:r>
            <a:r>
              <a:rPr u="sng" dirty="0">
                <a:solidFill>
                  <a:srgbClr val="333333"/>
                </a:solidFill>
              </a:rPr>
              <a:t> </a:t>
            </a:r>
            <a:r>
              <a:rPr u="sng" dirty="0" err="1">
                <a:solidFill>
                  <a:srgbClr val="333333"/>
                </a:solidFill>
              </a:rPr>
              <a:t>professioni</a:t>
            </a:r>
            <a:r>
              <a:rPr u="sng" dirty="0">
                <a:solidFill>
                  <a:srgbClr val="333333"/>
                </a:solidFill>
              </a:rPr>
              <a:t> </a:t>
            </a:r>
            <a:r>
              <a:rPr dirty="0" err="1">
                <a:solidFill>
                  <a:srgbClr val="333333"/>
                </a:solidFill>
              </a:rPr>
              <a:t>che</a:t>
            </a:r>
            <a:r>
              <a:rPr dirty="0">
                <a:solidFill>
                  <a:srgbClr val="333333"/>
                </a:solidFill>
              </a:rPr>
              <a:t> non </a:t>
            </a:r>
            <a:r>
              <a:rPr dirty="0" err="1">
                <a:solidFill>
                  <a:srgbClr val="333333"/>
                </a:solidFill>
              </a:rPr>
              <a:t>siano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pregiudizio</a:t>
            </a:r>
            <a:r>
              <a:rPr dirty="0">
                <a:solidFill>
                  <a:srgbClr val="333333"/>
                </a:solidFill>
              </a:rPr>
              <a:t> </a:t>
            </a:r>
            <a:r>
              <a:rPr dirty="0" err="1">
                <a:solidFill>
                  <a:srgbClr val="333333"/>
                </a:solidFill>
              </a:rPr>
              <a:t>all'assolvimento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tutte</a:t>
            </a:r>
            <a:r>
              <a:rPr dirty="0">
                <a:solidFill>
                  <a:srgbClr val="333333"/>
                </a:solidFill>
              </a:rPr>
              <a:t> le </a:t>
            </a:r>
            <a:r>
              <a:rPr dirty="0" err="1">
                <a:solidFill>
                  <a:srgbClr val="333333"/>
                </a:solidFill>
              </a:rPr>
              <a:t>attività</a:t>
            </a:r>
            <a:r>
              <a:rPr dirty="0">
                <a:solidFill>
                  <a:srgbClr val="333333"/>
                </a:solidFill>
              </a:rPr>
              <a:t> </a:t>
            </a:r>
            <a:r>
              <a:rPr dirty="0" err="1">
                <a:solidFill>
                  <a:srgbClr val="333333"/>
                </a:solidFill>
              </a:rPr>
              <a:t>inerenti</a:t>
            </a:r>
            <a:r>
              <a:rPr dirty="0">
                <a:solidFill>
                  <a:srgbClr val="333333"/>
                </a:solidFill>
              </a:rPr>
              <a:t> </a:t>
            </a:r>
            <a:r>
              <a:rPr dirty="0" err="1">
                <a:solidFill>
                  <a:srgbClr val="333333"/>
                </a:solidFill>
              </a:rPr>
              <a:t>alla</a:t>
            </a:r>
            <a:r>
              <a:rPr dirty="0">
                <a:solidFill>
                  <a:srgbClr val="333333"/>
                </a:solidFill>
              </a:rPr>
              <a:t> </a:t>
            </a:r>
            <a:r>
              <a:rPr dirty="0" err="1">
                <a:solidFill>
                  <a:srgbClr val="333333"/>
                </a:solidFill>
              </a:rPr>
              <a:t>funzione</a:t>
            </a:r>
            <a:r>
              <a:rPr dirty="0">
                <a:solidFill>
                  <a:srgbClr val="333333"/>
                </a:solidFill>
              </a:rPr>
              <a:t> </a:t>
            </a:r>
            <a:r>
              <a:rPr dirty="0" err="1">
                <a:solidFill>
                  <a:srgbClr val="333333"/>
                </a:solidFill>
              </a:rPr>
              <a:t>docente</a:t>
            </a:r>
            <a:r>
              <a:rPr dirty="0">
                <a:solidFill>
                  <a:srgbClr val="333333"/>
                </a:solidFill>
              </a:rPr>
              <a:t> e </a:t>
            </a:r>
            <a:r>
              <a:rPr dirty="0" err="1">
                <a:solidFill>
                  <a:srgbClr val="333333"/>
                </a:solidFill>
              </a:rPr>
              <a:t>siano</a:t>
            </a:r>
            <a:r>
              <a:rPr dirty="0">
                <a:solidFill>
                  <a:srgbClr val="333333"/>
                </a:solidFill>
              </a:rPr>
              <a:t> </a:t>
            </a:r>
            <a:r>
              <a:rPr dirty="0" err="1">
                <a:solidFill>
                  <a:srgbClr val="333333"/>
                </a:solidFill>
              </a:rPr>
              <a:t>compatibili</a:t>
            </a:r>
            <a:r>
              <a:rPr dirty="0">
                <a:solidFill>
                  <a:srgbClr val="333333"/>
                </a:solidFill>
              </a:rPr>
              <a:t> con </a:t>
            </a:r>
            <a:r>
              <a:rPr dirty="0" err="1">
                <a:solidFill>
                  <a:srgbClr val="333333"/>
                </a:solidFill>
              </a:rPr>
              <a:t>l'orario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insegnamento</a:t>
            </a:r>
            <a:r>
              <a:rPr dirty="0">
                <a:solidFill>
                  <a:srgbClr val="333333"/>
                </a:solidFill>
              </a:rPr>
              <a:t> e </a:t>
            </a:r>
            <a:r>
              <a:rPr dirty="0" err="1">
                <a:solidFill>
                  <a:srgbClr val="333333"/>
                </a:solidFill>
              </a:rPr>
              <a:t>di</a:t>
            </a:r>
            <a:r>
              <a:rPr dirty="0">
                <a:solidFill>
                  <a:srgbClr val="333333"/>
                </a:solidFill>
              </a:rPr>
              <a:t> </a:t>
            </a:r>
            <a:r>
              <a:rPr dirty="0" err="1">
                <a:solidFill>
                  <a:srgbClr val="333333"/>
                </a:solidFill>
              </a:rPr>
              <a:t>servizio</a:t>
            </a:r>
            <a:endParaRPr dirty="0">
              <a:solidFill>
                <a:srgbClr val="333333"/>
              </a:solidFill>
            </a:endParaRPr>
          </a:p>
        </p:txBody>
      </p:sp>
      <p:sp>
        <p:nvSpPr>
          <p:cNvPr id="57" name="Shape 57"/>
          <p:cNvSpPr>
            <a:spLocks noGrp="1"/>
          </p:cNvSpPr>
          <p:nvPr>
            <p:ph type="title" idx="4294967295"/>
          </p:nvPr>
        </p:nvSpPr>
        <p:spPr>
          <a:xfrm>
            <a:off x="741362" y="700087"/>
            <a:ext cx="8605838" cy="774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fontScale="90000"/>
          </a:bodyPr>
          <a:lstStyle/>
          <a:p>
            <a:pPr lvl="0" defTabSz="632840">
              <a:defRPr sz="1800" b="0" i="0">
                <a:solidFill>
                  <a:srgbClr val="000000"/>
                </a:solidFill>
              </a:defRPr>
            </a:pPr>
            <a:r>
              <a:rPr sz="2816" b="1" i="1">
                <a:solidFill>
                  <a:srgbClr val="99284C"/>
                </a:solidFill>
              </a:rPr>
              <a:t>Il CCNL Scuola: permessi, diritti, doveri</a:t>
            </a:r>
            <a:br>
              <a:rPr sz="2816" b="1" i="1">
                <a:solidFill>
                  <a:srgbClr val="99284C"/>
                </a:solidFill>
              </a:rPr>
            </a:br>
            <a:endParaRPr sz="2816" b="1" i="1">
              <a:solidFill>
                <a:srgbClr val="99284C"/>
              </a:solidFill>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2400"/>
            </a:lvl1pPr>
          </a:lstStyle>
          <a:p>
            <a:pPr lvl="0">
              <a:defRPr sz="1800" b="0" i="0">
                <a:solidFill>
                  <a:srgbClr val="000000"/>
                </a:solidFill>
              </a:defRPr>
            </a:pPr>
            <a:r>
              <a:rPr sz="2400" b="1" i="1">
                <a:solidFill>
                  <a:srgbClr val="99284C"/>
                </a:solidFill>
              </a:rPr>
              <a:t>DPR 235/07 – STATUTO STUDENTI E STUDENTESSE</a:t>
            </a:r>
          </a:p>
        </p:txBody>
      </p:sp>
      <p:sp>
        <p:nvSpPr>
          <p:cNvPr id="60" name="Shape 60"/>
          <p:cNvSpPr>
            <a:spLocks noGrp="1"/>
          </p:cNvSpPr>
          <p:nvPr>
            <p:ph type="body" idx="4294967295"/>
          </p:nvPr>
        </p:nvSpPr>
        <p:spPr>
          <a:xfrm>
            <a:off x="822325" y="1763712"/>
            <a:ext cx="8416925" cy="51355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r>
              <a:rPr sz="1200" dirty="0">
                <a:solidFill>
                  <a:srgbClr val="333333"/>
                </a:solidFill>
              </a:rPr>
              <a:t> </a:t>
            </a:r>
            <a:endParaRPr sz="1600" dirty="0">
              <a:solidFill>
                <a:srgbClr val="333333"/>
              </a:solidFill>
            </a:endParaRPr>
          </a:p>
          <a:p>
            <a:pPr lvl="0">
              <a:defRPr sz="1800">
                <a:solidFill>
                  <a:srgbClr val="000000"/>
                </a:solidFill>
              </a:defRPr>
            </a:pPr>
            <a:r>
              <a:rPr sz="2000" b="1" dirty="0">
                <a:solidFill>
                  <a:srgbClr val="333333"/>
                </a:solidFill>
              </a:rPr>
              <a:t>Art. 2 DIRITTI:</a:t>
            </a:r>
          </a:p>
          <a:p>
            <a:pPr lvl="0">
              <a:defRPr sz="1800">
                <a:solidFill>
                  <a:srgbClr val="000000"/>
                </a:solidFill>
              </a:defRPr>
            </a:pPr>
            <a:r>
              <a:rPr sz="2000" dirty="0">
                <a:solidFill>
                  <a:srgbClr val="333333"/>
                </a:solidFill>
              </a:rPr>
              <a:t>3. </a:t>
            </a:r>
            <a:r>
              <a:rPr sz="2000" u="sng" dirty="0">
                <a:solidFill>
                  <a:srgbClr val="333333"/>
                </a:solidFill>
              </a:rPr>
              <a:t>Lo </a:t>
            </a:r>
            <a:r>
              <a:rPr sz="2000" u="sng" dirty="0" err="1">
                <a:solidFill>
                  <a:srgbClr val="333333"/>
                </a:solidFill>
              </a:rPr>
              <a:t>studente</a:t>
            </a:r>
            <a:r>
              <a:rPr sz="2000" u="sng" dirty="0">
                <a:solidFill>
                  <a:srgbClr val="333333"/>
                </a:solidFill>
              </a:rPr>
              <a:t> ha </a:t>
            </a:r>
            <a:r>
              <a:rPr sz="2000" u="sng" dirty="0" err="1">
                <a:solidFill>
                  <a:srgbClr val="333333"/>
                </a:solidFill>
              </a:rPr>
              <a:t>diritto</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essere</a:t>
            </a:r>
            <a:r>
              <a:rPr sz="2000" u="sng" dirty="0">
                <a:solidFill>
                  <a:srgbClr val="333333"/>
                </a:solidFill>
              </a:rPr>
              <a:t> </a:t>
            </a:r>
            <a:r>
              <a:rPr sz="2000" u="sng" dirty="0" err="1">
                <a:solidFill>
                  <a:srgbClr val="333333"/>
                </a:solidFill>
              </a:rPr>
              <a:t>informato</a:t>
            </a:r>
            <a:r>
              <a:rPr sz="2000" u="sng" dirty="0">
                <a:solidFill>
                  <a:srgbClr val="333333"/>
                </a:solidFill>
              </a:rPr>
              <a:t> </a:t>
            </a:r>
            <a:r>
              <a:rPr sz="2000" u="sng" dirty="0" err="1">
                <a:solidFill>
                  <a:srgbClr val="333333"/>
                </a:solidFill>
              </a:rPr>
              <a:t>sulle</a:t>
            </a:r>
            <a:r>
              <a:rPr sz="2000" u="sng" dirty="0">
                <a:solidFill>
                  <a:srgbClr val="333333"/>
                </a:solidFill>
              </a:rPr>
              <a:t> </a:t>
            </a:r>
            <a:r>
              <a:rPr sz="2000" u="sng" dirty="0" err="1">
                <a:solidFill>
                  <a:srgbClr val="333333"/>
                </a:solidFill>
              </a:rPr>
              <a:t>decisioni</a:t>
            </a:r>
            <a:r>
              <a:rPr sz="2000" u="sng" dirty="0">
                <a:solidFill>
                  <a:srgbClr val="333333"/>
                </a:solidFill>
              </a:rPr>
              <a:t> e </a:t>
            </a:r>
            <a:r>
              <a:rPr sz="2000" u="sng" dirty="0" err="1">
                <a:solidFill>
                  <a:srgbClr val="333333"/>
                </a:solidFill>
              </a:rPr>
              <a:t>sulle</a:t>
            </a:r>
            <a:r>
              <a:rPr sz="2000" u="sng" dirty="0">
                <a:solidFill>
                  <a:srgbClr val="333333"/>
                </a:solidFill>
              </a:rPr>
              <a:t> </a:t>
            </a:r>
            <a:r>
              <a:rPr sz="2000" u="sng" dirty="0" err="1">
                <a:solidFill>
                  <a:srgbClr val="333333"/>
                </a:solidFill>
              </a:rPr>
              <a:t>norme</a:t>
            </a:r>
            <a:r>
              <a:rPr sz="2000" u="sng" dirty="0">
                <a:solidFill>
                  <a:srgbClr val="333333"/>
                </a:solidFill>
              </a:rPr>
              <a:t> </a:t>
            </a:r>
            <a:r>
              <a:rPr sz="2000" u="sng" dirty="0" err="1">
                <a:solidFill>
                  <a:srgbClr val="333333"/>
                </a:solidFill>
              </a:rPr>
              <a:t>che</a:t>
            </a:r>
            <a:r>
              <a:rPr sz="2000" u="sng" dirty="0">
                <a:solidFill>
                  <a:srgbClr val="333333"/>
                </a:solidFill>
              </a:rPr>
              <a:t> </a:t>
            </a:r>
            <a:r>
              <a:rPr sz="2000" u="sng" dirty="0" err="1">
                <a:solidFill>
                  <a:srgbClr val="333333"/>
                </a:solidFill>
              </a:rPr>
              <a:t>regolano</a:t>
            </a:r>
            <a:r>
              <a:rPr sz="2000" u="sng" dirty="0">
                <a:solidFill>
                  <a:srgbClr val="333333"/>
                </a:solidFill>
              </a:rPr>
              <a:t> la vita </a:t>
            </a:r>
            <a:r>
              <a:rPr sz="2000" u="sng" dirty="0" err="1">
                <a:solidFill>
                  <a:srgbClr val="333333"/>
                </a:solidFill>
              </a:rPr>
              <a:t>della</a:t>
            </a:r>
            <a:r>
              <a:rPr sz="2000" u="sng" dirty="0">
                <a:solidFill>
                  <a:srgbClr val="333333"/>
                </a:solidFill>
              </a:rPr>
              <a:t> </a:t>
            </a:r>
            <a:r>
              <a:rPr sz="2000" u="sng" dirty="0" err="1">
                <a:solidFill>
                  <a:srgbClr val="333333"/>
                </a:solidFill>
              </a:rPr>
              <a:t>scuola</a:t>
            </a:r>
            <a:r>
              <a:rPr sz="2000" u="sng" dirty="0">
                <a:solidFill>
                  <a:srgbClr val="333333"/>
                </a:solidFill>
              </a:rPr>
              <a:t>.</a:t>
            </a:r>
          </a:p>
          <a:p>
            <a:pPr lvl="0">
              <a:defRPr sz="1800">
                <a:solidFill>
                  <a:srgbClr val="000000"/>
                </a:solidFill>
              </a:defRPr>
            </a:pPr>
            <a:r>
              <a:rPr sz="2000" dirty="0">
                <a:solidFill>
                  <a:srgbClr val="333333"/>
                </a:solidFill>
              </a:rPr>
              <a:t> 4. Lo </a:t>
            </a:r>
            <a:r>
              <a:rPr sz="2000" dirty="0" err="1">
                <a:solidFill>
                  <a:srgbClr val="333333"/>
                </a:solidFill>
              </a:rPr>
              <a:t>studente</a:t>
            </a:r>
            <a:r>
              <a:rPr sz="2000" dirty="0">
                <a:solidFill>
                  <a:srgbClr val="333333"/>
                </a:solidFill>
              </a:rPr>
              <a:t> ha </a:t>
            </a:r>
            <a:r>
              <a:rPr sz="2000" dirty="0" err="1">
                <a:solidFill>
                  <a:srgbClr val="333333"/>
                </a:solidFill>
              </a:rPr>
              <a:t>diritto</a:t>
            </a:r>
            <a:r>
              <a:rPr sz="2000" dirty="0">
                <a:solidFill>
                  <a:srgbClr val="333333"/>
                </a:solidFill>
              </a:rPr>
              <a:t> </a:t>
            </a:r>
            <a:r>
              <a:rPr sz="2000" dirty="0" err="1">
                <a:solidFill>
                  <a:srgbClr val="333333"/>
                </a:solidFill>
              </a:rPr>
              <a:t>alla</a:t>
            </a:r>
            <a:r>
              <a:rPr sz="2000" dirty="0">
                <a:solidFill>
                  <a:srgbClr val="333333"/>
                </a:solidFill>
              </a:rPr>
              <a:t> </a:t>
            </a:r>
            <a:r>
              <a:rPr sz="2000" dirty="0" err="1">
                <a:solidFill>
                  <a:srgbClr val="333333"/>
                </a:solidFill>
              </a:rPr>
              <a:t>partecipazione</a:t>
            </a:r>
            <a:r>
              <a:rPr sz="2000" dirty="0">
                <a:solidFill>
                  <a:srgbClr val="333333"/>
                </a:solidFill>
              </a:rPr>
              <a:t> </a:t>
            </a:r>
            <a:r>
              <a:rPr sz="2000" dirty="0" err="1">
                <a:solidFill>
                  <a:srgbClr val="333333"/>
                </a:solidFill>
              </a:rPr>
              <a:t>attiva</a:t>
            </a:r>
            <a:r>
              <a:rPr sz="2000" dirty="0">
                <a:solidFill>
                  <a:srgbClr val="333333"/>
                </a:solidFill>
              </a:rPr>
              <a:t> e </a:t>
            </a:r>
            <a:r>
              <a:rPr sz="2000" dirty="0" err="1">
                <a:solidFill>
                  <a:srgbClr val="333333"/>
                </a:solidFill>
              </a:rPr>
              <a:t>responsabile</a:t>
            </a:r>
            <a:r>
              <a:rPr sz="2000" dirty="0">
                <a:solidFill>
                  <a:srgbClr val="333333"/>
                </a:solidFill>
              </a:rPr>
              <a:t> </a:t>
            </a:r>
            <a:r>
              <a:rPr sz="2000" dirty="0" err="1">
                <a:solidFill>
                  <a:srgbClr val="333333"/>
                </a:solidFill>
              </a:rPr>
              <a:t>alla</a:t>
            </a:r>
            <a:r>
              <a:rPr sz="2000" dirty="0">
                <a:solidFill>
                  <a:srgbClr val="333333"/>
                </a:solidFill>
              </a:rPr>
              <a:t> vita </a:t>
            </a:r>
            <a:r>
              <a:rPr sz="2000" dirty="0" err="1">
                <a:solidFill>
                  <a:srgbClr val="333333"/>
                </a:solidFill>
              </a:rPr>
              <a:t>della</a:t>
            </a:r>
            <a:r>
              <a:rPr sz="2000" dirty="0">
                <a:solidFill>
                  <a:srgbClr val="333333"/>
                </a:solidFill>
              </a:rPr>
              <a:t> </a:t>
            </a:r>
            <a:r>
              <a:rPr sz="2000" dirty="0" err="1">
                <a:solidFill>
                  <a:srgbClr val="333333"/>
                </a:solidFill>
              </a:rPr>
              <a:t>scuola</a:t>
            </a:r>
            <a:r>
              <a:rPr sz="2000" dirty="0">
                <a:solidFill>
                  <a:srgbClr val="333333"/>
                </a:solidFill>
              </a:rPr>
              <a:t>. I </a:t>
            </a:r>
            <a:r>
              <a:rPr sz="2000" dirty="0" err="1">
                <a:solidFill>
                  <a:srgbClr val="333333"/>
                </a:solidFill>
              </a:rPr>
              <a:t>dirigenti</a:t>
            </a:r>
            <a:r>
              <a:rPr sz="2000" dirty="0">
                <a:solidFill>
                  <a:srgbClr val="333333"/>
                </a:solidFill>
              </a:rPr>
              <a:t> </a:t>
            </a:r>
            <a:r>
              <a:rPr sz="2000" dirty="0" err="1">
                <a:solidFill>
                  <a:srgbClr val="333333"/>
                </a:solidFill>
              </a:rPr>
              <a:t>scolastici</a:t>
            </a:r>
            <a:r>
              <a:rPr sz="2000" dirty="0">
                <a:solidFill>
                  <a:srgbClr val="333333"/>
                </a:solidFill>
              </a:rPr>
              <a:t> e </a:t>
            </a:r>
            <a:r>
              <a:rPr sz="2000" dirty="0" err="1">
                <a:solidFill>
                  <a:srgbClr val="333333"/>
                </a:solidFill>
              </a:rPr>
              <a:t>i</a:t>
            </a:r>
            <a:r>
              <a:rPr sz="2000" dirty="0">
                <a:solidFill>
                  <a:srgbClr val="333333"/>
                </a:solidFill>
              </a:rPr>
              <a:t> </a:t>
            </a:r>
            <a:r>
              <a:rPr sz="2000" dirty="0" err="1">
                <a:solidFill>
                  <a:srgbClr val="333333"/>
                </a:solidFill>
              </a:rPr>
              <a:t>docenti</a:t>
            </a:r>
            <a:r>
              <a:rPr sz="2000" dirty="0">
                <a:solidFill>
                  <a:srgbClr val="333333"/>
                </a:solidFill>
              </a:rPr>
              <a:t>, con le </a:t>
            </a:r>
            <a:r>
              <a:rPr sz="2000" dirty="0" err="1">
                <a:solidFill>
                  <a:srgbClr val="333333"/>
                </a:solidFill>
              </a:rPr>
              <a:t>modalità</a:t>
            </a:r>
            <a:r>
              <a:rPr sz="2000" dirty="0">
                <a:solidFill>
                  <a:srgbClr val="333333"/>
                </a:solidFill>
              </a:rPr>
              <a:t> </a:t>
            </a:r>
            <a:r>
              <a:rPr sz="2000" dirty="0" err="1">
                <a:solidFill>
                  <a:srgbClr val="333333"/>
                </a:solidFill>
              </a:rPr>
              <a:t>previste</a:t>
            </a:r>
            <a:r>
              <a:rPr sz="2000" dirty="0">
                <a:solidFill>
                  <a:srgbClr val="333333"/>
                </a:solidFill>
              </a:rPr>
              <a:t> </a:t>
            </a:r>
            <a:r>
              <a:rPr sz="2000" dirty="0" err="1">
                <a:solidFill>
                  <a:srgbClr val="333333"/>
                </a:solidFill>
              </a:rPr>
              <a:t>dal</a:t>
            </a:r>
            <a:r>
              <a:rPr sz="2000" dirty="0">
                <a:solidFill>
                  <a:srgbClr val="333333"/>
                </a:solidFill>
              </a:rPr>
              <a:t> </a:t>
            </a:r>
            <a:r>
              <a:rPr sz="2000" dirty="0" err="1">
                <a:solidFill>
                  <a:srgbClr val="333333"/>
                </a:solidFill>
              </a:rPr>
              <a:t>regolamento</a:t>
            </a:r>
            <a:r>
              <a:rPr sz="2000" dirty="0">
                <a:solidFill>
                  <a:srgbClr val="333333"/>
                </a:solidFill>
              </a:rPr>
              <a:t> </a:t>
            </a:r>
            <a:r>
              <a:rPr sz="2000" dirty="0" err="1">
                <a:solidFill>
                  <a:srgbClr val="333333"/>
                </a:solidFill>
              </a:rPr>
              <a:t>di</a:t>
            </a:r>
            <a:r>
              <a:rPr sz="2000" dirty="0">
                <a:solidFill>
                  <a:srgbClr val="333333"/>
                </a:solidFill>
              </a:rPr>
              <a:t> </a:t>
            </a:r>
            <a:r>
              <a:rPr sz="2000" dirty="0" err="1">
                <a:solidFill>
                  <a:srgbClr val="333333"/>
                </a:solidFill>
              </a:rPr>
              <a:t>istituto</a:t>
            </a:r>
            <a:r>
              <a:rPr sz="2000" dirty="0">
                <a:solidFill>
                  <a:srgbClr val="333333"/>
                </a:solidFill>
              </a:rPr>
              <a:t>, </a:t>
            </a:r>
            <a:r>
              <a:rPr sz="2000" dirty="0" err="1">
                <a:solidFill>
                  <a:srgbClr val="333333"/>
                </a:solidFill>
              </a:rPr>
              <a:t>attivano</a:t>
            </a:r>
            <a:r>
              <a:rPr sz="2000" dirty="0">
                <a:solidFill>
                  <a:srgbClr val="333333"/>
                </a:solidFill>
              </a:rPr>
              <a:t> con </a:t>
            </a:r>
            <a:r>
              <a:rPr sz="2000" dirty="0" err="1">
                <a:solidFill>
                  <a:srgbClr val="333333"/>
                </a:solidFill>
              </a:rPr>
              <a:t>gli</a:t>
            </a:r>
            <a:r>
              <a:rPr sz="2000" dirty="0">
                <a:solidFill>
                  <a:srgbClr val="333333"/>
                </a:solidFill>
              </a:rPr>
              <a:t> </a:t>
            </a:r>
            <a:r>
              <a:rPr sz="2000" dirty="0" err="1">
                <a:solidFill>
                  <a:srgbClr val="333333"/>
                </a:solidFill>
              </a:rPr>
              <a:t>studenti</a:t>
            </a:r>
            <a:r>
              <a:rPr sz="2000" dirty="0">
                <a:solidFill>
                  <a:srgbClr val="333333"/>
                </a:solidFill>
              </a:rPr>
              <a:t> un </a:t>
            </a:r>
            <a:r>
              <a:rPr sz="2000" dirty="0" err="1">
                <a:solidFill>
                  <a:srgbClr val="333333"/>
                </a:solidFill>
              </a:rPr>
              <a:t>dialogo</a:t>
            </a:r>
            <a:r>
              <a:rPr sz="2000" dirty="0">
                <a:solidFill>
                  <a:srgbClr val="333333"/>
                </a:solidFill>
              </a:rPr>
              <a:t> </a:t>
            </a:r>
            <a:r>
              <a:rPr sz="2000" dirty="0" err="1">
                <a:solidFill>
                  <a:srgbClr val="333333"/>
                </a:solidFill>
              </a:rPr>
              <a:t>costruttivo</a:t>
            </a:r>
            <a:r>
              <a:rPr sz="2000" dirty="0">
                <a:solidFill>
                  <a:srgbClr val="333333"/>
                </a:solidFill>
              </a:rPr>
              <a:t> </a:t>
            </a:r>
            <a:r>
              <a:rPr sz="2000" dirty="0" err="1">
                <a:solidFill>
                  <a:srgbClr val="333333"/>
                </a:solidFill>
              </a:rPr>
              <a:t>sulle</a:t>
            </a:r>
            <a:r>
              <a:rPr sz="2000" dirty="0">
                <a:solidFill>
                  <a:srgbClr val="333333"/>
                </a:solidFill>
              </a:rPr>
              <a:t> </a:t>
            </a:r>
            <a:r>
              <a:rPr sz="2000" u="sng" dirty="0" err="1">
                <a:solidFill>
                  <a:srgbClr val="333333"/>
                </a:solidFill>
              </a:rPr>
              <a:t>scelte</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loro</a:t>
            </a:r>
            <a:r>
              <a:rPr sz="2000" u="sng" dirty="0">
                <a:solidFill>
                  <a:srgbClr val="333333"/>
                </a:solidFill>
              </a:rPr>
              <a:t> </a:t>
            </a:r>
            <a:r>
              <a:rPr sz="2000" u="sng" dirty="0" err="1">
                <a:solidFill>
                  <a:srgbClr val="333333"/>
                </a:solidFill>
              </a:rPr>
              <a:t>competenza</a:t>
            </a:r>
            <a:r>
              <a:rPr sz="2000" u="sng" dirty="0">
                <a:solidFill>
                  <a:srgbClr val="333333"/>
                </a:solidFill>
              </a:rPr>
              <a:t> in </a:t>
            </a:r>
            <a:r>
              <a:rPr sz="2000" u="sng" dirty="0" err="1">
                <a:solidFill>
                  <a:srgbClr val="333333"/>
                </a:solidFill>
              </a:rPr>
              <a:t>tema</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programmazione</a:t>
            </a:r>
            <a:r>
              <a:rPr sz="2000" u="sng" dirty="0">
                <a:solidFill>
                  <a:srgbClr val="333333"/>
                </a:solidFill>
              </a:rPr>
              <a:t> e </a:t>
            </a:r>
            <a:r>
              <a:rPr sz="2000" u="sng" dirty="0" err="1">
                <a:solidFill>
                  <a:srgbClr val="333333"/>
                </a:solidFill>
              </a:rPr>
              <a:t>definizione</a:t>
            </a:r>
            <a:r>
              <a:rPr sz="2000" u="sng" dirty="0">
                <a:solidFill>
                  <a:srgbClr val="333333"/>
                </a:solidFill>
              </a:rPr>
              <a:t> </a:t>
            </a:r>
            <a:r>
              <a:rPr sz="2000" u="sng" dirty="0" err="1">
                <a:solidFill>
                  <a:srgbClr val="333333"/>
                </a:solidFill>
              </a:rPr>
              <a:t>degli</a:t>
            </a:r>
            <a:r>
              <a:rPr sz="2000" u="sng" dirty="0">
                <a:solidFill>
                  <a:srgbClr val="333333"/>
                </a:solidFill>
              </a:rPr>
              <a:t> </a:t>
            </a:r>
            <a:r>
              <a:rPr sz="2000" u="sng" dirty="0" err="1">
                <a:solidFill>
                  <a:srgbClr val="333333"/>
                </a:solidFill>
              </a:rPr>
              <a:t>obiettivi</a:t>
            </a:r>
            <a:r>
              <a:rPr sz="2000" u="sng" dirty="0">
                <a:solidFill>
                  <a:srgbClr val="333333"/>
                </a:solidFill>
              </a:rPr>
              <a:t> </a:t>
            </a:r>
            <a:r>
              <a:rPr sz="2000" u="sng" dirty="0" err="1">
                <a:solidFill>
                  <a:srgbClr val="333333"/>
                </a:solidFill>
              </a:rPr>
              <a:t>didattici</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organizzazione</a:t>
            </a:r>
            <a:r>
              <a:rPr sz="2000" u="sng" dirty="0">
                <a:solidFill>
                  <a:srgbClr val="333333"/>
                </a:solidFill>
              </a:rPr>
              <a:t> </a:t>
            </a:r>
            <a:r>
              <a:rPr sz="2000" u="sng" dirty="0" err="1">
                <a:solidFill>
                  <a:srgbClr val="333333"/>
                </a:solidFill>
              </a:rPr>
              <a:t>della</a:t>
            </a:r>
            <a:r>
              <a:rPr sz="2000" u="sng" dirty="0">
                <a:solidFill>
                  <a:srgbClr val="333333"/>
                </a:solidFill>
              </a:rPr>
              <a:t> </a:t>
            </a:r>
            <a:r>
              <a:rPr sz="2000" u="sng" dirty="0" err="1">
                <a:solidFill>
                  <a:srgbClr val="333333"/>
                </a:solidFill>
              </a:rPr>
              <a:t>scuola</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criteri</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valutazione</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scelta</a:t>
            </a:r>
            <a:r>
              <a:rPr sz="2000" u="sng" dirty="0">
                <a:solidFill>
                  <a:srgbClr val="333333"/>
                </a:solidFill>
              </a:rPr>
              <a:t> </a:t>
            </a:r>
            <a:r>
              <a:rPr sz="2000" u="sng" dirty="0" err="1">
                <a:solidFill>
                  <a:srgbClr val="333333"/>
                </a:solidFill>
              </a:rPr>
              <a:t>dei</a:t>
            </a:r>
            <a:r>
              <a:rPr sz="2000" u="sng" dirty="0">
                <a:solidFill>
                  <a:srgbClr val="333333"/>
                </a:solidFill>
              </a:rPr>
              <a:t> </a:t>
            </a:r>
            <a:r>
              <a:rPr sz="2000" u="sng" dirty="0" err="1">
                <a:solidFill>
                  <a:srgbClr val="333333"/>
                </a:solidFill>
              </a:rPr>
              <a:t>libri</a:t>
            </a:r>
            <a:r>
              <a:rPr sz="2000" u="sng" dirty="0">
                <a:solidFill>
                  <a:srgbClr val="333333"/>
                </a:solidFill>
              </a:rPr>
              <a:t> e del </a:t>
            </a:r>
            <a:r>
              <a:rPr sz="2000" u="sng" dirty="0" err="1">
                <a:solidFill>
                  <a:srgbClr val="333333"/>
                </a:solidFill>
              </a:rPr>
              <a:t>materiale</a:t>
            </a:r>
            <a:r>
              <a:rPr sz="2000" u="sng" dirty="0">
                <a:solidFill>
                  <a:srgbClr val="333333"/>
                </a:solidFill>
              </a:rPr>
              <a:t> </a:t>
            </a:r>
            <a:r>
              <a:rPr sz="2000" u="sng" dirty="0" err="1">
                <a:solidFill>
                  <a:srgbClr val="333333"/>
                </a:solidFill>
              </a:rPr>
              <a:t>didattico</a:t>
            </a:r>
            <a:r>
              <a:rPr sz="2000" u="sng" dirty="0">
                <a:solidFill>
                  <a:srgbClr val="333333"/>
                </a:solidFill>
              </a:rPr>
              <a:t>. Lo </a:t>
            </a:r>
            <a:r>
              <a:rPr sz="2000" u="sng" dirty="0" err="1">
                <a:solidFill>
                  <a:srgbClr val="333333"/>
                </a:solidFill>
              </a:rPr>
              <a:t>studente</a:t>
            </a:r>
            <a:r>
              <a:rPr sz="2000" u="sng" dirty="0">
                <a:solidFill>
                  <a:srgbClr val="333333"/>
                </a:solidFill>
              </a:rPr>
              <a:t> ha </a:t>
            </a:r>
            <a:r>
              <a:rPr sz="2000" u="sng" dirty="0" err="1">
                <a:solidFill>
                  <a:srgbClr val="333333"/>
                </a:solidFill>
              </a:rPr>
              <a:t>inoltre</a:t>
            </a:r>
            <a:r>
              <a:rPr sz="2000" u="sng" dirty="0">
                <a:solidFill>
                  <a:srgbClr val="333333"/>
                </a:solidFill>
              </a:rPr>
              <a:t> </a:t>
            </a:r>
            <a:r>
              <a:rPr sz="2000" u="sng" dirty="0" err="1">
                <a:solidFill>
                  <a:srgbClr val="333333"/>
                </a:solidFill>
              </a:rPr>
              <a:t>diritto</a:t>
            </a:r>
            <a:r>
              <a:rPr sz="2000" u="sng" dirty="0">
                <a:solidFill>
                  <a:srgbClr val="333333"/>
                </a:solidFill>
              </a:rPr>
              <a:t> a </a:t>
            </a:r>
            <a:r>
              <a:rPr sz="2000" u="sng" dirty="0" err="1">
                <a:solidFill>
                  <a:srgbClr val="333333"/>
                </a:solidFill>
              </a:rPr>
              <a:t>una</a:t>
            </a:r>
            <a:r>
              <a:rPr sz="2000" u="sng" dirty="0">
                <a:solidFill>
                  <a:srgbClr val="333333"/>
                </a:solidFill>
              </a:rPr>
              <a:t> </a:t>
            </a:r>
            <a:r>
              <a:rPr sz="2000" u="sng" dirty="0" err="1">
                <a:solidFill>
                  <a:srgbClr val="333333"/>
                </a:solidFill>
              </a:rPr>
              <a:t>valutazione</a:t>
            </a:r>
            <a:r>
              <a:rPr sz="2000" u="sng" dirty="0">
                <a:solidFill>
                  <a:srgbClr val="333333"/>
                </a:solidFill>
              </a:rPr>
              <a:t> </a:t>
            </a:r>
            <a:r>
              <a:rPr sz="2000" u="sng" dirty="0" err="1">
                <a:solidFill>
                  <a:srgbClr val="333333"/>
                </a:solidFill>
              </a:rPr>
              <a:t>trasparente</a:t>
            </a:r>
            <a:r>
              <a:rPr sz="2000" u="sng" dirty="0">
                <a:solidFill>
                  <a:srgbClr val="333333"/>
                </a:solidFill>
              </a:rPr>
              <a:t> e </a:t>
            </a:r>
            <a:r>
              <a:rPr sz="2000" u="sng" dirty="0" err="1">
                <a:solidFill>
                  <a:srgbClr val="333333"/>
                </a:solidFill>
              </a:rPr>
              <a:t>tempestiva</a:t>
            </a:r>
            <a:r>
              <a:rPr sz="2000" u="sng" dirty="0">
                <a:solidFill>
                  <a:srgbClr val="333333"/>
                </a:solidFill>
              </a:rPr>
              <a:t>, </a:t>
            </a:r>
            <a:r>
              <a:rPr sz="2000" u="sng" dirty="0" err="1">
                <a:solidFill>
                  <a:srgbClr val="333333"/>
                </a:solidFill>
              </a:rPr>
              <a:t>volta</a:t>
            </a:r>
            <a:r>
              <a:rPr sz="2000" u="sng" dirty="0">
                <a:solidFill>
                  <a:srgbClr val="333333"/>
                </a:solidFill>
              </a:rPr>
              <a:t> ad </a:t>
            </a:r>
            <a:r>
              <a:rPr sz="2000" u="sng" dirty="0" err="1">
                <a:solidFill>
                  <a:srgbClr val="333333"/>
                </a:solidFill>
              </a:rPr>
              <a:t>attivare</a:t>
            </a:r>
            <a:r>
              <a:rPr sz="2000" u="sng" dirty="0">
                <a:solidFill>
                  <a:srgbClr val="333333"/>
                </a:solidFill>
              </a:rPr>
              <a:t> un </a:t>
            </a:r>
            <a:r>
              <a:rPr sz="2000" u="sng" dirty="0" err="1">
                <a:solidFill>
                  <a:srgbClr val="333333"/>
                </a:solidFill>
              </a:rPr>
              <a:t>processo</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autovalutazione</a:t>
            </a:r>
            <a:r>
              <a:rPr sz="2000" u="sng" dirty="0">
                <a:solidFill>
                  <a:srgbClr val="333333"/>
                </a:solidFill>
              </a:rPr>
              <a:t> </a:t>
            </a:r>
            <a:r>
              <a:rPr sz="2000" u="sng" dirty="0" err="1">
                <a:solidFill>
                  <a:srgbClr val="333333"/>
                </a:solidFill>
              </a:rPr>
              <a:t>che</a:t>
            </a:r>
            <a:r>
              <a:rPr sz="2000" u="sng" dirty="0">
                <a:solidFill>
                  <a:srgbClr val="333333"/>
                </a:solidFill>
              </a:rPr>
              <a:t> lo </a:t>
            </a:r>
            <a:r>
              <a:rPr sz="2000" u="sng" dirty="0" err="1">
                <a:solidFill>
                  <a:srgbClr val="333333"/>
                </a:solidFill>
              </a:rPr>
              <a:t>conduca</a:t>
            </a:r>
            <a:r>
              <a:rPr sz="2000" u="sng" dirty="0">
                <a:solidFill>
                  <a:srgbClr val="333333"/>
                </a:solidFill>
              </a:rPr>
              <a:t> a </a:t>
            </a:r>
            <a:r>
              <a:rPr sz="2000" u="sng" dirty="0" err="1">
                <a:solidFill>
                  <a:srgbClr val="333333"/>
                </a:solidFill>
              </a:rPr>
              <a:t>individuare</a:t>
            </a:r>
            <a:r>
              <a:rPr sz="2000" u="sng" dirty="0">
                <a:solidFill>
                  <a:srgbClr val="333333"/>
                </a:solidFill>
              </a:rPr>
              <a:t> </a:t>
            </a:r>
            <a:r>
              <a:rPr sz="2000" u="sng" dirty="0" err="1">
                <a:solidFill>
                  <a:srgbClr val="333333"/>
                </a:solidFill>
              </a:rPr>
              <a:t>i</a:t>
            </a:r>
            <a:r>
              <a:rPr sz="2000" u="sng" dirty="0">
                <a:solidFill>
                  <a:srgbClr val="333333"/>
                </a:solidFill>
              </a:rPr>
              <a:t> </a:t>
            </a:r>
            <a:r>
              <a:rPr sz="2000" u="sng" dirty="0" err="1">
                <a:solidFill>
                  <a:srgbClr val="333333"/>
                </a:solidFill>
              </a:rPr>
              <a:t>propri</a:t>
            </a:r>
            <a:r>
              <a:rPr sz="2000" u="sng" dirty="0">
                <a:solidFill>
                  <a:srgbClr val="333333"/>
                </a:solidFill>
              </a:rPr>
              <a:t> </a:t>
            </a:r>
            <a:r>
              <a:rPr sz="2000" u="sng" dirty="0" err="1">
                <a:solidFill>
                  <a:srgbClr val="333333"/>
                </a:solidFill>
              </a:rPr>
              <a:t>punti</a:t>
            </a:r>
            <a:r>
              <a:rPr sz="2000" u="sng" dirty="0">
                <a:solidFill>
                  <a:srgbClr val="333333"/>
                </a:solidFill>
              </a:rPr>
              <a:t> </a:t>
            </a:r>
            <a:r>
              <a:rPr sz="2000" u="sng" dirty="0" err="1">
                <a:solidFill>
                  <a:srgbClr val="333333"/>
                </a:solidFill>
              </a:rPr>
              <a:t>di</a:t>
            </a:r>
            <a:r>
              <a:rPr sz="2000" u="sng" dirty="0">
                <a:solidFill>
                  <a:srgbClr val="333333"/>
                </a:solidFill>
              </a:rPr>
              <a:t> </a:t>
            </a:r>
            <a:r>
              <a:rPr sz="2000" u="sng" dirty="0" err="1">
                <a:solidFill>
                  <a:srgbClr val="333333"/>
                </a:solidFill>
              </a:rPr>
              <a:t>forza</a:t>
            </a:r>
            <a:r>
              <a:rPr sz="2000" u="sng" dirty="0">
                <a:solidFill>
                  <a:srgbClr val="333333"/>
                </a:solidFill>
              </a:rPr>
              <a:t> e </a:t>
            </a:r>
            <a:r>
              <a:rPr sz="2000" u="sng" dirty="0" err="1">
                <a:solidFill>
                  <a:srgbClr val="333333"/>
                </a:solidFill>
              </a:rPr>
              <a:t>di</a:t>
            </a:r>
            <a:r>
              <a:rPr sz="2000" u="sng" dirty="0">
                <a:solidFill>
                  <a:srgbClr val="333333"/>
                </a:solidFill>
              </a:rPr>
              <a:t> </a:t>
            </a:r>
            <a:r>
              <a:rPr sz="2000" u="sng" dirty="0" err="1">
                <a:solidFill>
                  <a:srgbClr val="333333"/>
                </a:solidFill>
              </a:rPr>
              <a:t>debolezza</a:t>
            </a:r>
            <a:r>
              <a:rPr sz="2000" u="sng" dirty="0">
                <a:solidFill>
                  <a:srgbClr val="333333"/>
                </a:solidFill>
              </a:rPr>
              <a:t> e a </a:t>
            </a:r>
            <a:r>
              <a:rPr sz="2000" u="sng" dirty="0" err="1">
                <a:solidFill>
                  <a:srgbClr val="333333"/>
                </a:solidFill>
              </a:rPr>
              <a:t>migliorare</a:t>
            </a:r>
            <a:r>
              <a:rPr sz="2000" u="sng" dirty="0">
                <a:solidFill>
                  <a:srgbClr val="333333"/>
                </a:solidFill>
              </a:rPr>
              <a:t> </a:t>
            </a:r>
            <a:r>
              <a:rPr sz="2000" u="sng" dirty="0" err="1">
                <a:solidFill>
                  <a:srgbClr val="333333"/>
                </a:solidFill>
              </a:rPr>
              <a:t>il</a:t>
            </a:r>
            <a:r>
              <a:rPr sz="2000" u="sng" dirty="0">
                <a:solidFill>
                  <a:srgbClr val="333333"/>
                </a:solidFill>
              </a:rPr>
              <a:t> </a:t>
            </a:r>
            <a:r>
              <a:rPr sz="2000" u="sng" dirty="0" err="1">
                <a:solidFill>
                  <a:srgbClr val="333333"/>
                </a:solidFill>
              </a:rPr>
              <a:t>proprio</a:t>
            </a:r>
            <a:r>
              <a:rPr sz="2000" u="sng" dirty="0">
                <a:solidFill>
                  <a:srgbClr val="333333"/>
                </a:solidFill>
              </a:rPr>
              <a:t> </a:t>
            </a:r>
            <a:r>
              <a:rPr sz="2000" u="sng" dirty="0" err="1">
                <a:solidFill>
                  <a:srgbClr val="333333"/>
                </a:solidFill>
              </a:rPr>
              <a:t>rendimento</a:t>
            </a:r>
            <a:r>
              <a:rPr sz="2000" u="sng" dirty="0">
                <a:solidFill>
                  <a:srgbClr val="333333"/>
                </a:solidFill>
              </a:rPr>
              <a:t>.</a:t>
            </a:r>
          </a:p>
          <a:p>
            <a:pPr lvl="0">
              <a:defRPr sz="1800">
                <a:solidFill>
                  <a:srgbClr val="000000"/>
                </a:solidFill>
              </a:defRPr>
            </a:pPr>
            <a:r>
              <a:rPr sz="2000" dirty="0">
                <a:solidFill>
                  <a:srgbClr val="333333"/>
                </a:solidFill>
              </a:rPr>
              <a:t>7. </a:t>
            </a:r>
            <a:r>
              <a:rPr sz="2000" dirty="0" err="1">
                <a:solidFill>
                  <a:srgbClr val="333333"/>
                </a:solidFill>
              </a:rPr>
              <a:t>Gli</a:t>
            </a:r>
            <a:r>
              <a:rPr sz="2000" dirty="0">
                <a:solidFill>
                  <a:srgbClr val="333333"/>
                </a:solidFill>
              </a:rPr>
              <a:t> </a:t>
            </a:r>
            <a:r>
              <a:rPr sz="2000" dirty="0" err="1">
                <a:solidFill>
                  <a:srgbClr val="333333"/>
                </a:solidFill>
              </a:rPr>
              <a:t>studenti</a:t>
            </a:r>
            <a:r>
              <a:rPr sz="2000" dirty="0">
                <a:solidFill>
                  <a:srgbClr val="333333"/>
                </a:solidFill>
              </a:rPr>
              <a:t> </a:t>
            </a:r>
            <a:r>
              <a:rPr sz="2000" dirty="0" err="1">
                <a:solidFill>
                  <a:srgbClr val="333333"/>
                </a:solidFill>
              </a:rPr>
              <a:t>stranieri</a:t>
            </a:r>
            <a:r>
              <a:rPr sz="2000" dirty="0">
                <a:solidFill>
                  <a:srgbClr val="333333"/>
                </a:solidFill>
              </a:rPr>
              <a:t> </a:t>
            </a:r>
            <a:r>
              <a:rPr sz="2000" dirty="0" err="1">
                <a:solidFill>
                  <a:srgbClr val="333333"/>
                </a:solidFill>
              </a:rPr>
              <a:t>hanno</a:t>
            </a:r>
            <a:r>
              <a:rPr sz="2000" dirty="0">
                <a:solidFill>
                  <a:srgbClr val="333333"/>
                </a:solidFill>
              </a:rPr>
              <a:t> </a:t>
            </a:r>
            <a:r>
              <a:rPr sz="2000" dirty="0" err="1">
                <a:solidFill>
                  <a:srgbClr val="333333"/>
                </a:solidFill>
              </a:rPr>
              <a:t>diritto</a:t>
            </a:r>
            <a:r>
              <a:rPr sz="2000" dirty="0">
                <a:solidFill>
                  <a:srgbClr val="333333"/>
                </a:solidFill>
              </a:rPr>
              <a:t> al </a:t>
            </a:r>
            <a:r>
              <a:rPr sz="2000" dirty="0" err="1">
                <a:solidFill>
                  <a:srgbClr val="333333"/>
                </a:solidFill>
              </a:rPr>
              <a:t>rispetto</a:t>
            </a:r>
            <a:r>
              <a:rPr sz="2000" dirty="0">
                <a:solidFill>
                  <a:srgbClr val="333333"/>
                </a:solidFill>
              </a:rPr>
              <a:t> </a:t>
            </a:r>
            <a:r>
              <a:rPr sz="2000" dirty="0" err="1">
                <a:solidFill>
                  <a:srgbClr val="333333"/>
                </a:solidFill>
              </a:rPr>
              <a:t>della</a:t>
            </a:r>
            <a:r>
              <a:rPr sz="2000" dirty="0">
                <a:solidFill>
                  <a:srgbClr val="333333"/>
                </a:solidFill>
              </a:rPr>
              <a:t> vita </a:t>
            </a:r>
            <a:r>
              <a:rPr sz="2000" dirty="0" err="1">
                <a:solidFill>
                  <a:srgbClr val="333333"/>
                </a:solidFill>
              </a:rPr>
              <a:t>culturale</a:t>
            </a:r>
            <a:r>
              <a:rPr sz="2000" dirty="0">
                <a:solidFill>
                  <a:srgbClr val="333333"/>
                </a:solidFill>
              </a:rPr>
              <a:t> e </a:t>
            </a:r>
            <a:r>
              <a:rPr sz="2000" dirty="0" err="1">
                <a:solidFill>
                  <a:srgbClr val="333333"/>
                </a:solidFill>
              </a:rPr>
              <a:t>religiosa</a:t>
            </a:r>
            <a:r>
              <a:rPr sz="2000" dirty="0">
                <a:solidFill>
                  <a:srgbClr val="333333"/>
                </a:solidFill>
              </a:rPr>
              <a:t> </a:t>
            </a:r>
            <a:r>
              <a:rPr sz="2000" dirty="0" err="1">
                <a:solidFill>
                  <a:srgbClr val="333333"/>
                </a:solidFill>
              </a:rPr>
              <a:t>della</a:t>
            </a:r>
            <a:r>
              <a:rPr sz="2000" dirty="0">
                <a:solidFill>
                  <a:srgbClr val="333333"/>
                </a:solidFill>
              </a:rPr>
              <a:t> </a:t>
            </a:r>
            <a:r>
              <a:rPr sz="2000" dirty="0" err="1">
                <a:solidFill>
                  <a:srgbClr val="333333"/>
                </a:solidFill>
              </a:rPr>
              <a:t>comunità</a:t>
            </a:r>
            <a:r>
              <a:rPr sz="2000" dirty="0">
                <a:solidFill>
                  <a:srgbClr val="333333"/>
                </a:solidFill>
              </a:rPr>
              <a:t> </a:t>
            </a:r>
            <a:r>
              <a:rPr sz="2000" dirty="0" err="1">
                <a:solidFill>
                  <a:srgbClr val="333333"/>
                </a:solidFill>
              </a:rPr>
              <a:t>alla</a:t>
            </a:r>
            <a:r>
              <a:rPr sz="2000" dirty="0">
                <a:solidFill>
                  <a:srgbClr val="333333"/>
                </a:solidFill>
              </a:rPr>
              <a:t> </a:t>
            </a:r>
            <a:r>
              <a:rPr sz="2000" dirty="0" err="1">
                <a:solidFill>
                  <a:srgbClr val="333333"/>
                </a:solidFill>
              </a:rPr>
              <a:t>quale</a:t>
            </a:r>
            <a:r>
              <a:rPr sz="2000" dirty="0">
                <a:solidFill>
                  <a:srgbClr val="333333"/>
                </a:solidFill>
              </a:rPr>
              <a:t> </a:t>
            </a:r>
            <a:r>
              <a:rPr sz="2000" dirty="0" err="1">
                <a:solidFill>
                  <a:srgbClr val="333333"/>
                </a:solidFill>
              </a:rPr>
              <a:t>appartengono</a:t>
            </a:r>
            <a:r>
              <a:rPr sz="2000" dirty="0">
                <a:solidFill>
                  <a:srgbClr val="333333"/>
                </a:solidFill>
              </a:rPr>
              <a:t>. La </a:t>
            </a:r>
            <a:r>
              <a:rPr sz="2000" dirty="0" err="1">
                <a:solidFill>
                  <a:srgbClr val="333333"/>
                </a:solidFill>
              </a:rPr>
              <a:t>scuola</a:t>
            </a:r>
            <a:r>
              <a:rPr sz="2000" dirty="0">
                <a:solidFill>
                  <a:srgbClr val="333333"/>
                </a:solidFill>
              </a:rPr>
              <a:t> </a:t>
            </a:r>
            <a:r>
              <a:rPr sz="2000" dirty="0" err="1">
                <a:solidFill>
                  <a:srgbClr val="333333"/>
                </a:solidFill>
              </a:rPr>
              <a:t>promuove</a:t>
            </a:r>
            <a:r>
              <a:rPr sz="2000" dirty="0">
                <a:solidFill>
                  <a:srgbClr val="333333"/>
                </a:solidFill>
              </a:rPr>
              <a:t> e </a:t>
            </a:r>
            <a:r>
              <a:rPr sz="2000" dirty="0" err="1">
                <a:solidFill>
                  <a:srgbClr val="333333"/>
                </a:solidFill>
              </a:rPr>
              <a:t>favorisce</a:t>
            </a:r>
            <a:r>
              <a:rPr sz="2000" dirty="0">
                <a:solidFill>
                  <a:srgbClr val="333333"/>
                </a:solidFill>
              </a:rPr>
              <a:t> </a:t>
            </a:r>
            <a:r>
              <a:rPr sz="2000" dirty="0" err="1">
                <a:solidFill>
                  <a:srgbClr val="333333"/>
                </a:solidFill>
              </a:rPr>
              <a:t>iniziative</a:t>
            </a:r>
            <a:r>
              <a:rPr sz="2000" dirty="0">
                <a:solidFill>
                  <a:srgbClr val="333333"/>
                </a:solidFill>
              </a:rPr>
              <a:t> volte </a:t>
            </a:r>
            <a:r>
              <a:rPr sz="2000" dirty="0" err="1">
                <a:solidFill>
                  <a:srgbClr val="333333"/>
                </a:solidFill>
              </a:rPr>
              <a:t>all'accoglienza</a:t>
            </a:r>
            <a:r>
              <a:rPr sz="2000" dirty="0">
                <a:solidFill>
                  <a:srgbClr val="333333"/>
                </a:solidFill>
              </a:rPr>
              <a:t> e </a:t>
            </a:r>
            <a:r>
              <a:rPr sz="2000" dirty="0" err="1">
                <a:solidFill>
                  <a:srgbClr val="333333"/>
                </a:solidFill>
              </a:rPr>
              <a:t>alla</a:t>
            </a:r>
            <a:r>
              <a:rPr sz="2000" dirty="0">
                <a:solidFill>
                  <a:srgbClr val="333333"/>
                </a:solidFill>
              </a:rPr>
              <a:t> </a:t>
            </a:r>
            <a:r>
              <a:rPr sz="2000" dirty="0" err="1">
                <a:solidFill>
                  <a:srgbClr val="333333"/>
                </a:solidFill>
              </a:rPr>
              <a:t>tutela</a:t>
            </a:r>
            <a:r>
              <a:rPr sz="2000" dirty="0">
                <a:solidFill>
                  <a:srgbClr val="333333"/>
                </a:solidFill>
              </a:rPr>
              <a:t> </a:t>
            </a:r>
            <a:r>
              <a:rPr sz="2000" dirty="0" err="1">
                <a:solidFill>
                  <a:srgbClr val="333333"/>
                </a:solidFill>
              </a:rPr>
              <a:t>della</a:t>
            </a:r>
            <a:r>
              <a:rPr sz="2000" dirty="0">
                <a:solidFill>
                  <a:srgbClr val="333333"/>
                </a:solidFill>
              </a:rPr>
              <a:t> </a:t>
            </a:r>
            <a:r>
              <a:rPr sz="2000" dirty="0" err="1">
                <a:solidFill>
                  <a:srgbClr val="333333"/>
                </a:solidFill>
              </a:rPr>
              <a:t>loro</a:t>
            </a:r>
            <a:r>
              <a:rPr sz="2000" dirty="0">
                <a:solidFill>
                  <a:srgbClr val="333333"/>
                </a:solidFill>
              </a:rPr>
              <a:t> lingua e </a:t>
            </a:r>
            <a:r>
              <a:rPr sz="2000" dirty="0" err="1">
                <a:solidFill>
                  <a:srgbClr val="333333"/>
                </a:solidFill>
              </a:rPr>
              <a:t>cultura</a:t>
            </a:r>
            <a:r>
              <a:rPr sz="2000" dirty="0">
                <a:solidFill>
                  <a:srgbClr val="333333"/>
                </a:solidFill>
              </a:rPr>
              <a:t> e </a:t>
            </a:r>
            <a:r>
              <a:rPr sz="2000" dirty="0" err="1">
                <a:solidFill>
                  <a:srgbClr val="333333"/>
                </a:solidFill>
              </a:rPr>
              <a:t>alla</a:t>
            </a:r>
            <a:r>
              <a:rPr sz="2000" dirty="0">
                <a:solidFill>
                  <a:srgbClr val="333333"/>
                </a:solidFill>
              </a:rPr>
              <a:t> </a:t>
            </a:r>
            <a:r>
              <a:rPr sz="2000" dirty="0" err="1">
                <a:solidFill>
                  <a:srgbClr val="333333"/>
                </a:solidFill>
              </a:rPr>
              <a:t>realizzazione</a:t>
            </a:r>
            <a:r>
              <a:rPr sz="2000" dirty="0">
                <a:solidFill>
                  <a:srgbClr val="333333"/>
                </a:solidFill>
              </a:rPr>
              <a:t> </a:t>
            </a:r>
            <a:r>
              <a:rPr sz="2000" dirty="0" err="1">
                <a:solidFill>
                  <a:srgbClr val="333333"/>
                </a:solidFill>
              </a:rPr>
              <a:t>di</a:t>
            </a:r>
            <a:r>
              <a:rPr sz="2000" dirty="0">
                <a:solidFill>
                  <a:srgbClr val="333333"/>
                </a:solidFill>
              </a:rPr>
              <a:t> </a:t>
            </a:r>
            <a:r>
              <a:rPr sz="2000" dirty="0" err="1">
                <a:solidFill>
                  <a:srgbClr val="333333"/>
                </a:solidFill>
              </a:rPr>
              <a:t>attività</a:t>
            </a:r>
            <a:r>
              <a:rPr sz="2000" dirty="0">
                <a:solidFill>
                  <a:srgbClr val="333333"/>
                </a:solidFill>
              </a:rPr>
              <a:t> </a:t>
            </a:r>
            <a:r>
              <a:rPr sz="2000" dirty="0" err="1">
                <a:solidFill>
                  <a:srgbClr val="333333"/>
                </a:solidFill>
              </a:rPr>
              <a:t>interculturali</a:t>
            </a:r>
            <a:endParaRPr sz="2000" dirty="0">
              <a:solidFill>
                <a:srgbClr val="333333"/>
              </a:solidFil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body" idx="4294967295"/>
          </p:nvPr>
        </p:nvSpPr>
        <p:spPr>
          <a:xfrm>
            <a:off x="822325" y="1908175"/>
            <a:ext cx="8416925" cy="49911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r>
              <a:rPr b="1" dirty="0">
                <a:solidFill>
                  <a:srgbClr val="333333"/>
                </a:solidFill>
              </a:rPr>
              <a:t>Art. 4 (</a:t>
            </a:r>
            <a:r>
              <a:rPr b="1" dirty="0" err="1">
                <a:solidFill>
                  <a:srgbClr val="333333"/>
                </a:solidFill>
              </a:rPr>
              <a:t>Disciplina</a:t>
            </a:r>
            <a:r>
              <a:rPr b="1" dirty="0">
                <a:solidFill>
                  <a:srgbClr val="333333"/>
                </a:solidFill>
              </a:rPr>
              <a:t>) </a:t>
            </a:r>
          </a:p>
          <a:p>
            <a:pPr lvl="0">
              <a:defRPr sz="1800">
                <a:solidFill>
                  <a:srgbClr val="000000"/>
                </a:solidFill>
              </a:defRPr>
            </a:pPr>
            <a:r>
              <a:rPr dirty="0">
                <a:solidFill>
                  <a:srgbClr val="333333"/>
                </a:solidFill>
              </a:rPr>
              <a:t>3. La </a:t>
            </a:r>
            <a:r>
              <a:rPr dirty="0" err="1">
                <a:solidFill>
                  <a:srgbClr val="333333"/>
                </a:solidFill>
              </a:rPr>
              <a:t>responsabilità</a:t>
            </a:r>
            <a:r>
              <a:rPr dirty="0">
                <a:solidFill>
                  <a:srgbClr val="333333"/>
                </a:solidFill>
              </a:rPr>
              <a:t> </a:t>
            </a:r>
            <a:r>
              <a:rPr dirty="0" err="1">
                <a:solidFill>
                  <a:srgbClr val="333333"/>
                </a:solidFill>
              </a:rPr>
              <a:t>disciplinare</a:t>
            </a:r>
            <a:r>
              <a:rPr dirty="0">
                <a:solidFill>
                  <a:srgbClr val="333333"/>
                </a:solidFill>
              </a:rPr>
              <a:t> è </a:t>
            </a:r>
            <a:r>
              <a:rPr dirty="0" err="1">
                <a:solidFill>
                  <a:srgbClr val="333333"/>
                </a:solidFill>
              </a:rPr>
              <a:t>personale</a:t>
            </a:r>
            <a:r>
              <a:rPr dirty="0">
                <a:solidFill>
                  <a:srgbClr val="333333"/>
                </a:solidFill>
              </a:rPr>
              <a:t>. </a:t>
            </a:r>
            <a:r>
              <a:rPr u="sng" dirty="0" err="1">
                <a:solidFill>
                  <a:srgbClr val="333333"/>
                </a:solidFill>
              </a:rPr>
              <a:t>Nessuno</a:t>
            </a:r>
            <a:r>
              <a:rPr u="sng" dirty="0">
                <a:solidFill>
                  <a:srgbClr val="333333"/>
                </a:solidFill>
              </a:rPr>
              <a:t> </a:t>
            </a:r>
            <a:r>
              <a:rPr u="sng" dirty="0" err="1">
                <a:solidFill>
                  <a:srgbClr val="333333"/>
                </a:solidFill>
              </a:rPr>
              <a:t>può</a:t>
            </a:r>
            <a:r>
              <a:rPr u="sng" dirty="0">
                <a:solidFill>
                  <a:srgbClr val="333333"/>
                </a:solidFill>
              </a:rPr>
              <a:t> </a:t>
            </a:r>
            <a:r>
              <a:rPr u="sng" dirty="0" err="1">
                <a:solidFill>
                  <a:srgbClr val="333333"/>
                </a:solidFill>
              </a:rPr>
              <a:t>essere</a:t>
            </a:r>
            <a:r>
              <a:rPr u="sng" dirty="0">
                <a:solidFill>
                  <a:srgbClr val="333333"/>
                </a:solidFill>
              </a:rPr>
              <a:t> </a:t>
            </a:r>
            <a:r>
              <a:rPr u="sng" dirty="0" err="1">
                <a:solidFill>
                  <a:srgbClr val="333333"/>
                </a:solidFill>
              </a:rPr>
              <a:t>sottoposto</a:t>
            </a:r>
            <a:r>
              <a:rPr u="sng" dirty="0">
                <a:solidFill>
                  <a:srgbClr val="333333"/>
                </a:solidFill>
              </a:rPr>
              <a:t> a </a:t>
            </a:r>
            <a:r>
              <a:rPr u="sng" dirty="0" err="1">
                <a:solidFill>
                  <a:srgbClr val="333333"/>
                </a:solidFill>
              </a:rPr>
              <a:t>sanzioni</a:t>
            </a:r>
            <a:r>
              <a:rPr u="sng" dirty="0">
                <a:solidFill>
                  <a:srgbClr val="333333"/>
                </a:solidFill>
              </a:rPr>
              <a:t> </a:t>
            </a:r>
            <a:r>
              <a:rPr u="sng" dirty="0" err="1">
                <a:solidFill>
                  <a:srgbClr val="333333"/>
                </a:solidFill>
              </a:rPr>
              <a:t>disciplinari</a:t>
            </a:r>
            <a:r>
              <a:rPr u="sng" dirty="0">
                <a:solidFill>
                  <a:srgbClr val="333333"/>
                </a:solidFill>
              </a:rPr>
              <a:t> </a:t>
            </a:r>
            <a:r>
              <a:rPr u="sng" dirty="0" err="1">
                <a:solidFill>
                  <a:srgbClr val="333333"/>
                </a:solidFill>
              </a:rPr>
              <a:t>senza</a:t>
            </a:r>
            <a:r>
              <a:rPr u="sng" dirty="0">
                <a:solidFill>
                  <a:srgbClr val="333333"/>
                </a:solidFill>
              </a:rPr>
              <a:t> </a:t>
            </a:r>
            <a:r>
              <a:rPr u="sng" dirty="0" err="1">
                <a:solidFill>
                  <a:srgbClr val="333333"/>
                </a:solidFill>
              </a:rPr>
              <a:t>essere</a:t>
            </a:r>
            <a:r>
              <a:rPr u="sng" dirty="0">
                <a:solidFill>
                  <a:srgbClr val="333333"/>
                </a:solidFill>
              </a:rPr>
              <a:t> </a:t>
            </a:r>
            <a:r>
              <a:rPr u="sng" dirty="0" err="1">
                <a:solidFill>
                  <a:srgbClr val="333333"/>
                </a:solidFill>
              </a:rPr>
              <a:t>stato</a:t>
            </a:r>
            <a:r>
              <a:rPr u="sng" dirty="0">
                <a:solidFill>
                  <a:srgbClr val="333333"/>
                </a:solidFill>
              </a:rPr>
              <a:t> prima </a:t>
            </a:r>
            <a:r>
              <a:rPr u="sng" dirty="0" err="1">
                <a:solidFill>
                  <a:srgbClr val="333333"/>
                </a:solidFill>
              </a:rPr>
              <a:t>invitato</a:t>
            </a:r>
            <a:r>
              <a:rPr u="sng" dirty="0">
                <a:solidFill>
                  <a:srgbClr val="333333"/>
                </a:solidFill>
              </a:rPr>
              <a:t> ad </a:t>
            </a:r>
            <a:r>
              <a:rPr u="sng" dirty="0" err="1">
                <a:solidFill>
                  <a:srgbClr val="333333"/>
                </a:solidFill>
              </a:rPr>
              <a:t>esporre</a:t>
            </a:r>
            <a:r>
              <a:rPr u="sng" dirty="0">
                <a:solidFill>
                  <a:srgbClr val="333333"/>
                </a:solidFill>
              </a:rPr>
              <a:t> le </a:t>
            </a:r>
            <a:r>
              <a:rPr u="sng" dirty="0" err="1">
                <a:solidFill>
                  <a:srgbClr val="333333"/>
                </a:solidFill>
              </a:rPr>
              <a:t>proprie</a:t>
            </a:r>
            <a:r>
              <a:rPr u="sng" dirty="0">
                <a:solidFill>
                  <a:srgbClr val="333333"/>
                </a:solidFill>
              </a:rPr>
              <a:t> </a:t>
            </a:r>
            <a:r>
              <a:rPr u="sng" dirty="0" err="1">
                <a:solidFill>
                  <a:srgbClr val="333333"/>
                </a:solidFill>
              </a:rPr>
              <a:t>ragioni</a:t>
            </a:r>
            <a:r>
              <a:rPr u="sng" dirty="0">
                <a:solidFill>
                  <a:srgbClr val="333333"/>
                </a:solidFill>
              </a:rPr>
              <a:t>. </a:t>
            </a:r>
            <a:r>
              <a:rPr u="sng" dirty="0" err="1">
                <a:solidFill>
                  <a:srgbClr val="333333"/>
                </a:solidFill>
              </a:rPr>
              <a:t>Nessuna</a:t>
            </a:r>
            <a:r>
              <a:rPr u="sng" dirty="0">
                <a:solidFill>
                  <a:srgbClr val="333333"/>
                </a:solidFill>
              </a:rPr>
              <a:t> </a:t>
            </a:r>
            <a:r>
              <a:rPr u="sng" dirty="0" err="1">
                <a:solidFill>
                  <a:srgbClr val="333333"/>
                </a:solidFill>
              </a:rPr>
              <a:t>infrazione</a:t>
            </a:r>
            <a:r>
              <a:rPr u="sng" dirty="0">
                <a:solidFill>
                  <a:srgbClr val="333333"/>
                </a:solidFill>
              </a:rPr>
              <a:t> </a:t>
            </a:r>
            <a:r>
              <a:rPr u="sng" dirty="0" err="1">
                <a:solidFill>
                  <a:srgbClr val="333333"/>
                </a:solidFill>
              </a:rPr>
              <a:t>disciplinare</a:t>
            </a:r>
            <a:r>
              <a:rPr u="sng" dirty="0">
                <a:solidFill>
                  <a:srgbClr val="333333"/>
                </a:solidFill>
              </a:rPr>
              <a:t> </a:t>
            </a:r>
            <a:r>
              <a:rPr u="sng" dirty="0" err="1">
                <a:solidFill>
                  <a:srgbClr val="333333"/>
                </a:solidFill>
              </a:rPr>
              <a:t>connessa</a:t>
            </a:r>
            <a:r>
              <a:rPr u="sng" dirty="0">
                <a:solidFill>
                  <a:srgbClr val="333333"/>
                </a:solidFill>
              </a:rPr>
              <a:t> al </a:t>
            </a:r>
            <a:r>
              <a:rPr u="sng" dirty="0" err="1">
                <a:solidFill>
                  <a:srgbClr val="333333"/>
                </a:solidFill>
              </a:rPr>
              <a:t>comportamento</a:t>
            </a:r>
            <a:r>
              <a:rPr u="sng" dirty="0">
                <a:solidFill>
                  <a:srgbClr val="333333"/>
                </a:solidFill>
              </a:rPr>
              <a:t> </a:t>
            </a:r>
            <a:r>
              <a:rPr u="sng" dirty="0" err="1">
                <a:solidFill>
                  <a:srgbClr val="333333"/>
                </a:solidFill>
              </a:rPr>
              <a:t>può</a:t>
            </a:r>
            <a:r>
              <a:rPr u="sng" dirty="0">
                <a:solidFill>
                  <a:srgbClr val="333333"/>
                </a:solidFill>
              </a:rPr>
              <a:t> </a:t>
            </a:r>
            <a:r>
              <a:rPr u="sng" dirty="0" err="1">
                <a:solidFill>
                  <a:srgbClr val="333333"/>
                </a:solidFill>
              </a:rPr>
              <a:t>influire</a:t>
            </a:r>
            <a:r>
              <a:rPr u="sng" dirty="0">
                <a:solidFill>
                  <a:srgbClr val="333333"/>
                </a:solidFill>
              </a:rPr>
              <a:t> </a:t>
            </a:r>
            <a:r>
              <a:rPr u="sng" dirty="0" err="1">
                <a:solidFill>
                  <a:srgbClr val="333333"/>
                </a:solidFill>
              </a:rPr>
              <a:t>sulla</a:t>
            </a:r>
            <a:r>
              <a:rPr u="sng" dirty="0">
                <a:solidFill>
                  <a:srgbClr val="333333"/>
                </a:solidFill>
              </a:rPr>
              <a:t> </a:t>
            </a:r>
            <a:r>
              <a:rPr u="sng" dirty="0" err="1">
                <a:solidFill>
                  <a:srgbClr val="333333"/>
                </a:solidFill>
              </a:rPr>
              <a:t>valutazione</a:t>
            </a:r>
            <a:r>
              <a:rPr u="sng" dirty="0">
                <a:solidFill>
                  <a:srgbClr val="333333"/>
                </a:solidFill>
              </a:rPr>
              <a:t> del </a:t>
            </a:r>
            <a:r>
              <a:rPr u="sng" dirty="0" err="1">
                <a:solidFill>
                  <a:srgbClr val="333333"/>
                </a:solidFill>
              </a:rPr>
              <a:t>profitto</a:t>
            </a:r>
            <a:r>
              <a:rPr u="sng" dirty="0">
                <a:solidFill>
                  <a:srgbClr val="333333"/>
                </a:solidFill>
              </a:rPr>
              <a:t>.</a:t>
            </a:r>
          </a:p>
          <a:p>
            <a:pPr lvl="0">
              <a:defRPr sz="1800">
                <a:solidFill>
                  <a:srgbClr val="000000"/>
                </a:solidFill>
              </a:defRPr>
            </a:pPr>
            <a:r>
              <a:rPr dirty="0">
                <a:solidFill>
                  <a:srgbClr val="333333"/>
                </a:solidFill>
              </a:rPr>
              <a:t>4. In </a:t>
            </a:r>
            <a:r>
              <a:rPr dirty="0" err="1">
                <a:solidFill>
                  <a:srgbClr val="333333"/>
                </a:solidFill>
              </a:rPr>
              <a:t>nessun</a:t>
            </a:r>
            <a:r>
              <a:rPr dirty="0">
                <a:solidFill>
                  <a:srgbClr val="333333"/>
                </a:solidFill>
              </a:rPr>
              <a:t> </a:t>
            </a:r>
            <a:r>
              <a:rPr dirty="0" err="1">
                <a:solidFill>
                  <a:srgbClr val="333333"/>
                </a:solidFill>
              </a:rPr>
              <a:t>caso</a:t>
            </a:r>
            <a:r>
              <a:rPr dirty="0">
                <a:solidFill>
                  <a:srgbClr val="333333"/>
                </a:solidFill>
              </a:rPr>
              <a:t> </a:t>
            </a:r>
            <a:r>
              <a:rPr dirty="0" err="1">
                <a:solidFill>
                  <a:srgbClr val="333333"/>
                </a:solidFill>
              </a:rPr>
              <a:t>può</a:t>
            </a:r>
            <a:r>
              <a:rPr dirty="0">
                <a:solidFill>
                  <a:srgbClr val="333333"/>
                </a:solidFill>
              </a:rPr>
              <a:t> </a:t>
            </a:r>
            <a:r>
              <a:rPr dirty="0" err="1">
                <a:solidFill>
                  <a:srgbClr val="333333"/>
                </a:solidFill>
              </a:rPr>
              <a:t>essere</a:t>
            </a:r>
            <a:r>
              <a:rPr dirty="0">
                <a:solidFill>
                  <a:srgbClr val="333333"/>
                </a:solidFill>
              </a:rPr>
              <a:t> </a:t>
            </a:r>
            <a:r>
              <a:rPr dirty="0" err="1">
                <a:solidFill>
                  <a:srgbClr val="333333"/>
                </a:solidFill>
              </a:rPr>
              <a:t>sanzionata</a:t>
            </a:r>
            <a:r>
              <a:rPr dirty="0">
                <a:solidFill>
                  <a:srgbClr val="333333"/>
                </a:solidFill>
              </a:rPr>
              <a:t>, </a:t>
            </a:r>
            <a:r>
              <a:rPr dirty="0" err="1">
                <a:solidFill>
                  <a:srgbClr val="333333"/>
                </a:solidFill>
              </a:rPr>
              <a:t>né</a:t>
            </a:r>
            <a:r>
              <a:rPr dirty="0">
                <a:solidFill>
                  <a:srgbClr val="333333"/>
                </a:solidFill>
              </a:rPr>
              <a:t> </a:t>
            </a:r>
            <a:r>
              <a:rPr dirty="0" err="1">
                <a:solidFill>
                  <a:srgbClr val="333333"/>
                </a:solidFill>
              </a:rPr>
              <a:t>direttamente</a:t>
            </a:r>
            <a:r>
              <a:rPr dirty="0">
                <a:solidFill>
                  <a:srgbClr val="333333"/>
                </a:solidFill>
              </a:rPr>
              <a:t> </a:t>
            </a:r>
            <a:r>
              <a:rPr dirty="0" err="1">
                <a:solidFill>
                  <a:srgbClr val="333333"/>
                </a:solidFill>
              </a:rPr>
              <a:t>né</a:t>
            </a:r>
            <a:r>
              <a:rPr dirty="0">
                <a:solidFill>
                  <a:srgbClr val="333333"/>
                </a:solidFill>
              </a:rPr>
              <a:t> </a:t>
            </a:r>
            <a:r>
              <a:rPr dirty="0" err="1">
                <a:solidFill>
                  <a:srgbClr val="333333"/>
                </a:solidFill>
              </a:rPr>
              <a:t>indirettamente</a:t>
            </a:r>
            <a:r>
              <a:rPr dirty="0">
                <a:solidFill>
                  <a:srgbClr val="333333"/>
                </a:solidFill>
              </a:rPr>
              <a:t>, la </a:t>
            </a:r>
            <a:r>
              <a:rPr dirty="0" err="1">
                <a:solidFill>
                  <a:srgbClr val="333333"/>
                </a:solidFill>
              </a:rPr>
              <a:t>libera</a:t>
            </a:r>
            <a:r>
              <a:rPr dirty="0">
                <a:solidFill>
                  <a:srgbClr val="333333"/>
                </a:solidFill>
              </a:rPr>
              <a:t> </a:t>
            </a:r>
            <a:r>
              <a:rPr dirty="0" err="1">
                <a:solidFill>
                  <a:srgbClr val="333333"/>
                </a:solidFill>
              </a:rPr>
              <a:t>espressione</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opinioni</a:t>
            </a:r>
            <a:r>
              <a:rPr dirty="0">
                <a:solidFill>
                  <a:srgbClr val="333333"/>
                </a:solidFill>
              </a:rPr>
              <a:t> </a:t>
            </a:r>
            <a:r>
              <a:rPr dirty="0" err="1">
                <a:solidFill>
                  <a:srgbClr val="333333"/>
                </a:solidFill>
              </a:rPr>
              <a:t>correttamente</a:t>
            </a:r>
            <a:r>
              <a:rPr dirty="0">
                <a:solidFill>
                  <a:srgbClr val="333333"/>
                </a:solidFill>
              </a:rPr>
              <a:t> </a:t>
            </a:r>
            <a:r>
              <a:rPr dirty="0" err="1">
                <a:solidFill>
                  <a:srgbClr val="333333"/>
                </a:solidFill>
              </a:rPr>
              <a:t>manifestata</a:t>
            </a:r>
            <a:r>
              <a:rPr dirty="0">
                <a:solidFill>
                  <a:srgbClr val="333333"/>
                </a:solidFill>
              </a:rPr>
              <a:t> e non </a:t>
            </a:r>
            <a:r>
              <a:rPr dirty="0" err="1">
                <a:solidFill>
                  <a:srgbClr val="333333"/>
                </a:solidFill>
              </a:rPr>
              <a:t>lesiva</a:t>
            </a:r>
            <a:r>
              <a:rPr dirty="0">
                <a:solidFill>
                  <a:srgbClr val="333333"/>
                </a:solidFill>
              </a:rPr>
              <a:t> </a:t>
            </a:r>
            <a:r>
              <a:rPr dirty="0" err="1">
                <a:solidFill>
                  <a:srgbClr val="333333"/>
                </a:solidFill>
              </a:rPr>
              <a:t>dell'altrui</a:t>
            </a:r>
            <a:r>
              <a:rPr dirty="0">
                <a:solidFill>
                  <a:srgbClr val="333333"/>
                </a:solidFill>
              </a:rPr>
              <a:t> </a:t>
            </a:r>
            <a:r>
              <a:rPr dirty="0" err="1">
                <a:solidFill>
                  <a:srgbClr val="333333"/>
                </a:solidFill>
              </a:rPr>
              <a:t>personalità</a:t>
            </a:r>
            <a:r>
              <a:rPr dirty="0">
                <a:solidFill>
                  <a:srgbClr val="333333"/>
                </a:solidFill>
              </a:rPr>
              <a:t>.</a:t>
            </a:r>
          </a:p>
          <a:p>
            <a:pPr lvl="0">
              <a:defRPr sz="1800">
                <a:solidFill>
                  <a:srgbClr val="000000"/>
                </a:solidFill>
              </a:defRPr>
            </a:pPr>
            <a:r>
              <a:rPr dirty="0">
                <a:solidFill>
                  <a:srgbClr val="333333"/>
                </a:solidFill>
              </a:rPr>
              <a:t>5. </a:t>
            </a:r>
            <a:r>
              <a:rPr u="sng" dirty="0">
                <a:solidFill>
                  <a:srgbClr val="333333"/>
                </a:solidFill>
              </a:rPr>
              <a:t>Le </a:t>
            </a:r>
            <a:r>
              <a:rPr u="sng" dirty="0" err="1">
                <a:solidFill>
                  <a:srgbClr val="333333"/>
                </a:solidFill>
              </a:rPr>
              <a:t>sanzioni</a:t>
            </a:r>
            <a:r>
              <a:rPr u="sng" dirty="0">
                <a:solidFill>
                  <a:srgbClr val="333333"/>
                </a:solidFill>
              </a:rPr>
              <a:t> </a:t>
            </a:r>
            <a:r>
              <a:rPr u="sng" dirty="0" err="1">
                <a:solidFill>
                  <a:srgbClr val="333333"/>
                </a:solidFill>
              </a:rPr>
              <a:t>sono</a:t>
            </a:r>
            <a:r>
              <a:rPr u="sng" dirty="0">
                <a:solidFill>
                  <a:srgbClr val="333333"/>
                </a:solidFill>
              </a:rPr>
              <a:t> </a:t>
            </a:r>
            <a:r>
              <a:rPr u="sng" dirty="0" err="1">
                <a:solidFill>
                  <a:srgbClr val="333333"/>
                </a:solidFill>
              </a:rPr>
              <a:t>sempre</a:t>
            </a:r>
            <a:r>
              <a:rPr u="sng" dirty="0">
                <a:solidFill>
                  <a:srgbClr val="333333"/>
                </a:solidFill>
              </a:rPr>
              <a:t> </a:t>
            </a:r>
            <a:r>
              <a:rPr u="sng" dirty="0" err="1">
                <a:solidFill>
                  <a:srgbClr val="333333"/>
                </a:solidFill>
              </a:rPr>
              <a:t>temporanee</a:t>
            </a:r>
            <a:r>
              <a:rPr u="sng" dirty="0">
                <a:solidFill>
                  <a:srgbClr val="333333"/>
                </a:solidFill>
              </a:rPr>
              <a:t>, </a:t>
            </a:r>
            <a:r>
              <a:rPr u="sng" dirty="0" err="1">
                <a:solidFill>
                  <a:srgbClr val="333333"/>
                </a:solidFill>
              </a:rPr>
              <a:t>proporzionate</a:t>
            </a:r>
            <a:r>
              <a:rPr u="sng" dirty="0">
                <a:solidFill>
                  <a:srgbClr val="333333"/>
                </a:solidFill>
              </a:rPr>
              <a:t> </a:t>
            </a:r>
            <a:r>
              <a:rPr u="sng" dirty="0" err="1">
                <a:solidFill>
                  <a:srgbClr val="333333"/>
                </a:solidFill>
              </a:rPr>
              <a:t>alla</a:t>
            </a:r>
            <a:r>
              <a:rPr u="sng" dirty="0">
                <a:solidFill>
                  <a:srgbClr val="333333"/>
                </a:solidFill>
              </a:rPr>
              <a:t> </a:t>
            </a:r>
            <a:r>
              <a:rPr u="sng" dirty="0" err="1">
                <a:solidFill>
                  <a:srgbClr val="333333"/>
                </a:solidFill>
              </a:rPr>
              <a:t>infrazione</a:t>
            </a:r>
            <a:r>
              <a:rPr u="sng" dirty="0">
                <a:solidFill>
                  <a:srgbClr val="333333"/>
                </a:solidFill>
              </a:rPr>
              <a:t> </a:t>
            </a:r>
            <a:r>
              <a:rPr u="sng" dirty="0" err="1">
                <a:solidFill>
                  <a:srgbClr val="333333"/>
                </a:solidFill>
              </a:rPr>
              <a:t>disciplinare</a:t>
            </a:r>
            <a:r>
              <a:rPr u="sng" dirty="0">
                <a:solidFill>
                  <a:srgbClr val="333333"/>
                </a:solidFill>
              </a:rPr>
              <a:t> e </a:t>
            </a:r>
            <a:r>
              <a:rPr u="sng" dirty="0" err="1">
                <a:solidFill>
                  <a:srgbClr val="333333"/>
                </a:solidFill>
              </a:rPr>
              <a:t>ispirate</a:t>
            </a:r>
            <a:r>
              <a:rPr u="sng" dirty="0">
                <a:solidFill>
                  <a:srgbClr val="333333"/>
                </a:solidFill>
              </a:rPr>
              <a:t> al principio </a:t>
            </a:r>
            <a:r>
              <a:rPr u="sng" dirty="0" err="1">
                <a:solidFill>
                  <a:srgbClr val="333333"/>
                </a:solidFill>
              </a:rPr>
              <a:t>di</a:t>
            </a:r>
            <a:r>
              <a:rPr u="sng" dirty="0">
                <a:solidFill>
                  <a:srgbClr val="333333"/>
                </a:solidFill>
              </a:rPr>
              <a:t> </a:t>
            </a:r>
            <a:r>
              <a:rPr u="sng" dirty="0" err="1">
                <a:solidFill>
                  <a:srgbClr val="333333"/>
                </a:solidFill>
              </a:rPr>
              <a:t>gradualità</a:t>
            </a:r>
            <a:r>
              <a:rPr u="sng" dirty="0">
                <a:solidFill>
                  <a:srgbClr val="333333"/>
                </a:solidFill>
              </a:rPr>
              <a:t> </a:t>
            </a:r>
            <a:r>
              <a:rPr u="sng" dirty="0" err="1">
                <a:solidFill>
                  <a:srgbClr val="333333"/>
                </a:solidFill>
              </a:rPr>
              <a:t>nonché</a:t>
            </a:r>
            <a:r>
              <a:rPr u="sng" dirty="0">
                <a:solidFill>
                  <a:srgbClr val="333333"/>
                </a:solidFill>
              </a:rPr>
              <a:t>, per </a:t>
            </a:r>
            <a:r>
              <a:rPr u="sng" dirty="0" err="1">
                <a:solidFill>
                  <a:srgbClr val="333333"/>
                </a:solidFill>
              </a:rPr>
              <a:t>quanto</a:t>
            </a:r>
            <a:r>
              <a:rPr u="sng" dirty="0">
                <a:solidFill>
                  <a:srgbClr val="333333"/>
                </a:solidFill>
              </a:rPr>
              <a:t> </a:t>
            </a:r>
            <a:r>
              <a:rPr u="sng" dirty="0" err="1">
                <a:solidFill>
                  <a:srgbClr val="333333"/>
                </a:solidFill>
              </a:rPr>
              <a:t>possibile</a:t>
            </a:r>
            <a:r>
              <a:rPr u="sng" dirty="0">
                <a:solidFill>
                  <a:srgbClr val="333333"/>
                </a:solidFill>
              </a:rPr>
              <a:t>, al principio </a:t>
            </a:r>
            <a:r>
              <a:rPr u="sng" dirty="0" err="1">
                <a:solidFill>
                  <a:srgbClr val="333333"/>
                </a:solidFill>
              </a:rPr>
              <a:t>della</a:t>
            </a:r>
            <a:r>
              <a:rPr u="sng" dirty="0">
                <a:solidFill>
                  <a:srgbClr val="333333"/>
                </a:solidFill>
              </a:rPr>
              <a:t> </a:t>
            </a:r>
            <a:r>
              <a:rPr u="sng" dirty="0" err="1">
                <a:solidFill>
                  <a:srgbClr val="333333"/>
                </a:solidFill>
              </a:rPr>
              <a:t>riparazione</a:t>
            </a:r>
            <a:r>
              <a:rPr u="sng" dirty="0">
                <a:solidFill>
                  <a:srgbClr val="333333"/>
                </a:solidFill>
              </a:rPr>
              <a:t> del </a:t>
            </a:r>
            <a:r>
              <a:rPr u="sng" dirty="0" err="1">
                <a:solidFill>
                  <a:srgbClr val="333333"/>
                </a:solidFill>
              </a:rPr>
              <a:t>danno</a:t>
            </a:r>
            <a:r>
              <a:rPr dirty="0">
                <a:solidFill>
                  <a:srgbClr val="333333"/>
                </a:solidFill>
              </a:rPr>
              <a:t>. </a:t>
            </a:r>
            <a:r>
              <a:rPr dirty="0" err="1">
                <a:solidFill>
                  <a:srgbClr val="333333"/>
                </a:solidFill>
              </a:rPr>
              <a:t>Esse</a:t>
            </a:r>
            <a:r>
              <a:rPr dirty="0">
                <a:solidFill>
                  <a:srgbClr val="333333"/>
                </a:solidFill>
              </a:rPr>
              <a:t> </a:t>
            </a:r>
            <a:r>
              <a:rPr dirty="0" err="1">
                <a:solidFill>
                  <a:srgbClr val="333333"/>
                </a:solidFill>
              </a:rPr>
              <a:t>tengono</a:t>
            </a:r>
            <a:r>
              <a:rPr dirty="0">
                <a:solidFill>
                  <a:srgbClr val="333333"/>
                </a:solidFill>
              </a:rPr>
              <a:t> </a:t>
            </a:r>
            <a:r>
              <a:rPr dirty="0" err="1">
                <a:solidFill>
                  <a:srgbClr val="333333"/>
                </a:solidFill>
              </a:rPr>
              <a:t>conto</a:t>
            </a:r>
            <a:r>
              <a:rPr dirty="0">
                <a:solidFill>
                  <a:srgbClr val="333333"/>
                </a:solidFill>
              </a:rPr>
              <a:t> </a:t>
            </a:r>
            <a:r>
              <a:rPr dirty="0" err="1">
                <a:solidFill>
                  <a:srgbClr val="333333"/>
                </a:solidFill>
              </a:rPr>
              <a:t>della</a:t>
            </a:r>
            <a:r>
              <a:rPr dirty="0">
                <a:solidFill>
                  <a:srgbClr val="333333"/>
                </a:solidFill>
              </a:rPr>
              <a:t> </a:t>
            </a:r>
            <a:r>
              <a:rPr dirty="0" err="1">
                <a:solidFill>
                  <a:srgbClr val="333333"/>
                </a:solidFill>
              </a:rPr>
              <a:t>situazione</a:t>
            </a:r>
            <a:r>
              <a:rPr dirty="0">
                <a:solidFill>
                  <a:srgbClr val="333333"/>
                </a:solidFill>
              </a:rPr>
              <a:t> </a:t>
            </a:r>
            <a:r>
              <a:rPr dirty="0" err="1">
                <a:solidFill>
                  <a:srgbClr val="333333"/>
                </a:solidFill>
              </a:rPr>
              <a:t>personale</a:t>
            </a:r>
            <a:r>
              <a:rPr dirty="0">
                <a:solidFill>
                  <a:srgbClr val="333333"/>
                </a:solidFill>
              </a:rPr>
              <a:t> </a:t>
            </a:r>
            <a:r>
              <a:rPr dirty="0" err="1">
                <a:solidFill>
                  <a:srgbClr val="333333"/>
                </a:solidFill>
              </a:rPr>
              <a:t>dello</a:t>
            </a:r>
            <a:r>
              <a:rPr dirty="0">
                <a:solidFill>
                  <a:srgbClr val="333333"/>
                </a:solidFill>
              </a:rPr>
              <a:t> </a:t>
            </a:r>
            <a:r>
              <a:rPr dirty="0" err="1">
                <a:solidFill>
                  <a:srgbClr val="333333"/>
                </a:solidFill>
              </a:rPr>
              <a:t>studente</a:t>
            </a:r>
            <a:r>
              <a:rPr dirty="0">
                <a:solidFill>
                  <a:srgbClr val="333333"/>
                </a:solidFill>
              </a:rPr>
              <a:t>, </a:t>
            </a:r>
            <a:r>
              <a:rPr dirty="0" err="1">
                <a:solidFill>
                  <a:srgbClr val="333333"/>
                </a:solidFill>
              </a:rPr>
              <a:t>della</a:t>
            </a:r>
            <a:r>
              <a:rPr dirty="0">
                <a:solidFill>
                  <a:srgbClr val="333333"/>
                </a:solidFill>
              </a:rPr>
              <a:t> </a:t>
            </a:r>
            <a:r>
              <a:rPr dirty="0" err="1">
                <a:solidFill>
                  <a:srgbClr val="333333"/>
                </a:solidFill>
              </a:rPr>
              <a:t>gravità</a:t>
            </a:r>
            <a:r>
              <a:rPr dirty="0">
                <a:solidFill>
                  <a:srgbClr val="333333"/>
                </a:solidFill>
              </a:rPr>
              <a:t> del </a:t>
            </a:r>
            <a:r>
              <a:rPr dirty="0" err="1">
                <a:solidFill>
                  <a:srgbClr val="333333"/>
                </a:solidFill>
              </a:rPr>
              <a:t>comportamento</a:t>
            </a:r>
            <a:r>
              <a:rPr dirty="0">
                <a:solidFill>
                  <a:srgbClr val="333333"/>
                </a:solidFill>
              </a:rPr>
              <a:t> e </a:t>
            </a:r>
            <a:r>
              <a:rPr dirty="0" err="1">
                <a:solidFill>
                  <a:srgbClr val="333333"/>
                </a:solidFill>
              </a:rPr>
              <a:t>delle</a:t>
            </a:r>
            <a:r>
              <a:rPr dirty="0">
                <a:solidFill>
                  <a:srgbClr val="333333"/>
                </a:solidFill>
              </a:rPr>
              <a:t> </a:t>
            </a:r>
            <a:r>
              <a:rPr dirty="0" err="1">
                <a:solidFill>
                  <a:srgbClr val="333333"/>
                </a:solidFill>
              </a:rPr>
              <a:t>conseguenze</a:t>
            </a:r>
            <a:r>
              <a:rPr dirty="0">
                <a:solidFill>
                  <a:srgbClr val="333333"/>
                </a:solidFill>
              </a:rPr>
              <a:t> </a:t>
            </a:r>
            <a:r>
              <a:rPr dirty="0" err="1">
                <a:solidFill>
                  <a:srgbClr val="333333"/>
                </a:solidFill>
              </a:rPr>
              <a:t>che</a:t>
            </a:r>
            <a:r>
              <a:rPr dirty="0">
                <a:solidFill>
                  <a:srgbClr val="333333"/>
                </a:solidFill>
              </a:rPr>
              <a:t> </a:t>
            </a:r>
            <a:r>
              <a:rPr dirty="0" err="1">
                <a:solidFill>
                  <a:srgbClr val="333333"/>
                </a:solidFill>
              </a:rPr>
              <a:t>da</a:t>
            </a:r>
            <a:r>
              <a:rPr dirty="0">
                <a:solidFill>
                  <a:srgbClr val="333333"/>
                </a:solidFill>
              </a:rPr>
              <a:t> </a:t>
            </a:r>
            <a:r>
              <a:rPr dirty="0" err="1">
                <a:solidFill>
                  <a:srgbClr val="333333"/>
                </a:solidFill>
              </a:rPr>
              <a:t>esso</a:t>
            </a:r>
            <a:r>
              <a:rPr dirty="0">
                <a:solidFill>
                  <a:srgbClr val="333333"/>
                </a:solidFill>
              </a:rPr>
              <a:t> </a:t>
            </a:r>
            <a:r>
              <a:rPr dirty="0" err="1">
                <a:solidFill>
                  <a:srgbClr val="333333"/>
                </a:solidFill>
              </a:rPr>
              <a:t>derivano</a:t>
            </a:r>
            <a:r>
              <a:rPr dirty="0">
                <a:solidFill>
                  <a:srgbClr val="333333"/>
                </a:solidFill>
              </a:rPr>
              <a:t>. </a:t>
            </a:r>
            <a:r>
              <a:rPr u="sng" dirty="0" err="1">
                <a:solidFill>
                  <a:srgbClr val="333333"/>
                </a:solidFill>
              </a:rPr>
              <a:t>Allo</a:t>
            </a:r>
            <a:r>
              <a:rPr u="sng" dirty="0">
                <a:solidFill>
                  <a:srgbClr val="333333"/>
                </a:solidFill>
              </a:rPr>
              <a:t> </a:t>
            </a:r>
            <a:r>
              <a:rPr u="sng" dirty="0" err="1">
                <a:solidFill>
                  <a:srgbClr val="333333"/>
                </a:solidFill>
              </a:rPr>
              <a:t>studente</a:t>
            </a:r>
            <a:r>
              <a:rPr u="sng" dirty="0">
                <a:solidFill>
                  <a:srgbClr val="333333"/>
                </a:solidFill>
              </a:rPr>
              <a:t> è </a:t>
            </a:r>
            <a:r>
              <a:rPr u="sng" dirty="0" err="1">
                <a:solidFill>
                  <a:srgbClr val="333333"/>
                </a:solidFill>
              </a:rPr>
              <a:t>sempre</a:t>
            </a:r>
            <a:r>
              <a:rPr u="sng" dirty="0">
                <a:solidFill>
                  <a:srgbClr val="333333"/>
                </a:solidFill>
              </a:rPr>
              <a:t> </a:t>
            </a:r>
            <a:r>
              <a:rPr u="sng" dirty="0" err="1">
                <a:solidFill>
                  <a:srgbClr val="333333"/>
                </a:solidFill>
              </a:rPr>
              <a:t>offerta</a:t>
            </a:r>
            <a:r>
              <a:rPr u="sng" dirty="0">
                <a:solidFill>
                  <a:srgbClr val="333333"/>
                </a:solidFill>
              </a:rPr>
              <a:t> la </a:t>
            </a:r>
            <a:r>
              <a:rPr u="sng" dirty="0" err="1">
                <a:solidFill>
                  <a:srgbClr val="333333"/>
                </a:solidFill>
              </a:rPr>
              <a:t>possibilità</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convertirle</a:t>
            </a:r>
            <a:r>
              <a:rPr u="sng" dirty="0">
                <a:solidFill>
                  <a:srgbClr val="333333"/>
                </a:solidFill>
              </a:rPr>
              <a:t> in </a:t>
            </a:r>
            <a:r>
              <a:rPr u="sng" dirty="0" err="1">
                <a:solidFill>
                  <a:srgbClr val="333333"/>
                </a:solidFill>
              </a:rPr>
              <a:t>attività</a:t>
            </a:r>
            <a:r>
              <a:rPr u="sng" dirty="0">
                <a:solidFill>
                  <a:srgbClr val="333333"/>
                </a:solidFill>
              </a:rPr>
              <a:t> in </a:t>
            </a:r>
            <a:r>
              <a:rPr u="sng" dirty="0" err="1">
                <a:solidFill>
                  <a:srgbClr val="333333"/>
                </a:solidFill>
              </a:rPr>
              <a:t>favore</a:t>
            </a:r>
            <a:r>
              <a:rPr u="sng" dirty="0">
                <a:solidFill>
                  <a:srgbClr val="333333"/>
                </a:solidFill>
              </a:rPr>
              <a:t> </a:t>
            </a:r>
            <a:r>
              <a:rPr u="sng" dirty="0" err="1">
                <a:solidFill>
                  <a:srgbClr val="333333"/>
                </a:solidFill>
              </a:rPr>
              <a:t>della</a:t>
            </a:r>
            <a:r>
              <a:rPr u="sng" dirty="0">
                <a:solidFill>
                  <a:srgbClr val="333333"/>
                </a:solidFill>
              </a:rPr>
              <a:t> </a:t>
            </a:r>
            <a:r>
              <a:rPr u="sng" dirty="0" err="1">
                <a:solidFill>
                  <a:srgbClr val="333333"/>
                </a:solidFill>
              </a:rPr>
              <a:t>comunità</a:t>
            </a:r>
            <a:r>
              <a:rPr u="sng" dirty="0">
                <a:solidFill>
                  <a:srgbClr val="333333"/>
                </a:solidFill>
              </a:rPr>
              <a:t> </a:t>
            </a:r>
            <a:r>
              <a:rPr u="sng" dirty="0" err="1">
                <a:solidFill>
                  <a:srgbClr val="333333"/>
                </a:solidFill>
              </a:rPr>
              <a:t>scolastica</a:t>
            </a:r>
            <a:r>
              <a:rPr dirty="0">
                <a:solidFill>
                  <a:srgbClr val="333333"/>
                </a:solidFill>
              </a:rPr>
              <a:t>.</a:t>
            </a:r>
          </a:p>
          <a:p>
            <a:pPr lvl="0">
              <a:defRPr sz="1800">
                <a:solidFill>
                  <a:srgbClr val="000000"/>
                </a:solidFill>
              </a:defRPr>
            </a:pPr>
            <a:r>
              <a:rPr dirty="0">
                <a:solidFill>
                  <a:srgbClr val="333333"/>
                </a:solidFill>
              </a:rPr>
              <a:t>6. </a:t>
            </a:r>
            <a:r>
              <a:rPr u="sng" dirty="0">
                <a:solidFill>
                  <a:srgbClr val="333333"/>
                </a:solidFill>
              </a:rPr>
              <a:t>Le </a:t>
            </a:r>
            <a:r>
              <a:rPr u="sng" dirty="0" err="1">
                <a:solidFill>
                  <a:srgbClr val="333333"/>
                </a:solidFill>
              </a:rPr>
              <a:t>sanzioni</a:t>
            </a:r>
            <a:r>
              <a:rPr u="sng" dirty="0">
                <a:solidFill>
                  <a:srgbClr val="333333"/>
                </a:solidFill>
              </a:rPr>
              <a:t> e </a:t>
            </a:r>
            <a:r>
              <a:rPr u="sng" dirty="0" err="1">
                <a:solidFill>
                  <a:srgbClr val="333333"/>
                </a:solidFill>
              </a:rPr>
              <a:t>i</a:t>
            </a:r>
            <a:r>
              <a:rPr u="sng" dirty="0">
                <a:solidFill>
                  <a:srgbClr val="333333"/>
                </a:solidFill>
              </a:rPr>
              <a:t> </a:t>
            </a:r>
            <a:r>
              <a:rPr u="sng" dirty="0" err="1">
                <a:solidFill>
                  <a:srgbClr val="333333"/>
                </a:solidFill>
              </a:rPr>
              <a:t>provvedimenti</a:t>
            </a:r>
            <a:r>
              <a:rPr u="sng" dirty="0">
                <a:solidFill>
                  <a:srgbClr val="333333"/>
                </a:solidFill>
              </a:rPr>
              <a:t> </a:t>
            </a:r>
            <a:r>
              <a:rPr u="sng" dirty="0" err="1">
                <a:solidFill>
                  <a:srgbClr val="333333"/>
                </a:solidFill>
              </a:rPr>
              <a:t>che</a:t>
            </a:r>
            <a:r>
              <a:rPr u="sng" dirty="0">
                <a:solidFill>
                  <a:srgbClr val="333333"/>
                </a:solidFill>
              </a:rPr>
              <a:t> </a:t>
            </a:r>
            <a:r>
              <a:rPr u="sng" dirty="0" err="1">
                <a:solidFill>
                  <a:srgbClr val="333333"/>
                </a:solidFill>
              </a:rPr>
              <a:t>comportano</a:t>
            </a:r>
            <a:r>
              <a:rPr u="sng" dirty="0">
                <a:solidFill>
                  <a:srgbClr val="333333"/>
                </a:solidFill>
              </a:rPr>
              <a:t> </a:t>
            </a:r>
            <a:r>
              <a:rPr u="sng" dirty="0" err="1">
                <a:solidFill>
                  <a:srgbClr val="333333"/>
                </a:solidFill>
              </a:rPr>
              <a:t>allontanamento</a:t>
            </a:r>
            <a:r>
              <a:rPr u="sng" dirty="0">
                <a:solidFill>
                  <a:srgbClr val="333333"/>
                </a:solidFill>
              </a:rPr>
              <a:t> </a:t>
            </a:r>
            <a:r>
              <a:rPr u="sng" dirty="0" err="1">
                <a:solidFill>
                  <a:srgbClr val="333333"/>
                </a:solidFill>
              </a:rPr>
              <a:t>dalla</a:t>
            </a:r>
            <a:r>
              <a:rPr u="sng" dirty="0">
                <a:solidFill>
                  <a:srgbClr val="333333"/>
                </a:solidFill>
              </a:rPr>
              <a:t> </a:t>
            </a:r>
            <a:r>
              <a:rPr u="sng" dirty="0" err="1">
                <a:solidFill>
                  <a:srgbClr val="333333"/>
                </a:solidFill>
              </a:rPr>
              <a:t>comunità</a:t>
            </a:r>
            <a:r>
              <a:rPr u="sng" dirty="0">
                <a:solidFill>
                  <a:srgbClr val="333333"/>
                </a:solidFill>
              </a:rPr>
              <a:t> </a:t>
            </a:r>
            <a:r>
              <a:rPr u="sng" dirty="0" err="1">
                <a:solidFill>
                  <a:srgbClr val="333333"/>
                </a:solidFill>
              </a:rPr>
              <a:t>scolastica</a:t>
            </a:r>
            <a:r>
              <a:rPr u="sng" dirty="0">
                <a:solidFill>
                  <a:srgbClr val="333333"/>
                </a:solidFill>
              </a:rPr>
              <a:t> </a:t>
            </a:r>
            <a:r>
              <a:rPr u="sng" dirty="0" err="1">
                <a:solidFill>
                  <a:srgbClr val="333333"/>
                </a:solidFill>
              </a:rPr>
              <a:t>sono</a:t>
            </a:r>
            <a:r>
              <a:rPr u="sng" dirty="0">
                <a:solidFill>
                  <a:srgbClr val="333333"/>
                </a:solidFill>
              </a:rPr>
              <a:t> </a:t>
            </a:r>
            <a:r>
              <a:rPr u="sng" dirty="0" err="1">
                <a:solidFill>
                  <a:srgbClr val="333333"/>
                </a:solidFill>
              </a:rPr>
              <a:t>adottati</a:t>
            </a:r>
            <a:r>
              <a:rPr u="sng" dirty="0">
                <a:solidFill>
                  <a:srgbClr val="333333"/>
                </a:solidFill>
              </a:rPr>
              <a:t> </a:t>
            </a:r>
            <a:r>
              <a:rPr u="sng" dirty="0" err="1">
                <a:solidFill>
                  <a:srgbClr val="333333"/>
                </a:solidFill>
              </a:rPr>
              <a:t>dal</a:t>
            </a:r>
            <a:r>
              <a:rPr u="sng" dirty="0">
                <a:solidFill>
                  <a:srgbClr val="333333"/>
                </a:solidFill>
              </a:rPr>
              <a:t> </a:t>
            </a:r>
            <a:r>
              <a:rPr u="sng" dirty="0" err="1">
                <a:solidFill>
                  <a:srgbClr val="333333"/>
                </a:solidFill>
              </a:rPr>
              <a:t>consiglio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classe</a:t>
            </a:r>
            <a:r>
              <a:rPr u="sng" dirty="0">
                <a:solidFill>
                  <a:srgbClr val="333333"/>
                </a:solidFill>
              </a:rPr>
              <a:t>. Le </a:t>
            </a:r>
            <a:r>
              <a:rPr u="sng" dirty="0" err="1">
                <a:solidFill>
                  <a:srgbClr val="333333"/>
                </a:solidFill>
              </a:rPr>
              <a:t>sanzioni</a:t>
            </a:r>
            <a:r>
              <a:rPr u="sng" dirty="0">
                <a:solidFill>
                  <a:srgbClr val="333333"/>
                </a:solidFill>
              </a:rPr>
              <a:t> </a:t>
            </a:r>
            <a:r>
              <a:rPr u="sng" dirty="0" err="1">
                <a:solidFill>
                  <a:srgbClr val="333333"/>
                </a:solidFill>
              </a:rPr>
              <a:t>che</a:t>
            </a:r>
            <a:r>
              <a:rPr u="sng" dirty="0">
                <a:solidFill>
                  <a:srgbClr val="333333"/>
                </a:solidFill>
              </a:rPr>
              <a:t> </a:t>
            </a:r>
            <a:r>
              <a:rPr u="sng" dirty="0" err="1">
                <a:solidFill>
                  <a:srgbClr val="333333"/>
                </a:solidFill>
              </a:rPr>
              <a:t>comportano</a:t>
            </a:r>
            <a:r>
              <a:rPr u="sng" dirty="0">
                <a:solidFill>
                  <a:srgbClr val="333333"/>
                </a:solidFill>
              </a:rPr>
              <a:t> </a:t>
            </a:r>
            <a:r>
              <a:rPr u="sng" dirty="0" err="1">
                <a:solidFill>
                  <a:srgbClr val="333333"/>
                </a:solidFill>
              </a:rPr>
              <a:t>l'allontanamento</a:t>
            </a:r>
            <a:r>
              <a:rPr u="sng" dirty="0">
                <a:solidFill>
                  <a:srgbClr val="333333"/>
                </a:solidFill>
              </a:rPr>
              <a:t> </a:t>
            </a:r>
            <a:r>
              <a:rPr u="sng" dirty="0" err="1">
                <a:solidFill>
                  <a:srgbClr val="333333"/>
                </a:solidFill>
              </a:rPr>
              <a:t>superiore</a:t>
            </a:r>
            <a:r>
              <a:rPr u="sng" dirty="0">
                <a:solidFill>
                  <a:srgbClr val="333333"/>
                </a:solidFill>
              </a:rPr>
              <a:t> a </a:t>
            </a:r>
            <a:r>
              <a:rPr u="sng" dirty="0" err="1">
                <a:solidFill>
                  <a:srgbClr val="333333"/>
                </a:solidFill>
              </a:rPr>
              <a:t>quindici</a:t>
            </a:r>
            <a:r>
              <a:rPr u="sng" dirty="0">
                <a:solidFill>
                  <a:srgbClr val="333333"/>
                </a:solidFill>
              </a:rPr>
              <a:t> </a:t>
            </a:r>
            <a:r>
              <a:rPr u="sng" dirty="0" err="1">
                <a:solidFill>
                  <a:srgbClr val="333333"/>
                </a:solidFill>
              </a:rPr>
              <a:t>giorni</a:t>
            </a:r>
            <a:r>
              <a:rPr u="sng" dirty="0">
                <a:solidFill>
                  <a:srgbClr val="333333"/>
                </a:solidFill>
              </a:rPr>
              <a:t> e </a:t>
            </a:r>
            <a:r>
              <a:rPr u="sng" dirty="0" err="1">
                <a:solidFill>
                  <a:srgbClr val="333333"/>
                </a:solidFill>
              </a:rPr>
              <a:t>quelle</a:t>
            </a:r>
            <a:r>
              <a:rPr u="sng" dirty="0">
                <a:solidFill>
                  <a:srgbClr val="333333"/>
                </a:solidFill>
              </a:rPr>
              <a:t> </a:t>
            </a:r>
            <a:r>
              <a:rPr u="sng" dirty="0" err="1">
                <a:solidFill>
                  <a:srgbClr val="333333"/>
                </a:solidFill>
              </a:rPr>
              <a:t>che</a:t>
            </a:r>
            <a:r>
              <a:rPr u="sng" dirty="0">
                <a:solidFill>
                  <a:srgbClr val="333333"/>
                </a:solidFill>
              </a:rPr>
              <a:t> </a:t>
            </a:r>
            <a:r>
              <a:rPr u="sng" dirty="0" err="1">
                <a:solidFill>
                  <a:srgbClr val="333333"/>
                </a:solidFill>
              </a:rPr>
              <a:t>implicano</a:t>
            </a:r>
            <a:r>
              <a:rPr u="sng" dirty="0">
                <a:solidFill>
                  <a:srgbClr val="333333"/>
                </a:solidFill>
              </a:rPr>
              <a:t> </a:t>
            </a:r>
            <a:r>
              <a:rPr u="sng" dirty="0" err="1">
                <a:solidFill>
                  <a:srgbClr val="333333"/>
                </a:solidFill>
              </a:rPr>
              <a:t>l'esclusione</a:t>
            </a:r>
            <a:r>
              <a:rPr u="sng" dirty="0">
                <a:solidFill>
                  <a:srgbClr val="333333"/>
                </a:solidFill>
              </a:rPr>
              <a:t> </a:t>
            </a:r>
            <a:r>
              <a:rPr u="sng" dirty="0" err="1">
                <a:solidFill>
                  <a:srgbClr val="333333"/>
                </a:solidFill>
              </a:rPr>
              <a:t>dallo</a:t>
            </a:r>
            <a:r>
              <a:rPr u="sng" dirty="0">
                <a:solidFill>
                  <a:srgbClr val="333333"/>
                </a:solidFill>
              </a:rPr>
              <a:t> </a:t>
            </a:r>
            <a:r>
              <a:rPr u="sng" dirty="0" err="1">
                <a:solidFill>
                  <a:srgbClr val="333333"/>
                </a:solidFill>
              </a:rPr>
              <a:t>scrutinio</a:t>
            </a:r>
            <a:r>
              <a:rPr u="sng" dirty="0">
                <a:solidFill>
                  <a:srgbClr val="333333"/>
                </a:solidFill>
              </a:rPr>
              <a:t> finale o la non </a:t>
            </a:r>
            <a:r>
              <a:rPr u="sng" dirty="0" err="1">
                <a:solidFill>
                  <a:srgbClr val="333333"/>
                </a:solidFill>
              </a:rPr>
              <a:t>ammissione</a:t>
            </a:r>
            <a:r>
              <a:rPr u="sng" dirty="0">
                <a:solidFill>
                  <a:srgbClr val="333333"/>
                </a:solidFill>
              </a:rPr>
              <a:t> </a:t>
            </a:r>
            <a:r>
              <a:rPr u="sng" dirty="0" err="1">
                <a:solidFill>
                  <a:srgbClr val="333333"/>
                </a:solidFill>
              </a:rPr>
              <a:t>all'esame</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Stato</a:t>
            </a:r>
            <a:r>
              <a:rPr u="sng" dirty="0">
                <a:solidFill>
                  <a:srgbClr val="333333"/>
                </a:solidFill>
              </a:rPr>
              <a:t> </a:t>
            </a:r>
            <a:r>
              <a:rPr u="sng" dirty="0" err="1">
                <a:solidFill>
                  <a:srgbClr val="333333"/>
                </a:solidFill>
              </a:rPr>
              <a:t>conclusivo</a:t>
            </a:r>
            <a:r>
              <a:rPr u="sng" dirty="0">
                <a:solidFill>
                  <a:srgbClr val="333333"/>
                </a:solidFill>
              </a:rPr>
              <a:t> del </a:t>
            </a:r>
            <a:r>
              <a:rPr u="sng" dirty="0" err="1">
                <a:solidFill>
                  <a:srgbClr val="333333"/>
                </a:solidFill>
              </a:rPr>
              <a:t>corso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studi</a:t>
            </a:r>
            <a:r>
              <a:rPr u="sng" dirty="0">
                <a:solidFill>
                  <a:srgbClr val="333333"/>
                </a:solidFill>
              </a:rPr>
              <a:t> </a:t>
            </a:r>
            <a:r>
              <a:rPr u="sng" dirty="0" err="1">
                <a:solidFill>
                  <a:srgbClr val="333333"/>
                </a:solidFill>
              </a:rPr>
              <a:t>sono</a:t>
            </a:r>
            <a:r>
              <a:rPr u="sng" dirty="0">
                <a:solidFill>
                  <a:srgbClr val="333333"/>
                </a:solidFill>
              </a:rPr>
              <a:t> </a:t>
            </a:r>
            <a:r>
              <a:rPr u="sng" dirty="0" err="1">
                <a:solidFill>
                  <a:srgbClr val="333333"/>
                </a:solidFill>
              </a:rPr>
              <a:t>adottate</a:t>
            </a:r>
            <a:r>
              <a:rPr u="sng" dirty="0">
                <a:solidFill>
                  <a:srgbClr val="333333"/>
                </a:solidFill>
              </a:rPr>
              <a:t> </a:t>
            </a:r>
            <a:r>
              <a:rPr u="sng" dirty="0" err="1">
                <a:solidFill>
                  <a:srgbClr val="333333"/>
                </a:solidFill>
              </a:rPr>
              <a:t>dal</a:t>
            </a:r>
            <a:r>
              <a:rPr u="sng" dirty="0">
                <a:solidFill>
                  <a:srgbClr val="333333"/>
                </a:solidFill>
              </a:rPr>
              <a:t> </a:t>
            </a:r>
            <a:r>
              <a:rPr u="sng" dirty="0" err="1">
                <a:solidFill>
                  <a:srgbClr val="333333"/>
                </a:solidFill>
              </a:rPr>
              <a:t>consiglio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istituto</a:t>
            </a:r>
            <a:r>
              <a:rPr u="sng" dirty="0">
                <a:solidFill>
                  <a:srgbClr val="333333"/>
                </a:solidFill>
              </a:rPr>
              <a:t>.</a:t>
            </a:r>
          </a:p>
        </p:txBody>
      </p:sp>
      <p:sp>
        <p:nvSpPr>
          <p:cNvPr id="63" name="Shape 63"/>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2400"/>
            </a:lvl1pPr>
          </a:lstStyle>
          <a:p>
            <a:pPr lvl="0">
              <a:defRPr sz="1800" b="0" i="0">
                <a:solidFill>
                  <a:srgbClr val="000000"/>
                </a:solidFill>
              </a:defRPr>
            </a:pPr>
            <a:r>
              <a:rPr sz="2400" b="1" i="1">
                <a:solidFill>
                  <a:srgbClr val="99284C"/>
                </a:solidFill>
              </a:rPr>
              <a:t>DPR 235/07 – STATUTO STUDENTI E STUDENTESSE</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p:cNvSpPr>
          <p:nvPr>
            <p:ph type="title" idx="4294967295"/>
          </p:nvPr>
        </p:nvSpPr>
        <p:spPr>
          <a:xfrm>
            <a:off x="741362" y="700087"/>
            <a:ext cx="8605838" cy="773907"/>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2000"/>
            </a:lvl1pPr>
          </a:lstStyle>
          <a:p>
            <a:pPr lvl="0">
              <a:defRPr sz="1800" b="0" i="0">
                <a:solidFill>
                  <a:srgbClr val="000000"/>
                </a:solidFill>
              </a:defRPr>
            </a:pPr>
            <a:r>
              <a:rPr sz="2000" b="1" i="1" dirty="0">
                <a:solidFill>
                  <a:srgbClr val="99284C"/>
                </a:solidFill>
              </a:rPr>
              <a:t>LEGGE 241-90 ACCESSO AGLI ATTI</a:t>
            </a:r>
          </a:p>
        </p:txBody>
      </p:sp>
      <p:sp>
        <p:nvSpPr>
          <p:cNvPr id="72" name="Shape 72"/>
          <p:cNvSpPr>
            <a:spLocks noGrp="1"/>
          </p:cNvSpPr>
          <p:nvPr>
            <p:ph type="body" idx="4294967295"/>
          </p:nvPr>
        </p:nvSpPr>
        <p:spPr>
          <a:xfrm>
            <a:off x="863600" y="1763712"/>
            <a:ext cx="8416925" cy="51212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lgn="ctr">
              <a:defRPr sz="1800">
                <a:solidFill>
                  <a:srgbClr val="000000"/>
                </a:solidFill>
              </a:defRPr>
            </a:pPr>
            <a:r>
              <a:rPr b="1" dirty="0">
                <a:solidFill>
                  <a:srgbClr val="333333"/>
                </a:solidFill>
              </a:rPr>
              <a:t>Art. 25</a:t>
            </a:r>
          </a:p>
          <a:p>
            <a:pPr lvl="0">
              <a:defRPr sz="1800">
                <a:solidFill>
                  <a:srgbClr val="000000"/>
                </a:solidFill>
              </a:defRPr>
            </a:pPr>
            <a:r>
              <a:rPr dirty="0">
                <a:solidFill>
                  <a:srgbClr val="333333"/>
                </a:solidFill>
              </a:rPr>
              <a:t>1. Il </a:t>
            </a:r>
            <a:r>
              <a:rPr dirty="0" err="1">
                <a:solidFill>
                  <a:srgbClr val="333333"/>
                </a:solidFill>
              </a:rPr>
              <a:t>diritto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accesso</a:t>
            </a:r>
            <a:r>
              <a:rPr dirty="0">
                <a:solidFill>
                  <a:srgbClr val="333333"/>
                </a:solidFill>
              </a:rPr>
              <a:t> </a:t>
            </a:r>
            <a:r>
              <a:rPr dirty="0" err="1">
                <a:solidFill>
                  <a:srgbClr val="333333"/>
                </a:solidFill>
              </a:rPr>
              <a:t>si</a:t>
            </a:r>
            <a:r>
              <a:rPr dirty="0">
                <a:solidFill>
                  <a:srgbClr val="333333"/>
                </a:solidFill>
              </a:rPr>
              <a:t> </a:t>
            </a:r>
            <a:r>
              <a:rPr dirty="0" err="1">
                <a:solidFill>
                  <a:srgbClr val="333333"/>
                </a:solidFill>
              </a:rPr>
              <a:t>esercita</a:t>
            </a:r>
            <a:r>
              <a:rPr dirty="0">
                <a:solidFill>
                  <a:srgbClr val="333333"/>
                </a:solidFill>
              </a:rPr>
              <a:t> </a:t>
            </a:r>
            <a:r>
              <a:rPr dirty="0" err="1">
                <a:solidFill>
                  <a:srgbClr val="333333"/>
                </a:solidFill>
              </a:rPr>
              <a:t>mediante</a:t>
            </a:r>
            <a:r>
              <a:rPr dirty="0">
                <a:solidFill>
                  <a:srgbClr val="333333"/>
                </a:solidFill>
              </a:rPr>
              <a:t> </a:t>
            </a:r>
            <a:r>
              <a:rPr dirty="0" err="1">
                <a:solidFill>
                  <a:srgbClr val="333333"/>
                </a:solidFill>
              </a:rPr>
              <a:t>esame</a:t>
            </a:r>
            <a:r>
              <a:rPr dirty="0">
                <a:solidFill>
                  <a:srgbClr val="333333"/>
                </a:solidFill>
              </a:rPr>
              <a:t> </a:t>
            </a:r>
            <a:r>
              <a:rPr dirty="0" err="1">
                <a:solidFill>
                  <a:srgbClr val="333333"/>
                </a:solidFill>
              </a:rPr>
              <a:t>ed</a:t>
            </a:r>
            <a:r>
              <a:rPr dirty="0">
                <a:solidFill>
                  <a:srgbClr val="333333"/>
                </a:solidFill>
              </a:rPr>
              <a:t> </a:t>
            </a:r>
            <a:r>
              <a:rPr dirty="0" err="1">
                <a:solidFill>
                  <a:srgbClr val="333333"/>
                </a:solidFill>
              </a:rPr>
              <a:t>estrazione</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copia</a:t>
            </a:r>
            <a:r>
              <a:rPr dirty="0">
                <a:solidFill>
                  <a:srgbClr val="333333"/>
                </a:solidFill>
              </a:rPr>
              <a:t> </a:t>
            </a:r>
            <a:r>
              <a:rPr dirty="0" err="1">
                <a:solidFill>
                  <a:srgbClr val="333333"/>
                </a:solidFill>
              </a:rPr>
              <a:t>dei</a:t>
            </a:r>
            <a:r>
              <a:rPr dirty="0">
                <a:solidFill>
                  <a:srgbClr val="333333"/>
                </a:solidFill>
              </a:rPr>
              <a:t> </a:t>
            </a:r>
            <a:r>
              <a:rPr dirty="0" err="1">
                <a:solidFill>
                  <a:srgbClr val="333333"/>
                </a:solidFill>
              </a:rPr>
              <a:t>documenti</a:t>
            </a:r>
            <a:r>
              <a:rPr dirty="0">
                <a:solidFill>
                  <a:srgbClr val="333333"/>
                </a:solidFill>
              </a:rPr>
              <a:t> </a:t>
            </a:r>
            <a:r>
              <a:rPr dirty="0" err="1">
                <a:solidFill>
                  <a:srgbClr val="333333"/>
                </a:solidFill>
              </a:rPr>
              <a:t>amministrativi</a:t>
            </a:r>
            <a:r>
              <a:rPr dirty="0">
                <a:solidFill>
                  <a:srgbClr val="333333"/>
                </a:solidFill>
              </a:rPr>
              <a:t>, </a:t>
            </a:r>
            <a:r>
              <a:rPr dirty="0" err="1">
                <a:solidFill>
                  <a:srgbClr val="333333"/>
                </a:solidFill>
              </a:rPr>
              <a:t>nei</a:t>
            </a:r>
            <a:r>
              <a:rPr dirty="0">
                <a:solidFill>
                  <a:srgbClr val="333333"/>
                </a:solidFill>
              </a:rPr>
              <a:t> </a:t>
            </a:r>
            <a:r>
              <a:rPr dirty="0" err="1">
                <a:solidFill>
                  <a:srgbClr val="333333"/>
                </a:solidFill>
              </a:rPr>
              <a:t>modi</a:t>
            </a:r>
            <a:r>
              <a:rPr dirty="0">
                <a:solidFill>
                  <a:srgbClr val="333333"/>
                </a:solidFill>
              </a:rPr>
              <a:t> e con </a:t>
            </a:r>
            <a:r>
              <a:rPr dirty="0" err="1">
                <a:solidFill>
                  <a:srgbClr val="333333"/>
                </a:solidFill>
              </a:rPr>
              <a:t>i</a:t>
            </a:r>
            <a:r>
              <a:rPr dirty="0">
                <a:solidFill>
                  <a:srgbClr val="333333"/>
                </a:solidFill>
              </a:rPr>
              <a:t> </a:t>
            </a:r>
            <a:r>
              <a:rPr dirty="0" err="1">
                <a:solidFill>
                  <a:srgbClr val="333333"/>
                </a:solidFill>
              </a:rPr>
              <a:t>limiti</a:t>
            </a:r>
            <a:r>
              <a:rPr dirty="0">
                <a:solidFill>
                  <a:srgbClr val="333333"/>
                </a:solidFill>
              </a:rPr>
              <a:t> </a:t>
            </a:r>
            <a:r>
              <a:rPr dirty="0" err="1">
                <a:solidFill>
                  <a:srgbClr val="333333"/>
                </a:solidFill>
              </a:rPr>
              <a:t>indicati</a:t>
            </a:r>
            <a:r>
              <a:rPr dirty="0">
                <a:solidFill>
                  <a:srgbClr val="333333"/>
                </a:solidFill>
              </a:rPr>
              <a:t> </a:t>
            </a:r>
            <a:r>
              <a:rPr dirty="0" err="1">
                <a:solidFill>
                  <a:srgbClr val="333333"/>
                </a:solidFill>
              </a:rPr>
              <a:t>dalla</a:t>
            </a:r>
            <a:r>
              <a:rPr dirty="0">
                <a:solidFill>
                  <a:srgbClr val="333333"/>
                </a:solidFill>
              </a:rPr>
              <a:t> </a:t>
            </a:r>
            <a:r>
              <a:rPr dirty="0" err="1">
                <a:solidFill>
                  <a:srgbClr val="333333"/>
                </a:solidFill>
              </a:rPr>
              <a:t>presente</a:t>
            </a:r>
            <a:r>
              <a:rPr dirty="0">
                <a:solidFill>
                  <a:srgbClr val="333333"/>
                </a:solidFill>
              </a:rPr>
              <a:t> </a:t>
            </a:r>
            <a:r>
              <a:rPr dirty="0" err="1">
                <a:solidFill>
                  <a:srgbClr val="333333"/>
                </a:solidFill>
              </a:rPr>
              <a:t>legge</a:t>
            </a:r>
            <a:r>
              <a:rPr dirty="0">
                <a:solidFill>
                  <a:srgbClr val="333333"/>
                </a:solidFill>
              </a:rPr>
              <a:t>. </a:t>
            </a:r>
            <a:r>
              <a:rPr dirty="0" err="1">
                <a:solidFill>
                  <a:srgbClr val="333333"/>
                </a:solidFill>
              </a:rPr>
              <a:t>L'esame</a:t>
            </a:r>
            <a:r>
              <a:rPr dirty="0">
                <a:solidFill>
                  <a:srgbClr val="333333"/>
                </a:solidFill>
              </a:rPr>
              <a:t> </a:t>
            </a:r>
            <a:r>
              <a:rPr dirty="0" err="1">
                <a:solidFill>
                  <a:srgbClr val="333333"/>
                </a:solidFill>
              </a:rPr>
              <a:t>dei</a:t>
            </a:r>
            <a:r>
              <a:rPr dirty="0">
                <a:solidFill>
                  <a:srgbClr val="333333"/>
                </a:solidFill>
              </a:rPr>
              <a:t> </a:t>
            </a:r>
            <a:r>
              <a:rPr dirty="0" err="1">
                <a:solidFill>
                  <a:srgbClr val="333333"/>
                </a:solidFill>
              </a:rPr>
              <a:t>documenti</a:t>
            </a:r>
            <a:r>
              <a:rPr dirty="0">
                <a:solidFill>
                  <a:srgbClr val="333333"/>
                </a:solidFill>
              </a:rPr>
              <a:t> è </a:t>
            </a:r>
            <a:r>
              <a:rPr dirty="0" err="1">
                <a:solidFill>
                  <a:srgbClr val="333333"/>
                </a:solidFill>
              </a:rPr>
              <a:t>gratuito</a:t>
            </a:r>
            <a:r>
              <a:rPr dirty="0">
                <a:solidFill>
                  <a:srgbClr val="333333"/>
                </a:solidFill>
              </a:rPr>
              <a:t>. Il </a:t>
            </a:r>
            <a:r>
              <a:rPr dirty="0" err="1">
                <a:solidFill>
                  <a:srgbClr val="333333"/>
                </a:solidFill>
              </a:rPr>
              <a:t>rilascio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copia</a:t>
            </a:r>
            <a:r>
              <a:rPr dirty="0">
                <a:solidFill>
                  <a:srgbClr val="333333"/>
                </a:solidFill>
              </a:rPr>
              <a:t> è </a:t>
            </a:r>
            <a:r>
              <a:rPr dirty="0" err="1">
                <a:solidFill>
                  <a:srgbClr val="333333"/>
                </a:solidFill>
              </a:rPr>
              <a:t>subordinato</a:t>
            </a:r>
            <a:r>
              <a:rPr dirty="0">
                <a:solidFill>
                  <a:srgbClr val="333333"/>
                </a:solidFill>
              </a:rPr>
              <a:t> </a:t>
            </a:r>
            <a:r>
              <a:rPr dirty="0" err="1">
                <a:solidFill>
                  <a:srgbClr val="333333"/>
                </a:solidFill>
              </a:rPr>
              <a:t>soltanto</a:t>
            </a:r>
            <a:r>
              <a:rPr dirty="0">
                <a:solidFill>
                  <a:srgbClr val="333333"/>
                </a:solidFill>
              </a:rPr>
              <a:t> al </a:t>
            </a:r>
            <a:r>
              <a:rPr dirty="0" err="1">
                <a:solidFill>
                  <a:srgbClr val="333333"/>
                </a:solidFill>
              </a:rPr>
              <a:t>rimborso</a:t>
            </a:r>
            <a:r>
              <a:rPr dirty="0">
                <a:solidFill>
                  <a:srgbClr val="333333"/>
                </a:solidFill>
              </a:rPr>
              <a:t> del </a:t>
            </a:r>
            <a:r>
              <a:rPr dirty="0" err="1">
                <a:solidFill>
                  <a:srgbClr val="333333"/>
                </a:solidFill>
              </a:rPr>
              <a:t>costo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riproduzione</a:t>
            </a:r>
            <a:r>
              <a:rPr dirty="0">
                <a:solidFill>
                  <a:srgbClr val="333333"/>
                </a:solidFill>
              </a:rPr>
              <a:t>, salve le </a:t>
            </a:r>
            <a:r>
              <a:rPr dirty="0" err="1">
                <a:solidFill>
                  <a:srgbClr val="333333"/>
                </a:solidFill>
              </a:rPr>
              <a:t>disposizioni</a:t>
            </a:r>
            <a:r>
              <a:rPr dirty="0">
                <a:solidFill>
                  <a:srgbClr val="333333"/>
                </a:solidFill>
              </a:rPr>
              <a:t> </a:t>
            </a:r>
            <a:r>
              <a:rPr dirty="0" err="1">
                <a:solidFill>
                  <a:srgbClr val="333333"/>
                </a:solidFill>
              </a:rPr>
              <a:t>vigenti</a:t>
            </a:r>
            <a:r>
              <a:rPr dirty="0">
                <a:solidFill>
                  <a:srgbClr val="333333"/>
                </a:solidFill>
              </a:rPr>
              <a:t> in </a:t>
            </a:r>
            <a:r>
              <a:rPr dirty="0" err="1">
                <a:solidFill>
                  <a:srgbClr val="333333"/>
                </a:solidFill>
              </a:rPr>
              <a:t>materia</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bollo</a:t>
            </a:r>
            <a:r>
              <a:rPr dirty="0">
                <a:solidFill>
                  <a:srgbClr val="333333"/>
                </a:solidFill>
              </a:rPr>
              <a:t>, </a:t>
            </a:r>
            <a:r>
              <a:rPr dirty="0" err="1">
                <a:solidFill>
                  <a:srgbClr val="333333"/>
                </a:solidFill>
              </a:rPr>
              <a:t>nonché</a:t>
            </a:r>
            <a:r>
              <a:rPr dirty="0">
                <a:solidFill>
                  <a:srgbClr val="333333"/>
                </a:solidFill>
              </a:rPr>
              <a:t> </a:t>
            </a:r>
            <a:r>
              <a:rPr dirty="0" err="1">
                <a:solidFill>
                  <a:srgbClr val="333333"/>
                </a:solidFill>
              </a:rPr>
              <a:t>i</a:t>
            </a:r>
            <a:r>
              <a:rPr dirty="0">
                <a:solidFill>
                  <a:srgbClr val="333333"/>
                </a:solidFill>
              </a:rPr>
              <a:t> </a:t>
            </a:r>
            <a:r>
              <a:rPr dirty="0" err="1">
                <a:solidFill>
                  <a:srgbClr val="333333"/>
                </a:solidFill>
              </a:rPr>
              <a:t>diritti</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ricerca</a:t>
            </a:r>
            <a:r>
              <a:rPr dirty="0">
                <a:solidFill>
                  <a:srgbClr val="333333"/>
                </a:solidFill>
              </a:rPr>
              <a:t> e </a:t>
            </a:r>
            <a:r>
              <a:rPr dirty="0" err="1">
                <a:solidFill>
                  <a:srgbClr val="333333"/>
                </a:solidFill>
              </a:rPr>
              <a:t>di</a:t>
            </a:r>
            <a:r>
              <a:rPr dirty="0">
                <a:solidFill>
                  <a:srgbClr val="333333"/>
                </a:solidFill>
              </a:rPr>
              <a:t> </a:t>
            </a:r>
            <a:r>
              <a:rPr dirty="0" err="1">
                <a:solidFill>
                  <a:srgbClr val="333333"/>
                </a:solidFill>
              </a:rPr>
              <a:t>visura</a:t>
            </a:r>
            <a:r>
              <a:rPr dirty="0">
                <a:solidFill>
                  <a:srgbClr val="333333"/>
                </a:solidFill>
              </a:rPr>
              <a:t>.</a:t>
            </a:r>
          </a:p>
          <a:p>
            <a:pPr lvl="0">
              <a:defRPr sz="1800">
                <a:solidFill>
                  <a:srgbClr val="000000"/>
                </a:solidFill>
              </a:defRPr>
            </a:pPr>
            <a:r>
              <a:rPr dirty="0">
                <a:solidFill>
                  <a:srgbClr val="333333"/>
                </a:solidFill>
              </a:rPr>
              <a:t>2. </a:t>
            </a:r>
            <a:r>
              <a:rPr b="1" dirty="0">
                <a:solidFill>
                  <a:srgbClr val="333333"/>
                </a:solidFill>
              </a:rPr>
              <a:t>La </a:t>
            </a:r>
            <a:r>
              <a:rPr b="1" dirty="0" err="1">
                <a:solidFill>
                  <a:srgbClr val="333333"/>
                </a:solidFill>
              </a:rPr>
              <a:t>richiesta</a:t>
            </a:r>
            <a:r>
              <a:rPr b="1" dirty="0">
                <a:solidFill>
                  <a:srgbClr val="333333"/>
                </a:solidFill>
              </a:rPr>
              <a:t> </a:t>
            </a:r>
            <a:r>
              <a:rPr b="1" dirty="0" err="1">
                <a:solidFill>
                  <a:srgbClr val="333333"/>
                </a:solidFill>
              </a:rPr>
              <a:t>di</a:t>
            </a:r>
            <a:r>
              <a:rPr b="1" dirty="0">
                <a:solidFill>
                  <a:srgbClr val="333333"/>
                </a:solidFill>
              </a:rPr>
              <a:t> </a:t>
            </a:r>
            <a:r>
              <a:rPr b="1" dirty="0" err="1">
                <a:solidFill>
                  <a:srgbClr val="333333"/>
                </a:solidFill>
              </a:rPr>
              <a:t>accesso</a:t>
            </a:r>
            <a:r>
              <a:rPr b="1" dirty="0">
                <a:solidFill>
                  <a:srgbClr val="333333"/>
                </a:solidFill>
              </a:rPr>
              <a:t> </a:t>
            </a:r>
            <a:r>
              <a:rPr b="1" dirty="0" err="1">
                <a:solidFill>
                  <a:srgbClr val="333333"/>
                </a:solidFill>
              </a:rPr>
              <a:t>ai</a:t>
            </a:r>
            <a:r>
              <a:rPr b="1" dirty="0">
                <a:solidFill>
                  <a:srgbClr val="333333"/>
                </a:solidFill>
              </a:rPr>
              <a:t> </a:t>
            </a:r>
            <a:r>
              <a:rPr b="1" dirty="0" err="1">
                <a:solidFill>
                  <a:srgbClr val="333333"/>
                </a:solidFill>
              </a:rPr>
              <a:t>documenti</a:t>
            </a:r>
            <a:r>
              <a:rPr b="1" dirty="0">
                <a:solidFill>
                  <a:srgbClr val="333333"/>
                </a:solidFill>
              </a:rPr>
              <a:t> </a:t>
            </a:r>
            <a:r>
              <a:rPr b="1" dirty="0" err="1">
                <a:solidFill>
                  <a:srgbClr val="333333"/>
                </a:solidFill>
              </a:rPr>
              <a:t>deve</a:t>
            </a:r>
            <a:r>
              <a:rPr b="1" dirty="0">
                <a:solidFill>
                  <a:srgbClr val="333333"/>
                </a:solidFill>
              </a:rPr>
              <a:t> </a:t>
            </a:r>
            <a:r>
              <a:rPr b="1" dirty="0" err="1">
                <a:solidFill>
                  <a:srgbClr val="333333"/>
                </a:solidFill>
              </a:rPr>
              <a:t>essere</a:t>
            </a:r>
            <a:r>
              <a:rPr b="1" dirty="0">
                <a:solidFill>
                  <a:srgbClr val="333333"/>
                </a:solidFill>
              </a:rPr>
              <a:t> </a:t>
            </a:r>
            <a:r>
              <a:rPr b="1" dirty="0" err="1">
                <a:solidFill>
                  <a:srgbClr val="333333"/>
                </a:solidFill>
              </a:rPr>
              <a:t>motivata</a:t>
            </a:r>
            <a:r>
              <a:rPr b="1" dirty="0">
                <a:solidFill>
                  <a:srgbClr val="333333"/>
                </a:solidFill>
              </a:rPr>
              <a:t>. </a:t>
            </a:r>
            <a:r>
              <a:rPr b="1" dirty="0" err="1">
                <a:solidFill>
                  <a:srgbClr val="333333"/>
                </a:solidFill>
              </a:rPr>
              <a:t>Essa</a:t>
            </a:r>
            <a:r>
              <a:rPr b="1" dirty="0">
                <a:solidFill>
                  <a:srgbClr val="333333"/>
                </a:solidFill>
              </a:rPr>
              <a:t> </a:t>
            </a:r>
            <a:r>
              <a:rPr b="1" dirty="0" err="1">
                <a:solidFill>
                  <a:srgbClr val="333333"/>
                </a:solidFill>
              </a:rPr>
              <a:t>deve</a:t>
            </a:r>
            <a:r>
              <a:rPr b="1" dirty="0">
                <a:solidFill>
                  <a:srgbClr val="333333"/>
                </a:solidFill>
              </a:rPr>
              <a:t> </a:t>
            </a:r>
            <a:r>
              <a:rPr b="1" dirty="0" err="1">
                <a:solidFill>
                  <a:srgbClr val="333333"/>
                </a:solidFill>
              </a:rPr>
              <a:t>essere</a:t>
            </a:r>
            <a:r>
              <a:rPr b="1" dirty="0">
                <a:solidFill>
                  <a:srgbClr val="333333"/>
                </a:solidFill>
              </a:rPr>
              <a:t> </a:t>
            </a:r>
            <a:r>
              <a:rPr b="1" dirty="0" err="1">
                <a:solidFill>
                  <a:srgbClr val="333333"/>
                </a:solidFill>
              </a:rPr>
              <a:t>rivolta</a:t>
            </a:r>
            <a:r>
              <a:rPr b="1" dirty="0">
                <a:solidFill>
                  <a:srgbClr val="333333"/>
                </a:solidFill>
              </a:rPr>
              <a:t> </a:t>
            </a:r>
            <a:r>
              <a:rPr b="1" dirty="0" err="1">
                <a:solidFill>
                  <a:srgbClr val="333333"/>
                </a:solidFill>
              </a:rPr>
              <a:t>all'amministrazione</a:t>
            </a:r>
            <a:r>
              <a:rPr b="1" dirty="0">
                <a:solidFill>
                  <a:srgbClr val="333333"/>
                </a:solidFill>
              </a:rPr>
              <a:t> </a:t>
            </a:r>
            <a:r>
              <a:rPr b="1" dirty="0" err="1">
                <a:solidFill>
                  <a:srgbClr val="333333"/>
                </a:solidFill>
              </a:rPr>
              <a:t>che</a:t>
            </a:r>
            <a:r>
              <a:rPr b="1" dirty="0">
                <a:solidFill>
                  <a:srgbClr val="333333"/>
                </a:solidFill>
              </a:rPr>
              <a:t> ha </a:t>
            </a:r>
            <a:r>
              <a:rPr b="1" dirty="0" err="1">
                <a:solidFill>
                  <a:srgbClr val="333333"/>
                </a:solidFill>
              </a:rPr>
              <a:t>formato</a:t>
            </a:r>
            <a:r>
              <a:rPr b="1" dirty="0">
                <a:solidFill>
                  <a:srgbClr val="333333"/>
                </a:solidFill>
              </a:rPr>
              <a:t> </a:t>
            </a:r>
            <a:r>
              <a:rPr b="1" dirty="0" err="1">
                <a:solidFill>
                  <a:srgbClr val="333333"/>
                </a:solidFill>
              </a:rPr>
              <a:t>il</a:t>
            </a:r>
            <a:r>
              <a:rPr b="1" dirty="0">
                <a:solidFill>
                  <a:srgbClr val="333333"/>
                </a:solidFill>
              </a:rPr>
              <a:t> </a:t>
            </a:r>
            <a:r>
              <a:rPr b="1" dirty="0" err="1">
                <a:solidFill>
                  <a:srgbClr val="333333"/>
                </a:solidFill>
              </a:rPr>
              <a:t>documento</a:t>
            </a:r>
            <a:r>
              <a:rPr b="1" dirty="0">
                <a:solidFill>
                  <a:srgbClr val="333333"/>
                </a:solidFill>
              </a:rPr>
              <a:t> o </a:t>
            </a:r>
            <a:r>
              <a:rPr b="1" dirty="0" err="1">
                <a:solidFill>
                  <a:srgbClr val="333333"/>
                </a:solidFill>
              </a:rPr>
              <a:t>che</a:t>
            </a:r>
            <a:r>
              <a:rPr b="1" dirty="0">
                <a:solidFill>
                  <a:srgbClr val="333333"/>
                </a:solidFill>
              </a:rPr>
              <a:t> lo </a:t>
            </a:r>
            <a:r>
              <a:rPr b="1" dirty="0" err="1">
                <a:solidFill>
                  <a:srgbClr val="333333"/>
                </a:solidFill>
              </a:rPr>
              <a:t>detiene</a:t>
            </a:r>
            <a:r>
              <a:rPr b="1" dirty="0">
                <a:solidFill>
                  <a:srgbClr val="333333"/>
                </a:solidFill>
              </a:rPr>
              <a:t> </a:t>
            </a:r>
            <a:r>
              <a:rPr b="1" dirty="0" err="1">
                <a:solidFill>
                  <a:srgbClr val="333333"/>
                </a:solidFill>
              </a:rPr>
              <a:t>stabilmente</a:t>
            </a:r>
            <a:r>
              <a:rPr dirty="0">
                <a:solidFill>
                  <a:srgbClr val="333333"/>
                </a:solidFill>
              </a:rPr>
              <a:t>.</a:t>
            </a:r>
          </a:p>
          <a:p>
            <a:pPr lvl="0">
              <a:defRPr sz="1800">
                <a:solidFill>
                  <a:srgbClr val="000000"/>
                </a:solidFill>
              </a:defRPr>
            </a:pPr>
            <a:r>
              <a:rPr dirty="0">
                <a:solidFill>
                  <a:srgbClr val="333333"/>
                </a:solidFill>
              </a:rPr>
              <a:t>3. Il </a:t>
            </a:r>
            <a:r>
              <a:rPr dirty="0" err="1">
                <a:solidFill>
                  <a:srgbClr val="333333"/>
                </a:solidFill>
              </a:rPr>
              <a:t>rifiuto</a:t>
            </a:r>
            <a:r>
              <a:rPr dirty="0">
                <a:solidFill>
                  <a:srgbClr val="333333"/>
                </a:solidFill>
              </a:rPr>
              <a:t>, </a:t>
            </a:r>
            <a:r>
              <a:rPr dirty="0" err="1">
                <a:solidFill>
                  <a:srgbClr val="333333"/>
                </a:solidFill>
              </a:rPr>
              <a:t>il</a:t>
            </a:r>
            <a:r>
              <a:rPr dirty="0">
                <a:solidFill>
                  <a:srgbClr val="333333"/>
                </a:solidFill>
              </a:rPr>
              <a:t> </a:t>
            </a:r>
            <a:r>
              <a:rPr dirty="0" err="1">
                <a:solidFill>
                  <a:srgbClr val="333333"/>
                </a:solidFill>
              </a:rPr>
              <a:t>differimento</a:t>
            </a:r>
            <a:r>
              <a:rPr dirty="0">
                <a:solidFill>
                  <a:srgbClr val="333333"/>
                </a:solidFill>
              </a:rPr>
              <a:t> e la </a:t>
            </a:r>
            <a:r>
              <a:rPr dirty="0" err="1">
                <a:solidFill>
                  <a:srgbClr val="333333"/>
                </a:solidFill>
              </a:rPr>
              <a:t>limitazione</a:t>
            </a:r>
            <a:r>
              <a:rPr dirty="0">
                <a:solidFill>
                  <a:srgbClr val="333333"/>
                </a:solidFill>
              </a:rPr>
              <a:t> </a:t>
            </a:r>
            <a:r>
              <a:rPr dirty="0" err="1">
                <a:solidFill>
                  <a:srgbClr val="333333"/>
                </a:solidFill>
              </a:rPr>
              <a:t>dell'accesso</a:t>
            </a:r>
            <a:r>
              <a:rPr dirty="0">
                <a:solidFill>
                  <a:srgbClr val="333333"/>
                </a:solidFill>
              </a:rPr>
              <a:t> </a:t>
            </a:r>
            <a:r>
              <a:rPr dirty="0" err="1">
                <a:solidFill>
                  <a:srgbClr val="333333"/>
                </a:solidFill>
              </a:rPr>
              <a:t>sono</a:t>
            </a:r>
            <a:r>
              <a:rPr dirty="0">
                <a:solidFill>
                  <a:srgbClr val="333333"/>
                </a:solidFill>
              </a:rPr>
              <a:t> </a:t>
            </a:r>
            <a:r>
              <a:rPr dirty="0" err="1">
                <a:solidFill>
                  <a:srgbClr val="333333"/>
                </a:solidFill>
              </a:rPr>
              <a:t>ammessi</a:t>
            </a:r>
            <a:r>
              <a:rPr dirty="0">
                <a:solidFill>
                  <a:srgbClr val="333333"/>
                </a:solidFill>
              </a:rPr>
              <a:t> </a:t>
            </a:r>
            <a:r>
              <a:rPr dirty="0" err="1">
                <a:solidFill>
                  <a:srgbClr val="333333"/>
                </a:solidFill>
              </a:rPr>
              <a:t>nei</a:t>
            </a:r>
            <a:r>
              <a:rPr dirty="0">
                <a:solidFill>
                  <a:srgbClr val="333333"/>
                </a:solidFill>
              </a:rPr>
              <a:t> </a:t>
            </a:r>
            <a:r>
              <a:rPr dirty="0" err="1">
                <a:solidFill>
                  <a:srgbClr val="333333"/>
                </a:solidFill>
              </a:rPr>
              <a:t>casi</a:t>
            </a:r>
            <a:r>
              <a:rPr dirty="0">
                <a:solidFill>
                  <a:srgbClr val="333333"/>
                </a:solidFill>
              </a:rPr>
              <a:t> e </a:t>
            </a:r>
            <a:r>
              <a:rPr dirty="0" err="1">
                <a:solidFill>
                  <a:srgbClr val="333333"/>
                </a:solidFill>
              </a:rPr>
              <a:t>nei</a:t>
            </a:r>
            <a:r>
              <a:rPr dirty="0">
                <a:solidFill>
                  <a:srgbClr val="333333"/>
                </a:solidFill>
              </a:rPr>
              <a:t> </a:t>
            </a:r>
            <a:r>
              <a:rPr dirty="0" err="1">
                <a:solidFill>
                  <a:srgbClr val="333333"/>
                </a:solidFill>
              </a:rPr>
              <a:t>limiti</a:t>
            </a:r>
            <a:r>
              <a:rPr dirty="0">
                <a:solidFill>
                  <a:srgbClr val="333333"/>
                </a:solidFill>
              </a:rPr>
              <a:t> </a:t>
            </a:r>
            <a:r>
              <a:rPr dirty="0" err="1">
                <a:solidFill>
                  <a:srgbClr val="333333"/>
                </a:solidFill>
              </a:rPr>
              <a:t>stabiliti</a:t>
            </a:r>
            <a:r>
              <a:rPr dirty="0">
                <a:solidFill>
                  <a:srgbClr val="333333"/>
                </a:solidFill>
              </a:rPr>
              <a:t> </a:t>
            </a:r>
            <a:r>
              <a:rPr dirty="0" err="1">
                <a:solidFill>
                  <a:srgbClr val="333333"/>
                </a:solidFill>
              </a:rPr>
              <a:t>dall'articolo</a:t>
            </a:r>
            <a:r>
              <a:rPr dirty="0">
                <a:solidFill>
                  <a:srgbClr val="333333"/>
                </a:solidFill>
              </a:rPr>
              <a:t> 24 e </a:t>
            </a:r>
            <a:r>
              <a:rPr dirty="0" err="1">
                <a:solidFill>
                  <a:srgbClr val="333333"/>
                </a:solidFill>
              </a:rPr>
              <a:t>debbono</a:t>
            </a:r>
            <a:r>
              <a:rPr dirty="0">
                <a:solidFill>
                  <a:srgbClr val="333333"/>
                </a:solidFill>
              </a:rPr>
              <a:t> </a:t>
            </a:r>
            <a:r>
              <a:rPr dirty="0" err="1">
                <a:solidFill>
                  <a:srgbClr val="333333"/>
                </a:solidFill>
              </a:rPr>
              <a:t>essere</a:t>
            </a:r>
            <a:r>
              <a:rPr dirty="0">
                <a:solidFill>
                  <a:srgbClr val="333333"/>
                </a:solidFill>
              </a:rPr>
              <a:t> </a:t>
            </a:r>
            <a:r>
              <a:rPr dirty="0" err="1">
                <a:solidFill>
                  <a:srgbClr val="333333"/>
                </a:solidFill>
              </a:rPr>
              <a:t>motivati</a:t>
            </a:r>
            <a:r>
              <a:rPr dirty="0">
                <a:solidFill>
                  <a:srgbClr val="333333"/>
                </a:solidFill>
              </a:rPr>
              <a:t>.</a:t>
            </a:r>
          </a:p>
          <a:p>
            <a:pPr lvl="0">
              <a:defRPr sz="1800">
                <a:solidFill>
                  <a:srgbClr val="000000"/>
                </a:solidFill>
              </a:defRPr>
            </a:pPr>
            <a:r>
              <a:rPr dirty="0">
                <a:solidFill>
                  <a:srgbClr val="333333"/>
                </a:solidFill>
              </a:rPr>
              <a:t>4. </a:t>
            </a:r>
            <a:r>
              <a:rPr dirty="0" err="1">
                <a:solidFill>
                  <a:srgbClr val="333333"/>
                </a:solidFill>
              </a:rPr>
              <a:t>Trascorsi</a:t>
            </a:r>
            <a:r>
              <a:rPr dirty="0">
                <a:solidFill>
                  <a:srgbClr val="333333"/>
                </a:solidFill>
              </a:rPr>
              <a:t> </a:t>
            </a:r>
            <a:r>
              <a:rPr dirty="0" err="1">
                <a:solidFill>
                  <a:srgbClr val="333333"/>
                </a:solidFill>
              </a:rPr>
              <a:t>inutilmente</a:t>
            </a:r>
            <a:r>
              <a:rPr dirty="0">
                <a:solidFill>
                  <a:srgbClr val="333333"/>
                </a:solidFill>
              </a:rPr>
              <a:t> </a:t>
            </a:r>
            <a:r>
              <a:rPr dirty="0" err="1">
                <a:solidFill>
                  <a:srgbClr val="333333"/>
                </a:solidFill>
              </a:rPr>
              <a:t>trenta</a:t>
            </a:r>
            <a:r>
              <a:rPr dirty="0">
                <a:solidFill>
                  <a:srgbClr val="333333"/>
                </a:solidFill>
              </a:rPr>
              <a:t> </a:t>
            </a:r>
            <a:r>
              <a:rPr dirty="0" err="1">
                <a:solidFill>
                  <a:srgbClr val="333333"/>
                </a:solidFill>
              </a:rPr>
              <a:t>giorni</a:t>
            </a:r>
            <a:r>
              <a:rPr dirty="0">
                <a:solidFill>
                  <a:srgbClr val="333333"/>
                </a:solidFill>
              </a:rPr>
              <a:t> </a:t>
            </a:r>
            <a:r>
              <a:rPr dirty="0" err="1">
                <a:solidFill>
                  <a:srgbClr val="333333"/>
                </a:solidFill>
              </a:rPr>
              <a:t>dalla</a:t>
            </a:r>
            <a:r>
              <a:rPr dirty="0">
                <a:solidFill>
                  <a:srgbClr val="333333"/>
                </a:solidFill>
              </a:rPr>
              <a:t> </a:t>
            </a:r>
            <a:r>
              <a:rPr dirty="0" err="1">
                <a:solidFill>
                  <a:srgbClr val="333333"/>
                </a:solidFill>
              </a:rPr>
              <a:t>richiesta</a:t>
            </a:r>
            <a:r>
              <a:rPr dirty="0">
                <a:solidFill>
                  <a:srgbClr val="333333"/>
                </a:solidFill>
              </a:rPr>
              <a:t>, </a:t>
            </a:r>
            <a:r>
              <a:rPr dirty="0" err="1">
                <a:solidFill>
                  <a:srgbClr val="333333"/>
                </a:solidFill>
              </a:rPr>
              <a:t>questa</a:t>
            </a:r>
            <a:r>
              <a:rPr dirty="0">
                <a:solidFill>
                  <a:srgbClr val="333333"/>
                </a:solidFill>
              </a:rPr>
              <a:t> </a:t>
            </a:r>
            <a:r>
              <a:rPr dirty="0" err="1">
                <a:solidFill>
                  <a:srgbClr val="333333"/>
                </a:solidFill>
              </a:rPr>
              <a:t>si</a:t>
            </a:r>
            <a:r>
              <a:rPr dirty="0">
                <a:solidFill>
                  <a:srgbClr val="333333"/>
                </a:solidFill>
              </a:rPr>
              <a:t> </a:t>
            </a:r>
            <a:r>
              <a:rPr dirty="0" err="1">
                <a:solidFill>
                  <a:srgbClr val="333333"/>
                </a:solidFill>
              </a:rPr>
              <a:t>intende</a:t>
            </a:r>
            <a:r>
              <a:rPr dirty="0">
                <a:solidFill>
                  <a:srgbClr val="333333"/>
                </a:solidFill>
              </a:rPr>
              <a:t> </a:t>
            </a:r>
            <a:r>
              <a:rPr dirty="0" err="1">
                <a:solidFill>
                  <a:srgbClr val="333333"/>
                </a:solidFill>
              </a:rPr>
              <a:t>rifiutata</a:t>
            </a:r>
            <a:r>
              <a:rPr dirty="0">
                <a:solidFill>
                  <a:srgbClr val="333333"/>
                </a:solidFill>
              </a:rPr>
              <a:t>.</a:t>
            </a:r>
          </a:p>
          <a:p>
            <a:pPr lvl="0">
              <a:defRPr sz="1800">
                <a:solidFill>
                  <a:srgbClr val="000000"/>
                </a:solidFill>
              </a:defRPr>
            </a:pPr>
            <a:r>
              <a:rPr dirty="0">
                <a:solidFill>
                  <a:srgbClr val="333333"/>
                </a:solidFill>
              </a:rPr>
              <a:t>5. </a:t>
            </a:r>
            <a:r>
              <a:rPr dirty="0" err="1">
                <a:solidFill>
                  <a:srgbClr val="333333"/>
                </a:solidFill>
              </a:rPr>
              <a:t>Contro</a:t>
            </a:r>
            <a:r>
              <a:rPr dirty="0">
                <a:solidFill>
                  <a:srgbClr val="333333"/>
                </a:solidFill>
              </a:rPr>
              <a:t> le </a:t>
            </a:r>
            <a:r>
              <a:rPr dirty="0" err="1">
                <a:solidFill>
                  <a:srgbClr val="333333"/>
                </a:solidFill>
              </a:rPr>
              <a:t>determinazioni</a:t>
            </a:r>
            <a:r>
              <a:rPr dirty="0">
                <a:solidFill>
                  <a:srgbClr val="333333"/>
                </a:solidFill>
              </a:rPr>
              <a:t> </a:t>
            </a:r>
            <a:r>
              <a:rPr dirty="0" err="1">
                <a:solidFill>
                  <a:srgbClr val="333333"/>
                </a:solidFill>
              </a:rPr>
              <a:t>amministrative</a:t>
            </a:r>
            <a:r>
              <a:rPr dirty="0">
                <a:solidFill>
                  <a:srgbClr val="333333"/>
                </a:solidFill>
              </a:rPr>
              <a:t> </a:t>
            </a:r>
            <a:r>
              <a:rPr dirty="0" err="1">
                <a:solidFill>
                  <a:srgbClr val="333333"/>
                </a:solidFill>
              </a:rPr>
              <a:t>concernenti</a:t>
            </a:r>
            <a:r>
              <a:rPr dirty="0">
                <a:solidFill>
                  <a:srgbClr val="333333"/>
                </a:solidFill>
              </a:rPr>
              <a:t> </a:t>
            </a:r>
            <a:r>
              <a:rPr dirty="0" err="1">
                <a:solidFill>
                  <a:srgbClr val="333333"/>
                </a:solidFill>
              </a:rPr>
              <a:t>il</a:t>
            </a:r>
            <a:r>
              <a:rPr dirty="0">
                <a:solidFill>
                  <a:srgbClr val="333333"/>
                </a:solidFill>
              </a:rPr>
              <a:t> </a:t>
            </a:r>
            <a:r>
              <a:rPr dirty="0" err="1">
                <a:solidFill>
                  <a:srgbClr val="333333"/>
                </a:solidFill>
              </a:rPr>
              <a:t>diritto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accesso</a:t>
            </a:r>
            <a:r>
              <a:rPr dirty="0">
                <a:solidFill>
                  <a:srgbClr val="333333"/>
                </a:solidFill>
              </a:rPr>
              <a:t> e </a:t>
            </a:r>
            <a:r>
              <a:rPr dirty="0" err="1">
                <a:solidFill>
                  <a:srgbClr val="333333"/>
                </a:solidFill>
              </a:rPr>
              <a:t>nei</a:t>
            </a:r>
            <a:r>
              <a:rPr dirty="0">
                <a:solidFill>
                  <a:srgbClr val="333333"/>
                </a:solidFill>
              </a:rPr>
              <a:t> </a:t>
            </a:r>
            <a:r>
              <a:rPr dirty="0" err="1">
                <a:solidFill>
                  <a:srgbClr val="333333"/>
                </a:solidFill>
              </a:rPr>
              <a:t>casi</a:t>
            </a:r>
            <a:r>
              <a:rPr dirty="0">
                <a:solidFill>
                  <a:srgbClr val="333333"/>
                </a:solidFill>
              </a:rPr>
              <a:t> </a:t>
            </a:r>
            <a:r>
              <a:rPr dirty="0" err="1">
                <a:solidFill>
                  <a:srgbClr val="333333"/>
                </a:solidFill>
              </a:rPr>
              <a:t>previsti</a:t>
            </a:r>
            <a:r>
              <a:rPr dirty="0">
                <a:solidFill>
                  <a:srgbClr val="333333"/>
                </a:solidFill>
              </a:rPr>
              <a:t> </a:t>
            </a:r>
            <a:r>
              <a:rPr dirty="0" err="1">
                <a:solidFill>
                  <a:srgbClr val="333333"/>
                </a:solidFill>
              </a:rPr>
              <a:t>dal</a:t>
            </a:r>
            <a:r>
              <a:rPr dirty="0">
                <a:solidFill>
                  <a:srgbClr val="333333"/>
                </a:solidFill>
              </a:rPr>
              <a:t> comma 4 è </a:t>
            </a:r>
            <a:r>
              <a:rPr dirty="0" err="1">
                <a:solidFill>
                  <a:srgbClr val="333333"/>
                </a:solidFill>
              </a:rPr>
              <a:t>dato</a:t>
            </a:r>
            <a:r>
              <a:rPr dirty="0">
                <a:solidFill>
                  <a:srgbClr val="333333"/>
                </a:solidFill>
              </a:rPr>
              <a:t> </a:t>
            </a:r>
            <a:r>
              <a:rPr dirty="0" err="1">
                <a:solidFill>
                  <a:srgbClr val="333333"/>
                </a:solidFill>
              </a:rPr>
              <a:t>ricorso</a:t>
            </a:r>
            <a:r>
              <a:rPr dirty="0">
                <a:solidFill>
                  <a:srgbClr val="333333"/>
                </a:solidFill>
              </a:rPr>
              <a:t>, </a:t>
            </a:r>
            <a:r>
              <a:rPr dirty="0" err="1">
                <a:solidFill>
                  <a:srgbClr val="333333"/>
                </a:solidFill>
              </a:rPr>
              <a:t>nel</a:t>
            </a:r>
            <a:r>
              <a:rPr dirty="0">
                <a:solidFill>
                  <a:srgbClr val="333333"/>
                </a:solidFill>
              </a:rPr>
              <a:t> </a:t>
            </a:r>
            <a:r>
              <a:rPr dirty="0" err="1">
                <a:solidFill>
                  <a:srgbClr val="333333"/>
                </a:solidFill>
              </a:rPr>
              <a:t>termine</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trenta</a:t>
            </a:r>
            <a:r>
              <a:rPr dirty="0">
                <a:solidFill>
                  <a:srgbClr val="333333"/>
                </a:solidFill>
              </a:rPr>
              <a:t> </a:t>
            </a:r>
            <a:r>
              <a:rPr dirty="0" err="1">
                <a:solidFill>
                  <a:srgbClr val="333333"/>
                </a:solidFill>
              </a:rPr>
              <a:t>giorni</a:t>
            </a:r>
            <a:r>
              <a:rPr dirty="0">
                <a:solidFill>
                  <a:srgbClr val="333333"/>
                </a:solidFill>
              </a:rPr>
              <a:t>, al </a:t>
            </a:r>
            <a:r>
              <a:rPr dirty="0" err="1">
                <a:solidFill>
                  <a:srgbClr val="333333"/>
                </a:solidFill>
              </a:rPr>
              <a:t>tribunale</a:t>
            </a:r>
            <a:r>
              <a:rPr dirty="0">
                <a:solidFill>
                  <a:srgbClr val="333333"/>
                </a:solidFill>
              </a:rPr>
              <a:t> </a:t>
            </a:r>
            <a:r>
              <a:rPr dirty="0" err="1">
                <a:solidFill>
                  <a:srgbClr val="333333"/>
                </a:solidFill>
              </a:rPr>
              <a:t>amministrativo</a:t>
            </a:r>
            <a:r>
              <a:rPr dirty="0">
                <a:solidFill>
                  <a:srgbClr val="333333"/>
                </a:solidFill>
              </a:rPr>
              <a:t> </a:t>
            </a:r>
            <a:r>
              <a:rPr dirty="0" err="1">
                <a:solidFill>
                  <a:srgbClr val="333333"/>
                </a:solidFill>
              </a:rPr>
              <a:t>regionale</a:t>
            </a:r>
            <a:r>
              <a:rPr dirty="0">
                <a:solidFill>
                  <a:srgbClr val="333333"/>
                </a:solidFill>
              </a:rPr>
              <a:t>, La </a:t>
            </a:r>
            <a:r>
              <a:rPr dirty="0" err="1">
                <a:solidFill>
                  <a:srgbClr val="333333"/>
                </a:solidFill>
              </a:rPr>
              <a:t>decisione</a:t>
            </a:r>
            <a:r>
              <a:rPr dirty="0">
                <a:solidFill>
                  <a:srgbClr val="333333"/>
                </a:solidFill>
              </a:rPr>
              <a:t> del </a:t>
            </a:r>
            <a:r>
              <a:rPr dirty="0" err="1">
                <a:solidFill>
                  <a:srgbClr val="333333"/>
                </a:solidFill>
              </a:rPr>
              <a:t>tribunale</a:t>
            </a:r>
            <a:r>
              <a:rPr dirty="0">
                <a:solidFill>
                  <a:srgbClr val="333333"/>
                </a:solidFill>
              </a:rPr>
              <a:t> è </a:t>
            </a:r>
            <a:r>
              <a:rPr dirty="0" err="1">
                <a:solidFill>
                  <a:srgbClr val="333333"/>
                </a:solidFill>
              </a:rPr>
              <a:t>appellabile</a:t>
            </a:r>
            <a:r>
              <a:rPr dirty="0">
                <a:solidFill>
                  <a:srgbClr val="333333"/>
                </a:solidFill>
              </a:rPr>
              <a:t>, </a:t>
            </a:r>
            <a:r>
              <a:rPr dirty="0" err="1">
                <a:solidFill>
                  <a:srgbClr val="333333"/>
                </a:solidFill>
              </a:rPr>
              <a:t>entro</a:t>
            </a:r>
            <a:r>
              <a:rPr dirty="0">
                <a:solidFill>
                  <a:srgbClr val="333333"/>
                </a:solidFill>
              </a:rPr>
              <a:t> </a:t>
            </a:r>
            <a:r>
              <a:rPr dirty="0" err="1">
                <a:solidFill>
                  <a:srgbClr val="333333"/>
                </a:solidFill>
              </a:rPr>
              <a:t>trenta</a:t>
            </a:r>
            <a:r>
              <a:rPr dirty="0">
                <a:solidFill>
                  <a:srgbClr val="333333"/>
                </a:solidFill>
              </a:rPr>
              <a:t> </a:t>
            </a:r>
            <a:r>
              <a:rPr dirty="0" err="1">
                <a:solidFill>
                  <a:srgbClr val="333333"/>
                </a:solidFill>
              </a:rPr>
              <a:t>giorni</a:t>
            </a:r>
            <a:r>
              <a:rPr dirty="0">
                <a:solidFill>
                  <a:srgbClr val="333333"/>
                </a:solidFill>
              </a:rPr>
              <a:t> </a:t>
            </a:r>
            <a:r>
              <a:rPr dirty="0" err="1">
                <a:solidFill>
                  <a:srgbClr val="333333"/>
                </a:solidFill>
              </a:rPr>
              <a:t>dalla</a:t>
            </a:r>
            <a:r>
              <a:rPr dirty="0">
                <a:solidFill>
                  <a:srgbClr val="333333"/>
                </a:solidFill>
              </a:rPr>
              <a:t> </a:t>
            </a:r>
            <a:r>
              <a:rPr dirty="0" err="1">
                <a:solidFill>
                  <a:srgbClr val="333333"/>
                </a:solidFill>
              </a:rPr>
              <a:t>notifica</a:t>
            </a:r>
            <a:r>
              <a:rPr dirty="0">
                <a:solidFill>
                  <a:srgbClr val="333333"/>
                </a:solidFill>
              </a:rPr>
              <a:t> </a:t>
            </a:r>
            <a:r>
              <a:rPr dirty="0" err="1">
                <a:solidFill>
                  <a:srgbClr val="333333"/>
                </a:solidFill>
              </a:rPr>
              <a:t>della</a:t>
            </a:r>
            <a:r>
              <a:rPr dirty="0">
                <a:solidFill>
                  <a:srgbClr val="333333"/>
                </a:solidFill>
              </a:rPr>
              <a:t> </a:t>
            </a:r>
            <a:r>
              <a:rPr dirty="0" err="1">
                <a:solidFill>
                  <a:srgbClr val="333333"/>
                </a:solidFill>
              </a:rPr>
              <a:t>stessa</a:t>
            </a:r>
            <a:r>
              <a:rPr dirty="0">
                <a:solidFill>
                  <a:srgbClr val="333333"/>
                </a:solidFill>
              </a:rPr>
              <a:t>, al </a:t>
            </a:r>
            <a:r>
              <a:rPr dirty="0" err="1">
                <a:solidFill>
                  <a:srgbClr val="333333"/>
                </a:solidFill>
              </a:rPr>
              <a:t>Consiglio</a:t>
            </a:r>
            <a:r>
              <a:rPr dirty="0">
                <a:solidFill>
                  <a:srgbClr val="333333"/>
                </a:solidFill>
              </a:rPr>
              <a:t> </a:t>
            </a:r>
            <a:r>
              <a:rPr dirty="0" err="1">
                <a:solidFill>
                  <a:srgbClr val="333333"/>
                </a:solidFill>
              </a:rPr>
              <a:t>di</a:t>
            </a:r>
            <a:r>
              <a:rPr dirty="0">
                <a:solidFill>
                  <a:srgbClr val="333333"/>
                </a:solidFill>
              </a:rPr>
              <a:t> </a:t>
            </a:r>
            <a:r>
              <a:rPr dirty="0" err="1">
                <a:solidFill>
                  <a:srgbClr val="333333"/>
                </a:solidFill>
              </a:rPr>
              <a:t>Stato</a:t>
            </a:r>
            <a:r>
              <a:rPr dirty="0">
                <a:solidFill>
                  <a:srgbClr val="333333"/>
                </a:solidFill>
              </a:rPr>
              <a:t>, </a:t>
            </a:r>
            <a:r>
              <a:rPr dirty="0" err="1">
                <a:solidFill>
                  <a:srgbClr val="333333"/>
                </a:solidFill>
              </a:rPr>
              <a:t>il</a:t>
            </a:r>
            <a:r>
              <a:rPr dirty="0">
                <a:solidFill>
                  <a:srgbClr val="333333"/>
                </a:solidFill>
              </a:rPr>
              <a:t> </a:t>
            </a:r>
            <a:r>
              <a:rPr dirty="0" err="1">
                <a:solidFill>
                  <a:srgbClr val="333333"/>
                </a:solidFill>
              </a:rPr>
              <a:t>quale</a:t>
            </a:r>
            <a:r>
              <a:rPr dirty="0">
                <a:solidFill>
                  <a:srgbClr val="333333"/>
                </a:solidFill>
              </a:rPr>
              <a:t> decide con le </a:t>
            </a:r>
            <a:r>
              <a:rPr dirty="0" err="1">
                <a:solidFill>
                  <a:srgbClr val="333333"/>
                </a:solidFill>
              </a:rPr>
              <a:t>medesime</a:t>
            </a:r>
            <a:r>
              <a:rPr dirty="0">
                <a:solidFill>
                  <a:srgbClr val="333333"/>
                </a:solidFill>
              </a:rPr>
              <a:t> </a:t>
            </a:r>
            <a:r>
              <a:rPr dirty="0" err="1">
                <a:solidFill>
                  <a:srgbClr val="333333"/>
                </a:solidFill>
              </a:rPr>
              <a:t>modalità</a:t>
            </a:r>
            <a:r>
              <a:rPr dirty="0">
                <a:solidFill>
                  <a:srgbClr val="333333"/>
                </a:solidFill>
              </a:rPr>
              <a:t> e </a:t>
            </a:r>
            <a:r>
              <a:rPr dirty="0" err="1">
                <a:solidFill>
                  <a:srgbClr val="333333"/>
                </a:solidFill>
              </a:rPr>
              <a:t>negli</a:t>
            </a:r>
            <a:r>
              <a:rPr dirty="0">
                <a:solidFill>
                  <a:srgbClr val="333333"/>
                </a:solidFill>
              </a:rPr>
              <a:t> </a:t>
            </a:r>
            <a:r>
              <a:rPr dirty="0" err="1">
                <a:solidFill>
                  <a:srgbClr val="333333"/>
                </a:solidFill>
              </a:rPr>
              <a:t>stessi</a:t>
            </a:r>
            <a:r>
              <a:rPr dirty="0">
                <a:solidFill>
                  <a:srgbClr val="333333"/>
                </a:solidFill>
              </a:rPr>
              <a:t> termini.</a:t>
            </a:r>
          </a:p>
          <a:p>
            <a:pPr lvl="0">
              <a:defRPr sz="1800">
                <a:solidFill>
                  <a:srgbClr val="000000"/>
                </a:solidFill>
              </a:defRPr>
            </a:pPr>
            <a:endParaRPr dirty="0">
              <a:solidFill>
                <a:srgbClr val="333333"/>
              </a:solidFill>
            </a:endParaRPr>
          </a:p>
          <a:p>
            <a:pPr lvl="0" algn="ctr">
              <a:defRPr sz="1800">
                <a:solidFill>
                  <a:srgbClr val="000000"/>
                </a:solidFill>
              </a:defRPr>
            </a:pPr>
            <a:r>
              <a:rPr b="1" dirty="0">
                <a:solidFill>
                  <a:srgbClr val="333333"/>
                </a:solidFill>
              </a:rPr>
              <a:t>Solo per: INTERESSE OGGETTIVO DIRETTO E ATTUALE – </a:t>
            </a:r>
            <a:r>
              <a:rPr b="1" dirty="0" err="1">
                <a:solidFill>
                  <a:srgbClr val="333333"/>
                </a:solidFill>
              </a:rPr>
              <a:t>informare</a:t>
            </a:r>
            <a:r>
              <a:rPr b="1" dirty="0">
                <a:solidFill>
                  <a:srgbClr val="333333"/>
                </a:solidFill>
              </a:rPr>
              <a:t> </a:t>
            </a:r>
            <a:r>
              <a:rPr b="1" dirty="0" err="1">
                <a:solidFill>
                  <a:srgbClr val="333333"/>
                </a:solidFill>
              </a:rPr>
              <a:t>eventualmente</a:t>
            </a:r>
            <a:r>
              <a:rPr b="1" dirty="0">
                <a:solidFill>
                  <a:srgbClr val="333333"/>
                </a:solidFill>
              </a:rPr>
              <a:t> in </a:t>
            </a:r>
            <a:r>
              <a:rPr b="1" dirty="0" err="1">
                <a:solidFill>
                  <a:srgbClr val="333333"/>
                </a:solidFill>
              </a:rPr>
              <a:t>controinteressato</a:t>
            </a:r>
            <a:endParaRPr b="1" dirty="0">
              <a:solidFill>
                <a:srgbClr val="333333"/>
              </a:solidFill>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2000"/>
            </a:lvl1pPr>
          </a:lstStyle>
          <a:p>
            <a:pPr lvl="0">
              <a:defRPr sz="1800" b="0" i="0">
                <a:solidFill>
                  <a:srgbClr val="000000"/>
                </a:solidFill>
              </a:defRPr>
            </a:pPr>
            <a:r>
              <a:rPr sz="2000" b="1" i="1" dirty="0">
                <a:solidFill>
                  <a:srgbClr val="99284C"/>
                </a:solidFill>
              </a:rPr>
              <a:t>DLGS 193/06 – PRIVACY NELLA SCUOLA</a:t>
            </a:r>
          </a:p>
        </p:txBody>
      </p:sp>
      <p:sp>
        <p:nvSpPr>
          <p:cNvPr id="75" name="Shape 75"/>
          <p:cNvSpPr>
            <a:spLocks noGrp="1"/>
          </p:cNvSpPr>
          <p:nvPr>
            <p:ph type="body" idx="4294967295"/>
          </p:nvPr>
        </p:nvSpPr>
        <p:spPr>
          <a:xfrm>
            <a:off x="715071" y="2138362"/>
            <a:ext cx="8524180" cy="476091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r>
              <a:rPr dirty="0" err="1">
                <a:solidFill>
                  <a:srgbClr val="333333"/>
                </a:solidFill>
              </a:rPr>
              <a:t>L’informativa</a:t>
            </a:r>
            <a:r>
              <a:rPr dirty="0">
                <a:solidFill>
                  <a:srgbClr val="333333"/>
                </a:solidFill>
              </a:rPr>
              <a:t> </a:t>
            </a:r>
            <a:r>
              <a:rPr dirty="0" err="1">
                <a:solidFill>
                  <a:srgbClr val="333333"/>
                </a:solidFill>
              </a:rPr>
              <a:t>generale</a:t>
            </a:r>
            <a:r>
              <a:rPr dirty="0">
                <a:solidFill>
                  <a:srgbClr val="333333"/>
                </a:solidFill>
              </a:rPr>
              <a:t> </a:t>
            </a:r>
            <a:r>
              <a:rPr dirty="0" err="1">
                <a:solidFill>
                  <a:srgbClr val="333333"/>
                </a:solidFill>
              </a:rPr>
              <a:t>ai</a:t>
            </a:r>
            <a:r>
              <a:rPr dirty="0">
                <a:solidFill>
                  <a:srgbClr val="333333"/>
                </a:solidFill>
              </a:rPr>
              <a:t> </a:t>
            </a:r>
            <a:r>
              <a:rPr dirty="0" err="1">
                <a:solidFill>
                  <a:srgbClr val="333333"/>
                </a:solidFill>
              </a:rPr>
              <a:t>genitori</a:t>
            </a:r>
            <a:r>
              <a:rPr dirty="0">
                <a:solidFill>
                  <a:srgbClr val="333333"/>
                </a:solidFill>
              </a:rPr>
              <a:t> non </a:t>
            </a:r>
            <a:r>
              <a:rPr dirty="0" err="1">
                <a:solidFill>
                  <a:srgbClr val="333333"/>
                </a:solidFill>
              </a:rPr>
              <a:t>va</a:t>
            </a:r>
            <a:r>
              <a:rPr dirty="0">
                <a:solidFill>
                  <a:srgbClr val="333333"/>
                </a:solidFill>
              </a:rPr>
              <a:t> </a:t>
            </a:r>
            <a:r>
              <a:rPr dirty="0" err="1">
                <a:solidFill>
                  <a:srgbClr val="333333"/>
                </a:solidFill>
              </a:rPr>
              <a:t>controfirmata</a:t>
            </a:r>
            <a:r>
              <a:rPr dirty="0">
                <a:solidFill>
                  <a:srgbClr val="333333"/>
                </a:solidFill>
              </a:rPr>
              <a:t>, è </a:t>
            </a:r>
            <a:r>
              <a:rPr dirty="0" err="1">
                <a:solidFill>
                  <a:srgbClr val="333333"/>
                </a:solidFill>
              </a:rPr>
              <a:t>sufficiente</a:t>
            </a:r>
            <a:r>
              <a:rPr dirty="0">
                <a:solidFill>
                  <a:srgbClr val="333333"/>
                </a:solidFill>
              </a:rPr>
              <a:t> </a:t>
            </a:r>
            <a:r>
              <a:rPr dirty="0" err="1">
                <a:solidFill>
                  <a:srgbClr val="333333"/>
                </a:solidFill>
              </a:rPr>
              <a:t>pubblicarla</a:t>
            </a:r>
            <a:endParaRPr dirty="0">
              <a:solidFill>
                <a:srgbClr val="333333"/>
              </a:solidFill>
            </a:endParaRPr>
          </a:p>
          <a:p>
            <a:pPr lvl="0">
              <a:defRPr sz="1800">
                <a:solidFill>
                  <a:srgbClr val="000000"/>
                </a:solidFill>
              </a:defRPr>
            </a:pPr>
            <a:r>
              <a:rPr dirty="0" err="1">
                <a:solidFill>
                  <a:srgbClr val="333333"/>
                </a:solidFill>
              </a:rPr>
              <a:t>Va</a:t>
            </a:r>
            <a:r>
              <a:rPr dirty="0">
                <a:solidFill>
                  <a:srgbClr val="333333"/>
                </a:solidFill>
              </a:rPr>
              <a:t> </a:t>
            </a:r>
            <a:r>
              <a:rPr dirty="0" err="1">
                <a:solidFill>
                  <a:srgbClr val="333333"/>
                </a:solidFill>
              </a:rPr>
              <a:t>inserito</a:t>
            </a:r>
            <a:r>
              <a:rPr dirty="0">
                <a:solidFill>
                  <a:srgbClr val="333333"/>
                </a:solidFill>
              </a:rPr>
              <a:t> </a:t>
            </a:r>
            <a:r>
              <a:rPr dirty="0" err="1">
                <a:solidFill>
                  <a:srgbClr val="333333"/>
                </a:solidFill>
              </a:rPr>
              <a:t>l’art</a:t>
            </a:r>
            <a:r>
              <a:rPr dirty="0">
                <a:solidFill>
                  <a:srgbClr val="333333"/>
                </a:solidFill>
              </a:rPr>
              <a:t>. 96 </a:t>
            </a:r>
            <a:r>
              <a:rPr dirty="0" err="1">
                <a:solidFill>
                  <a:srgbClr val="333333"/>
                </a:solidFill>
              </a:rPr>
              <a:t>ovvero</a:t>
            </a:r>
            <a:r>
              <a:rPr dirty="0">
                <a:solidFill>
                  <a:srgbClr val="333333"/>
                </a:solidFill>
              </a:rPr>
              <a:t> </a:t>
            </a:r>
            <a:r>
              <a:rPr dirty="0" err="1">
                <a:solidFill>
                  <a:srgbClr val="333333"/>
                </a:solidFill>
              </a:rPr>
              <a:t>il</a:t>
            </a:r>
            <a:r>
              <a:rPr dirty="0">
                <a:solidFill>
                  <a:srgbClr val="333333"/>
                </a:solidFill>
              </a:rPr>
              <a:t> </a:t>
            </a:r>
            <a:r>
              <a:rPr dirty="0" err="1">
                <a:solidFill>
                  <a:srgbClr val="333333"/>
                </a:solidFill>
              </a:rPr>
              <a:t>consenso</a:t>
            </a:r>
            <a:r>
              <a:rPr dirty="0">
                <a:solidFill>
                  <a:srgbClr val="333333"/>
                </a:solidFill>
              </a:rPr>
              <a:t> </a:t>
            </a:r>
            <a:r>
              <a:rPr dirty="0" err="1">
                <a:solidFill>
                  <a:srgbClr val="333333"/>
                </a:solidFill>
              </a:rPr>
              <a:t>personale</a:t>
            </a:r>
            <a:r>
              <a:rPr dirty="0">
                <a:solidFill>
                  <a:srgbClr val="333333"/>
                </a:solidFill>
              </a:rPr>
              <a:t> </a:t>
            </a:r>
            <a:r>
              <a:rPr dirty="0" err="1">
                <a:solidFill>
                  <a:srgbClr val="333333"/>
                </a:solidFill>
              </a:rPr>
              <a:t>dello</a:t>
            </a:r>
            <a:r>
              <a:rPr dirty="0">
                <a:solidFill>
                  <a:srgbClr val="333333"/>
                </a:solidFill>
              </a:rPr>
              <a:t> </a:t>
            </a:r>
            <a:r>
              <a:rPr dirty="0" err="1">
                <a:solidFill>
                  <a:srgbClr val="333333"/>
                </a:solidFill>
              </a:rPr>
              <a:t>studente</a:t>
            </a:r>
            <a:r>
              <a:rPr dirty="0">
                <a:solidFill>
                  <a:srgbClr val="333333"/>
                </a:solidFill>
              </a:rPr>
              <a:t> per </a:t>
            </a:r>
            <a:r>
              <a:rPr dirty="0" err="1">
                <a:solidFill>
                  <a:srgbClr val="333333"/>
                </a:solidFill>
              </a:rPr>
              <a:t>i</a:t>
            </a:r>
            <a:r>
              <a:rPr dirty="0">
                <a:solidFill>
                  <a:srgbClr val="333333"/>
                </a:solidFill>
              </a:rPr>
              <a:t> </a:t>
            </a:r>
            <a:r>
              <a:rPr dirty="0" err="1">
                <a:solidFill>
                  <a:srgbClr val="333333"/>
                </a:solidFill>
              </a:rPr>
              <a:t>dati</a:t>
            </a:r>
            <a:r>
              <a:rPr dirty="0">
                <a:solidFill>
                  <a:srgbClr val="333333"/>
                </a:solidFill>
              </a:rPr>
              <a:t> </a:t>
            </a:r>
            <a:r>
              <a:rPr dirty="0" err="1">
                <a:solidFill>
                  <a:srgbClr val="333333"/>
                </a:solidFill>
              </a:rPr>
              <a:t>da</a:t>
            </a:r>
            <a:r>
              <a:rPr dirty="0">
                <a:solidFill>
                  <a:srgbClr val="333333"/>
                </a:solidFill>
              </a:rPr>
              <a:t> </a:t>
            </a:r>
            <a:r>
              <a:rPr dirty="0" err="1">
                <a:solidFill>
                  <a:srgbClr val="333333"/>
                </a:solidFill>
              </a:rPr>
              <a:t>inviare</a:t>
            </a:r>
            <a:r>
              <a:rPr dirty="0">
                <a:solidFill>
                  <a:srgbClr val="333333"/>
                </a:solidFill>
              </a:rPr>
              <a:t> </a:t>
            </a:r>
            <a:r>
              <a:rPr dirty="0" err="1">
                <a:solidFill>
                  <a:srgbClr val="333333"/>
                </a:solidFill>
              </a:rPr>
              <a:t>alle</a:t>
            </a:r>
            <a:r>
              <a:rPr dirty="0">
                <a:solidFill>
                  <a:srgbClr val="333333"/>
                </a:solidFill>
              </a:rPr>
              <a:t> </a:t>
            </a:r>
            <a:r>
              <a:rPr dirty="0" err="1">
                <a:solidFill>
                  <a:srgbClr val="333333"/>
                </a:solidFill>
              </a:rPr>
              <a:t>imprese</a:t>
            </a:r>
            <a:endParaRPr dirty="0">
              <a:solidFill>
                <a:srgbClr val="333333"/>
              </a:solidFill>
            </a:endParaRPr>
          </a:p>
          <a:p>
            <a:pPr lvl="0">
              <a:defRPr sz="1800">
                <a:solidFill>
                  <a:srgbClr val="000000"/>
                </a:solidFill>
              </a:defRPr>
            </a:pPr>
            <a:endParaRPr dirty="0">
              <a:solidFill>
                <a:srgbClr val="333333"/>
              </a:solidFill>
            </a:endParaRPr>
          </a:p>
          <a:p>
            <a:pPr lvl="0">
              <a:defRPr sz="1800">
                <a:solidFill>
                  <a:srgbClr val="000000"/>
                </a:solidFill>
              </a:defRPr>
            </a:pPr>
            <a:r>
              <a:rPr b="1" dirty="0">
                <a:solidFill>
                  <a:srgbClr val="333333"/>
                </a:solidFill>
              </a:rPr>
              <a:t>Art. 136 comma 1-c:</a:t>
            </a:r>
          </a:p>
          <a:p>
            <a:pPr lvl="0">
              <a:defRPr sz="1800">
                <a:solidFill>
                  <a:srgbClr val="000000"/>
                </a:solidFill>
              </a:defRPr>
            </a:pPr>
            <a:r>
              <a:rPr u="sng" dirty="0" err="1">
                <a:solidFill>
                  <a:srgbClr val="333333"/>
                </a:solidFill>
              </a:rPr>
              <a:t>Foto</a:t>
            </a:r>
            <a:r>
              <a:rPr u="sng" dirty="0">
                <a:solidFill>
                  <a:srgbClr val="333333"/>
                </a:solidFill>
              </a:rPr>
              <a:t> e </a:t>
            </a:r>
            <a:r>
              <a:rPr u="sng" dirty="0" err="1">
                <a:solidFill>
                  <a:srgbClr val="333333"/>
                </a:solidFill>
              </a:rPr>
              <a:t>riprese</a:t>
            </a:r>
            <a:r>
              <a:rPr u="sng" dirty="0">
                <a:solidFill>
                  <a:srgbClr val="333333"/>
                </a:solidFill>
              </a:rPr>
              <a:t> </a:t>
            </a:r>
            <a:r>
              <a:rPr u="sng" dirty="0" err="1">
                <a:solidFill>
                  <a:srgbClr val="333333"/>
                </a:solidFill>
              </a:rPr>
              <a:t>sono</a:t>
            </a:r>
            <a:r>
              <a:rPr u="sng" dirty="0">
                <a:solidFill>
                  <a:srgbClr val="333333"/>
                </a:solidFill>
              </a:rPr>
              <a:t> </a:t>
            </a:r>
            <a:r>
              <a:rPr u="sng" dirty="0" err="1">
                <a:solidFill>
                  <a:srgbClr val="333333"/>
                </a:solidFill>
              </a:rPr>
              <a:t>ammesse</a:t>
            </a:r>
            <a:r>
              <a:rPr u="sng" dirty="0">
                <a:solidFill>
                  <a:srgbClr val="333333"/>
                </a:solidFill>
              </a:rPr>
              <a:t> </a:t>
            </a:r>
            <a:r>
              <a:rPr u="sng" dirty="0" err="1">
                <a:solidFill>
                  <a:srgbClr val="333333"/>
                </a:solidFill>
              </a:rPr>
              <a:t>quando</a:t>
            </a:r>
            <a:r>
              <a:rPr u="sng" dirty="0">
                <a:solidFill>
                  <a:srgbClr val="333333"/>
                </a:solidFill>
              </a:rPr>
              <a:t> legate a </a:t>
            </a:r>
            <a:r>
              <a:rPr u="sng" dirty="0" err="1">
                <a:solidFill>
                  <a:srgbClr val="333333"/>
                </a:solidFill>
              </a:rPr>
              <a:t>momenti</a:t>
            </a:r>
            <a:r>
              <a:rPr u="sng" dirty="0">
                <a:solidFill>
                  <a:srgbClr val="333333"/>
                </a:solidFill>
              </a:rPr>
              <a:t> </a:t>
            </a:r>
            <a:r>
              <a:rPr u="sng" dirty="0" err="1">
                <a:solidFill>
                  <a:srgbClr val="333333"/>
                </a:solidFill>
              </a:rPr>
              <a:t>istituzionali</a:t>
            </a:r>
            <a:r>
              <a:rPr u="sng" dirty="0">
                <a:solidFill>
                  <a:srgbClr val="333333"/>
                </a:solidFill>
              </a:rPr>
              <a:t>, </a:t>
            </a:r>
            <a:r>
              <a:rPr u="sng" dirty="0" err="1">
                <a:solidFill>
                  <a:srgbClr val="333333"/>
                </a:solidFill>
              </a:rPr>
              <a:t>quindi</a:t>
            </a:r>
            <a:r>
              <a:rPr u="sng" dirty="0">
                <a:solidFill>
                  <a:srgbClr val="333333"/>
                </a:solidFill>
              </a:rPr>
              <a:t> </a:t>
            </a:r>
            <a:r>
              <a:rPr u="sng" dirty="0" err="1">
                <a:solidFill>
                  <a:srgbClr val="333333"/>
                </a:solidFill>
              </a:rPr>
              <a:t>nessun</a:t>
            </a:r>
            <a:r>
              <a:rPr u="sng" dirty="0">
                <a:solidFill>
                  <a:srgbClr val="333333"/>
                </a:solidFill>
              </a:rPr>
              <a:t> </a:t>
            </a:r>
            <a:r>
              <a:rPr u="sng" dirty="0" err="1">
                <a:solidFill>
                  <a:srgbClr val="333333"/>
                </a:solidFill>
              </a:rPr>
              <a:t>obbligo</a:t>
            </a:r>
            <a:r>
              <a:rPr u="sng" dirty="0">
                <a:solidFill>
                  <a:srgbClr val="333333"/>
                </a:solidFill>
              </a:rPr>
              <a:t> </a:t>
            </a:r>
            <a:r>
              <a:rPr u="sng" dirty="0" err="1">
                <a:solidFill>
                  <a:srgbClr val="333333"/>
                </a:solidFill>
              </a:rPr>
              <a:t>di</a:t>
            </a:r>
            <a:r>
              <a:rPr u="sng" dirty="0">
                <a:solidFill>
                  <a:srgbClr val="333333"/>
                </a:solidFill>
              </a:rPr>
              <a:t> </a:t>
            </a:r>
            <a:r>
              <a:rPr u="sng" dirty="0" err="1">
                <a:solidFill>
                  <a:srgbClr val="333333"/>
                </a:solidFill>
              </a:rPr>
              <a:t>chiedere</a:t>
            </a:r>
            <a:r>
              <a:rPr u="sng" dirty="0">
                <a:solidFill>
                  <a:srgbClr val="333333"/>
                </a:solidFill>
              </a:rPr>
              <a:t> </a:t>
            </a:r>
            <a:r>
              <a:rPr u="sng" dirty="0" err="1">
                <a:solidFill>
                  <a:srgbClr val="333333"/>
                </a:solidFill>
              </a:rPr>
              <a:t>il</a:t>
            </a:r>
            <a:r>
              <a:rPr u="sng" dirty="0">
                <a:solidFill>
                  <a:srgbClr val="333333"/>
                </a:solidFill>
              </a:rPr>
              <a:t> </a:t>
            </a:r>
            <a:r>
              <a:rPr u="sng" dirty="0" err="1">
                <a:solidFill>
                  <a:srgbClr val="333333"/>
                </a:solidFill>
              </a:rPr>
              <a:t>consenso</a:t>
            </a:r>
            <a:r>
              <a:rPr u="sng" dirty="0">
                <a:solidFill>
                  <a:srgbClr val="333333"/>
                </a:solidFill>
              </a:rPr>
              <a:t>.</a:t>
            </a:r>
          </a:p>
          <a:p>
            <a:pPr lvl="0">
              <a:defRPr sz="1800">
                <a:solidFill>
                  <a:srgbClr val="000000"/>
                </a:solidFill>
              </a:defRPr>
            </a:pPr>
            <a:r>
              <a:rPr u="sng" dirty="0" err="1">
                <a:solidFill>
                  <a:srgbClr val="333333"/>
                </a:solidFill>
              </a:rPr>
              <a:t>Riprese</a:t>
            </a:r>
            <a:r>
              <a:rPr u="sng" dirty="0">
                <a:solidFill>
                  <a:srgbClr val="333333"/>
                </a:solidFill>
              </a:rPr>
              <a:t> e </a:t>
            </a:r>
            <a:r>
              <a:rPr u="sng" dirty="0" err="1">
                <a:solidFill>
                  <a:srgbClr val="333333"/>
                </a:solidFill>
              </a:rPr>
              <a:t>foto</a:t>
            </a:r>
            <a:r>
              <a:rPr u="sng" dirty="0">
                <a:solidFill>
                  <a:srgbClr val="333333"/>
                </a:solidFill>
              </a:rPr>
              <a:t> a </a:t>
            </a:r>
            <a:r>
              <a:rPr u="sng" dirty="0" err="1">
                <a:solidFill>
                  <a:srgbClr val="333333"/>
                </a:solidFill>
              </a:rPr>
              <a:t>convegni</a:t>
            </a:r>
            <a:r>
              <a:rPr u="sng" dirty="0">
                <a:solidFill>
                  <a:srgbClr val="333333"/>
                </a:solidFill>
              </a:rPr>
              <a:t>: </a:t>
            </a:r>
            <a:r>
              <a:rPr u="sng" dirty="0" err="1">
                <a:solidFill>
                  <a:srgbClr val="333333"/>
                </a:solidFill>
              </a:rPr>
              <a:t>basta</a:t>
            </a:r>
            <a:r>
              <a:rPr u="sng" dirty="0">
                <a:solidFill>
                  <a:srgbClr val="333333"/>
                </a:solidFill>
              </a:rPr>
              <a:t> </a:t>
            </a:r>
            <a:r>
              <a:rPr u="sng" dirty="0" err="1">
                <a:solidFill>
                  <a:srgbClr val="333333"/>
                </a:solidFill>
              </a:rPr>
              <a:t>avvisare</a:t>
            </a:r>
            <a:r>
              <a:rPr u="sng" dirty="0">
                <a:solidFill>
                  <a:srgbClr val="333333"/>
                </a:solidFill>
              </a:rPr>
              <a:t> con </a:t>
            </a:r>
            <a:r>
              <a:rPr u="sng" dirty="0" err="1">
                <a:solidFill>
                  <a:srgbClr val="333333"/>
                </a:solidFill>
              </a:rPr>
              <a:t>cartello</a:t>
            </a:r>
            <a:endParaRPr u="sng" dirty="0">
              <a:solidFill>
                <a:srgbClr val="333333"/>
              </a:solidFill>
            </a:endParaRPr>
          </a:p>
          <a:p>
            <a:pPr lvl="0">
              <a:defRPr sz="1800">
                <a:solidFill>
                  <a:srgbClr val="000000"/>
                </a:solidFill>
              </a:defRPr>
            </a:pPr>
            <a:r>
              <a:rPr u="sng" dirty="0" err="1">
                <a:solidFill>
                  <a:srgbClr val="333333"/>
                </a:solidFill>
              </a:rPr>
              <a:t>Foto</a:t>
            </a:r>
            <a:r>
              <a:rPr u="sng" dirty="0">
                <a:solidFill>
                  <a:srgbClr val="333333"/>
                </a:solidFill>
              </a:rPr>
              <a:t> </a:t>
            </a:r>
            <a:r>
              <a:rPr u="sng" dirty="0" err="1">
                <a:solidFill>
                  <a:srgbClr val="333333"/>
                </a:solidFill>
              </a:rPr>
              <a:t>alunni</a:t>
            </a:r>
            <a:r>
              <a:rPr u="sng" dirty="0">
                <a:solidFill>
                  <a:srgbClr val="333333"/>
                </a:solidFill>
              </a:rPr>
              <a:t> </a:t>
            </a:r>
            <a:r>
              <a:rPr u="sng" dirty="0" err="1">
                <a:solidFill>
                  <a:srgbClr val="333333"/>
                </a:solidFill>
              </a:rPr>
              <a:t>esposte</a:t>
            </a:r>
            <a:r>
              <a:rPr u="sng" dirty="0">
                <a:solidFill>
                  <a:srgbClr val="333333"/>
                </a:solidFill>
              </a:rPr>
              <a:t> </a:t>
            </a:r>
            <a:r>
              <a:rPr u="sng" dirty="0" err="1">
                <a:solidFill>
                  <a:srgbClr val="333333"/>
                </a:solidFill>
              </a:rPr>
              <a:t>durante</a:t>
            </a:r>
            <a:r>
              <a:rPr u="sng" dirty="0">
                <a:solidFill>
                  <a:srgbClr val="333333"/>
                </a:solidFill>
              </a:rPr>
              <a:t> </a:t>
            </a:r>
            <a:r>
              <a:rPr u="sng" dirty="0" err="1">
                <a:solidFill>
                  <a:srgbClr val="333333"/>
                </a:solidFill>
              </a:rPr>
              <a:t>servizio</a:t>
            </a:r>
            <a:r>
              <a:rPr u="sng" dirty="0">
                <a:solidFill>
                  <a:srgbClr val="333333"/>
                </a:solidFill>
              </a:rPr>
              <a:t> </a:t>
            </a:r>
            <a:r>
              <a:rPr u="sng" dirty="0" err="1">
                <a:solidFill>
                  <a:srgbClr val="333333"/>
                </a:solidFill>
              </a:rPr>
              <a:t>elettorale</a:t>
            </a:r>
            <a:r>
              <a:rPr u="sng" dirty="0">
                <a:solidFill>
                  <a:srgbClr val="333333"/>
                </a:solidFill>
              </a:rPr>
              <a:t>: non è </a:t>
            </a:r>
            <a:r>
              <a:rPr u="sng" dirty="0" err="1">
                <a:solidFill>
                  <a:srgbClr val="333333"/>
                </a:solidFill>
              </a:rPr>
              <a:t>necessario</a:t>
            </a:r>
            <a:r>
              <a:rPr u="sng" dirty="0">
                <a:solidFill>
                  <a:srgbClr val="333333"/>
                </a:solidFill>
              </a:rPr>
              <a:t> </a:t>
            </a:r>
            <a:r>
              <a:rPr u="sng" dirty="0" err="1">
                <a:solidFill>
                  <a:srgbClr val="333333"/>
                </a:solidFill>
              </a:rPr>
              <a:t>rimuoverle</a:t>
            </a:r>
            <a:r>
              <a:rPr u="sng" dirty="0">
                <a:solidFill>
                  <a:srgbClr val="333333"/>
                </a:solidFill>
              </a:rPr>
              <a:t> </a:t>
            </a:r>
            <a:r>
              <a:rPr u="sng" dirty="0" err="1">
                <a:solidFill>
                  <a:srgbClr val="333333"/>
                </a:solidFill>
              </a:rPr>
              <a:t>perché</a:t>
            </a:r>
            <a:r>
              <a:rPr u="sng" dirty="0">
                <a:solidFill>
                  <a:srgbClr val="333333"/>
                </a:solidFill>
              </a:rPr>
              <a:t> </a:t>
            </a:r>
            <a:r>
              <a:rPr u="sng" dirty="0" err="1">
                <a:solidFill>
                  <a:srgbClr val="333333"/>
                </a:solidFill>
              </a:rPr>
              <a:t>riprendono</a:t>
            </a:r>
            <a:r>
              <a:rPr u="sng" dirty="0">
                <a:solidFill>
                  <a:srgbClr val="333333"/>
                </a:solidFill>
              </a:rPr>
              <a:t> la </a:t>
            </a:r>
            <a:r>
              <a:rPr u="sng" dirty="0" err="1">
                <a:solidFill>
                  <a:srgbClr val="333333"/>
                </a:solidFill>
              </a:rPr>
              <a:t>scuola</a:t>
            </a:r>
            <a:r>
              <a:rPr u="sng" dirty="0">
                <a:solidFill>
                  <a:srgbClr val="333333"/>
                </a:solidFill>
              </a:rPr>
              <a:t> </a:t>
            </a:r>
            <a:r>
              <a:rPr u="sng" dirty="0" err="1">
                <a:solidFill>
                  <a:srgbClr val="333333"/>
                </a:solidFill>
              </a:rPr>
              <a:t>nell’esercizio</a:t>
            </a:r>
            <a:r>
              <a:rPr u="sng" dirty="0">
                <a:solidFill>
                  <a:srgbClr val="333333"/>
                </a:solidFill>
              </a:rPr>
              <a:t> </a:t>
            </a:r>
            <a:r>
              <a:rPr u="sng" dirty="0" err="1">
                <a:solidFill>
                  <a:srgbClr val="333333"/>
                </a:solidFill>
              </a:rPr>
              <a:t>delle</a:t>
            </a:r>
            <a:r>
              <a:rPr u="sng" dirty="0">
                <a:solidFill>
                  <a:srgbClr val="333333"/>
                </a:solidFill>
              </a:rPr>
              <a:t> sue </a:t>
            </a:r>
            <a:r>
              <a:rPr u="sng" dirty="0" err="1">
                <a:solidFill>
                  <a:srgbClr val="333333"/>
                </a:solidFill>
              </a:rPr>
              <a:t>funzioni</a:t>
            </a:r>
            <a:endParaRPr u="sng" dirty="0">
              <a:solidFill>
                <a:srgbClr val="333333"/>
              </a:solidFill>
            </a:endParaRPr>
          </a:p>
          <a:p>
            <a:pPr lvl="0">
              <a:defRPr sz="1800">
                <a:solidFill>
                  <a:srgbClr val="000000"/>
                </a:solidFill>
              </a:defRPr>
            </a:pPr>
            <a:endParaRPr sz="2000" dirty="0">
              <a:solidFill>
                <a:srgbClr val="333333"/>
              </a:solidFill>
            </a:endParaRPr>
          </a:p>
          <a:p>
            <a:pPr lvl="0">
              <a:defRPr sz="1800">
                <a:solidFill>
                  <a:srgbClr val="000000"/>
                </a:solidFill>
              </a:defRPr>
            </a:pPr>
            <a:r>
              <a:rPr sz="2000" b="1" dirty="0">
                <a:solidFill>
                  <a:srgbClr val="333333"/>
                </a:solidFill>
              </a:rPr>
              <a:t>In </a:t>
            </a:r>
            <a:r>
              <a:rPr sz="2000" b="1" dirty="0" err="1">
                <a:solidFill>
                  <a:srgbClr val="333333"/>
                </a:solidFill>
              </a:rPr>
              <a:t>generale</a:t>
            </a:r>
            <a:r>
              <a:rPr sz="2000" b="1" dirty="0">
                <a:solidFill>
                  <a:srgbClr val="333333"/>
                </a:solidFill>
              </a:rPr>
              <a:t>: la privacy cede </a:t>
            </a:r>
            <a:r>
              <a:rPr sz="2000" b="1" dirty="0" err="1">
                <a:solidFill>
                  <a:srgbClr val="333333"/>
                </a:solidFill>
              </a:rPr>
              <a:t>di</a:t>
            </a:r>
            <a:r>
              <a:rPr sz="2000" b="1" dirty="0">
                <a:solidFill>
                  <a:srgbClr val="333333"/>
                </a:solidFill>
              </a:rPr>
              <a:t> </a:t>
            </a:r>
            <a:r>
              <a:rPr sz="2000" b="1" dirty="0" err="1">
                <a:solidFill>
                  <a:srgbClr val="333333"/>
                </a:solidFill>
              </a:rPr>
              <a:t>fronte</a:t>
            </a:r>
            <a:r>
              <a:rPr sz="2000" b="1" dirty="0">
                <a:solidFill>
                  <a:srgbClr val="333333"/>
                </a:solidFill>
              </a:rPr>
              <a:t> </a:t>
            </a:r>
            <a:r>
              <a:rPr sz="2000" b="1" dirty="0" err="1">
                <a:solidFill>
                  <a:srgbClr val="333333"/>
                </a:solidFill>
              </a:rPr>
              <a:t>alla</a:t>
            </a:r>
            <a:r>
              <a:rPr sz="2000" b="1" dirty="0">
                <a:solidFill>
                  <a:srgbClr val="333333"/>
                </a:solidFill>
              </a:rPr>
              <a:t> </a:t>
            </a:r>
            <a:r>
              <a:rPr sz="2000" b="1" dirty="0" err="1">
                <a:solidFill>
                  <a:srgbClr val="333333"/>
                </a:solidFill>
              </a:rPr>
              <a:t>trasparenza</a:t>
            </a:r>
            <a:r>
              <a:rPr sz="2000" b="1" dirty="0">
                <a:solidFill>
                  <a:srgbClr val="333333"/>
                </a:solidFill>
              </a:rPr>
              <a:t>, </a:t>
            </a:r>
            <a:r>
              <a:rPr sz="2000" b="1" dirty="0" err="1">
                <a:solidFill>
                  <a:srgbClr val="333333"/>
                </a:solidFill>
              </a:rPr>
              <a:t>agli</a:t>
            </a:r>
            <a:r>
              <a:rPr sz="2000" b="1" dirty="0">
                <a:solidFill>
                  <a:srgbClr val="333333"/>
                </a:solidFill>
              </a:rPr>
              <a:t> </a:t>
            </a:r>
            <a:r>
              <a:rPr sz="2000" b="1" dirty="0" err="1">
                <a:solidFill>
                  <a:srgbClr val="333333"/>
                </a:solidFill>
              </a:rPr>
              <a:t>atti</a:t>
            </a:r>
            <a:r>
              <a:rPr sz="2000" b="1" dirty="0">
                <a:solidFill>
                  <a:srgbClr val="333333"/>
                </a:solidFill>
              </a:rPr>
              <a:t> </a:t>
            </a:r>
            <a:r>
              <a:rPr sz="2000" b="1" dirty="0" err="1">
                <a:solidFill>
                  <a:srgbClr val="333333"/>
                </a:solidFill>
              </a:rPr>
              <a:t>necessari</a:t>
            </a:r>
            <a:r>
              <a:rPr sz="2000" b="1" dirty="0">
                <a:solidFill>
                  <a:srgbClr val="333333"/>
                </a:solidFill>
              </a:rPr>
              <a:t> </a:t>
            </a:r>
            <a:r>
              <a:rPr sz="2000" b="1" dirty="0" err="1">
                <a:solidFill>
                  <a:srgbClr val="333333"/>
                </a:solidFill>
              </a:rPr>
              <a:t>d’ufficio</a:t>
            </a:r>
            <a:r>
              <a:rPr sz="2000" b="1" dirty="0">
                <a:solidFill>
                  <a:srgbClr val="333333"/>
                </a:solidFill>
              </a:rPr>
              <a:t>, </a:t>
            </a:r>
            <a:r>
              <a:rPr sz="2000" b="1" dirty="0" err="1">
                <a:solidFill>
                  <a:srgbClr val="333333"/>
                </a:solidFill>
              </a:rPr>
              <a:t>alle</a:t>
            </a:r>
            <a:r>
              <a:rPr sz="2000" b="1" dirty="0">
                <a:solidFill>
                  <a:srgbClr val="333333"/>
                </a:solidFill>
              </a:rPr>
              <a:t> </a:t>
            </a:r>
            <a:r>
              <a:rPr sz="2000" b="1" dirty="0" err="1">
                <a:solidFill>
                  <a:srgbClr val="333333"/>
                </a:solidFill>
              </a:rPr>
              <a:t>valutazioni</a:t>
            </a:r>
            <a:r>
              <a:rPr sz="2000" b="1" dirty="0">
                <a:solidFill>
                  <a:srgbClr val="333333"/>
                </a:solidFill>
              </a:rPr>
              <a:t>. </a:t>
            </a:r>
            <a:r>
              <a:rPr sz="2000" b="1" dirty="0" err="1">
                <a:solidFill>
                  <a:srgbClr val="333333"/>
                </a:solidFill>
              </a:rPr>
              <a:t>Nascondere</a:t>
            </a:r>
            <a:r>
              <a:rPr sz="2000" b="1" dirty="0">
                <a:solidFill>
                  <a:srgbClr val="333333"/>
                </a:solidFill>
              </a:rPr>
              <a:t> solo </a:t>
            </a:r>
            <a:r>
              <a:rPr sz="2000" b="1" dirty="0" err="1">
                <a:solidFill>
                  <a:srgbClr val="333333"/>
                </a:solidFill>
              </a:rPr>
              <a:t>i</a:t>
            </a:r>
            <a:r>
              <a:rPr sz="2000" b="1" dirty="0">
                <a:solidFill>
                  <a:srgbClr val="333333"/>
                </a:solidFill>
              </a:rPr>
              <a:t> </a:t>
            </a:r>
            <a:r>
              <a:rPr sz="2000" b="1" dirty="0" err="1">
                <a:solidFill>
                  <a:srgbClr val="333333"/>
                </a:solidFill>
              </a:rPr>
              <a:t>dati</a:t>
            </a:r>
            <a:r>
              <a:rPr sz="2000" b="1" dirty="0">
                <a:solidFill>
                  <a:srgbClr val="333333"/>
                </a:solidFill>
              </a:rPr>
              <a:t> </a:t>
            </a:r>
            <a:r>
              <a:rPr sz="2000" b="1" dirty="0" err="1">
                <a:solidFill>
                  <a:srgbClr val="333333"/>
                </a:solidFill>
              </a:rPr>
              <a:t>sensibili</a:t>
            </a:r>
            <a:r>
              <a:rPr sz="2000" b="1" dirty="0">
                <a:solidFill>
                  <a:srgbClr val="333333"/>
                </a:solidFill>
              </a:rPr>
              <a:t>!!</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11"/>
          <p:cNvSpPr>
            <a:spLocks noGrp="1"/>
          </p:cNvSpPr>
          <p:nvPr>
            <p:ph type="title" idx="4294967295"/>
          </p:nvPr>
        </p:nvSpPr>
        <p:spPr>
          <a:xfrm>
            <a:off x="741362" y="700087"/>
            <a:ext cx="8607426" cy="92075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3200"/>
            </a:lvl1pPr>
          </a:lstStyle>
          <a:p>
            <a:pPr lvl="0">
              <a:defRPr sz="1800" b="0" i="0">
                <a:solidFill>
                  <a:srgbClr val="000000"/>
                </a:solidFill>
              </a:defRPr>
            </a:pPr>
            <a:r>
              <a:rPr sz="3200" b="1" i="1">
                <a:solidFill>
                  <a:srgbClr val="99284C"/>
                </a:solidFill>
              </a:rPr>
              <a:t>Il CCNL Scuola: permessi, diritti, doveri</a:t>
            </a:r>
          </a:p>
        </p:txBody>
      </p:sp>
      <p:sp>
        <p:nvSpPr>
          <p:cNvPr id="12" name="Shape 12"/>
          <p:cNvSpPr>
            <a:spLocks noGrp="1"/>
          </p:cNvSpPr>
          <p:nvPr>
            <p:ph type="body" idx="4294967295"/>
          </p:nvPr>
        </p:nvSpPr>
        <p:spPr>
          <a:xfrm>
            <a:off x="900112" y="1716087"/>
            <a:ext cx="8418513" cy="436641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I </a:t>
            </a:r>
            <a:r>
              <a:rPr sz="2800" b="1" dirty="0" err="1">
                <a:solidFill>
                  <a:srgbClr val="333333"/>
                </a:solidFill>
              </a:rPr>
              <a:t>permessi</a:t>
            </a:r>
            <a:r>
              <a:rPr sz="2800" b="1" dirty="0">
                <a:solidFill>
                  <a:srgbClr val="333333"/>
                </a:solidFill>
              </a:rPr>
              <a:t>:</a:t>
            </a: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endParaRPr sz="2800" b="1"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12 - </a:t>
            </a:r>
            <a:r>
              <a:rPr sz="2800" b="1" dirty="0" err="1">
                <a:solidFill>
                  <a:srgbClr val="333333"/>
                </a:solidFill>
              </a:rPr>
              <a:t>congedi</a:t>
            </a:r>
            <a:r>
              <a:rPr sz="2800" b="1" dirty="0">
                <a:solidFill>
                  <a:srgbClr val="333333"/>
                </a:solidFill>
              </a:rPr>
              <a:t> </a:t>
            </a:r>
            <a:r>
              <a:rPr sz="2800" b="1" dirty="0" err="1">
                <a:solidFill>
                  <a:srgbClr val="333333"/>
                </a:solidFill>
              </a:rPr>
              <a:t>parentali</a:t>
            </a:r>
            <a:r>
              <a:rPr sz="2800" b="1" dirty="0">
                <a:solidFill>
                  <a:srgbClr val="333333"/>
                </a:solidFill>
              </a:rPr>
              <a:t>                                                                       </a:t>
            </a:r>
            <a:endParaRPr sz="28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13 - </a:t>
            </a:r>
            <a:r>
              <a:rPr sz="2800" b="1" dirty="0" err="1">
                <a:solidFill>
                  <a:srgbClr val="333333"/>
                </a:solidFill>
              </a:rPr>
              <a:t>ferie</a:t>
            </a:r>
            <a:r>
              <a:rPr sz="2800" b="1" dirty="0">
                <a:solidFill>
                  <a:srgbClr val="333333"/>
                </a:solidFill>
              </a:rPr>
              <a:t>        </a:t>
            </a:r>
            <a:endParaRPr sz="28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15  - </a:t>
            </a:r>
            <a:r>
              <a:rPr sz="2800" b="1" dirty="0" err="1">
                <a:solidFill>
                  <a:srgbClr val="333333"/>
                </a:solidFill>
              </a:rPr>
              <a:t>permessi</a:t>
            </a:r>
            <a:r>
              <a:rPr sz="2800" b="1" dirty="0">
                <a:solidFill>
                  <a:srgbClr val="333333"/>
                </a:solidFill>
              </a:rPr>
              <a:t> </a:t>
            </a:r>
            <a:r>
              <a:rPr sz="2800" b="1" dirty="0" err="1">
                <a:solidFill>
                  <a:srgbClr val="333333"/>
                </a:solidFill>
              </a:rPr>
              <a:t>retribuiti</a:t>
            </a:r>
            <a:r>
              <a:rPr sz="2800" b="1" dirty="0">
                <a:solidFill>
                  <a:srgbClr val="333333"/>
                </a:solidFill>
              </a:rPr>
              <a:t>                                                                                                                          </a:t>
            </a:r>
            <a:endParaRPr sz="28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16 - </a:t>
            </a:r>
            <a:r>
              <a:rPr sz="2800" b="1" dirty="0" err="1">
                <a:solidFill>
                  <a:srgbClr val="333333"/>
                </a:solidFill>
              </a:rPr>
              <a:t>permessi</a:t>
            </a:r>
            <a:r>
              <a:rPr sz="2800" b="1" dirty="0">
                <a:solidFill>
                  <a:srgbClr val="333333"/>
                </a:solidFill>
              </a:rPr>
              <a:t> </a:t>
            </a:r>
            <a:r>
              <a:rPr sz="2800" b="1" dirty="0" err="1">
                <a:solidFill>
                  <a:srgbClr val="333333"/>
                </a:solidFill>
              </a:rPr>
              <a:t>brevi</a:t>
            </a:r>
            <a:r>
              <a:rPr sz="2800" b="1" dirty="0">
                <a:solidFill>
                  <a:srgbClr val="333333"/>
                </a:solidFill>
              </a:rPr>
              <a:t>                                                                               </a:t>
            </a:r>
            <a:r>
              <a:rPr sz="2800" b="1" i="1" dirty="0">
                <a:solidFill>
                  <a:srgbClr val="333333"/>
                </a:solidFill>
              </a:rPr>
              <a:t> </a:t>
            </a:r>
            <a:endParaRPr sz="28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17 - </a:t>
            </a:r>
            <a:r>
              <a:rPr sz="2800" b="1" dirty="0" err="1">
                <a:solidFill>
                  <a:srgbClr val="333333"/>
                </a:solidFill>
              </a:rPr>
              <a:t>assenze</a:t>
            </a:r>
            <a:r>
              <a:rPr sz="2800" b="1" dirty="0">
                <a:solidFill>
                  <a:srgbClr val="333333"/>
                </a:solidFill>
              </a:rPr>
              <a:t> per </a:t>
            </a:r>
            <a:r>
              <a:rPr sz="2800" b="1" dirty="0" err="1">
                <a:solidFill>
                  <a:srgbClr val="333333"/>
                </a:solidFill>
              </a:rPr>
              <a:t>malattia</a:t>
            </a:r>
            <a:r>
              <a:rPr sz="2800" b="1" dirty="0">
                <a:solidFill>
                  <a:srgbClr val="333333"/>
                </a:solidFill>
              </a:rPr>
              <a:t>                                                              </a:t>
            </a:r>
            <a:r>
              <a:rPr sz="2800" b="1" i="1" dirty="0">
                <a:solidFill>
                  <a:srgbClr val="333333"/>
                </a:solidFill>
              </a:rPr>
              <a:t> </a:t>
            </a:r>
            <a:endParaRPr sz="28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18 - </a:t>
            </a:r>
            <a:r>
              <a:rPr sz="2800" b="1" dirty="0" err="1">
                <a:solidFill>
                  <a:srgbClr val="333333"/>
                </a:solidFill>
              </a:rPr>
              <a:t>aspettativa</a:t>
            </a:r>
            <a:r>
              <a:rPr sz="2800" b="1" dirty="0">
                <a:solidFill>
                  <a:srgbClr val="333333"/>
                </a:solidFill>
              </a:rPr>
              <a:t> per </a:t>
            </a:r>
            <a:r>
              <a:rPr sz="2800" b="1" dirty="0" err="1">
                <a:solidFill>
                  <a:srgbClr val="333333"/>
                </a:solidFill>
              </a:rPr>
              <a:t>motivi</a:t>
            </a:r>
            <a:r>
              <a:rPr sz="2800" b="1" dirty="0">
                <a:solidFill>
                  <a:srgbClr val="333333"/>
                </a:solidFill>
              </a:rPr>
              <a:t> </a:t>
            </a:r>
            <a:r>
              <a:rPr sz="2800" b="1" dirty="0" err="1">
                <a:solidFill>
                  <a:srgbClr val="333333"/>
                </a:solidFill>
              </a:rPr>
              <a:t>di</a:t>
            </a:r>
            <a:r>
              <a:rPr sz="2800" b="1" dirty="0">
                <a:solidFill>
                  <a:srgbClr val="333333"/>
                </a:solidFill>
              </a:rPr>
              <a:t> </a:t>
            </a:r>
            <a:r>
              <a:rPr sz="2800" b="1" dirty="0" err="1">
                <a:solidFill>
                  <a:srgbClr val="333333"/>
                </a:solidFill>
              </a:rPr>
              <a:t>famiglia</a:t>
            </a:r>
            <a:r>
              <a:rPr sz="2800" b="1" dirty="0">
                <a:solidFill>
                  <a:srgbClr val="333333"/>
                </a:solidFill>
              </a:rPr>
              <a:t>, </a:t>
            </a:r>
            <a:r>
              <a:rPr sz="2800" b="1" dirty="0" err="1">
                <a:solidFill>
                  <a:srgbClr val="333333"/>
                </a:solidFill>
              </a:rPr>
              <a:t>di</a:t>
            </a:r>
            <a:r>
              <a:rPr sz="2800" b="1" dirty="0">
                <a:solidFill>
                  <a:srgbClr val="333333"/>
                </a:solidFill>
              </a:rPr>
              <a:t> </a:t>
            </a:r>
            <a:r>
              <a:rPr sz="2800" b="1" dirty="0" err="1">
                <a:solidFill>
                  <a:srgbClr val="333333"/>
                </a:solidFill>
              </a:rPr>
              <a:t>lavoro</a:t>
            </a:r>
            <a:r>
              <a:rPr sz="2800" b="1" dirty="0">
                <a:solidFill>
                  <a:srgbClr val="333333"/>
                </a:solidFill>
              </a:rPr>
              <a:t>, </a:t>
            </a:r>
            <a:r>
              <a:rPr sz="2800" b="1" dirty="0" err="1">
                <a:solidFill>
                  <a:srgbClr val="333333"/>
                </a:solidFill>
              </a:rPr>
              <a:t>personali</a:t>
            </a:r>
            <a:r>
              <a:rPr sz="2800" b="1" dirty="0">
                <a:solidFill>
                  <a:srgbClr val="333333"/>
                </a:solidFill>
              </a:rPr>
              <a:t> e </a:t>
            </a:r>
            <a:r>
              <a:rPr sz="2800" b="1" dirty="0" err="1">
                <a:solidFill>
                  <a:srgbClr val="333333"/>
                </a:solidFill>
              </a:rPr>
              <a:t>di</a:t>
            </a:r>
            <a:r>
              <a:rPr sz="2800" b="1" dirty="0">
                <a:solidFill>
                  <a:srgbClr val="333333"/>
                </a:solidFill>
              </a:rPr>
              <a:t> studio</a:t>
            </a:r>
            <a:r>
              <a:rPr sz="2800" b="1" i="1" dirty="0">
                <a:solidFill>
                  <a:srgbClr val="333333"/>
                </a:solidFill>
              </a:rPr>
              <a:t> </a:t>
            </a: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2800" b="1" dirty="0">
                <a:solidFill>
                  <a:srgbClr val="333333"/>
                </a:solidFill>
              </a:rPr>
              <a:t>art. 64 – </a:t>
            </a:r>
            <a:r>
              <a:rPr sz="2800" b="1" dirty="0" err="1" smtClean="0">
                <a:solidFill>
                  <a:srgbClr val="333333"/>
                </a:solidFill>
              </a:rPr>
              <a:t>formazione</a:t>
            </a:r>
            <a:endParaRPr sz="2800" b="1" dirty="0">
              <a:solidFill>
                <a:srgbClr val="333333"/>
              </a:solidFill>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74"/>
          <p:cNvSpPr txBox="1">
            <a:spLocks/>
          </p:cNvSpPr>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2000"/>
            </a:lvl1pPr>
          </a:lstStyle>
          <a:p>
            <a:pPr marL="0" marR="0" lvl="0" indent="0" algn="ctr" defTabSz="719137" eaLnBrk="1" fontAlgn="auto" latinLnBrk="0" hangingPunct="1">
              <a:lnSpc>
                <a:spcPct val="93000"/>
              </a:lnSpc>
              <a:spcBef>
                <a:spcPts val="0"/>
              </a:spcBef>
              <a:spcAft>
                <a:spcPts val="0"/>
              </a:spcAft>
              <a:buClrTx/>
              <a:buSzTx/>
              <a:buFontTx/>
              <a:buNone/>
              <a:tabLst/>
              <a:defRPr sz="1800" b="0" i="0">
                <a:solidFill>
                  <a:srgbClr val="000000"/>
                </a:solidFill>
              </a:defRPr>
            </a:pPr>
            <a:r>
              <a:rPr kumimoji="0" lang="it-IT" sz="2000" b="1" i="1" u="none" strike="noStrike" kern="0" cap="none" spc="0" normalizeH="0" baseline="0" noProof="0" dirty="0" smtClean="0">
                <a:ln>
                  <a:noFill/>
                </a:ln>
                <a:solidFill>
                  <a:srgbClr val="99284C"/>
                </a:solidFill>
                <a:effectLst/>
                <a:uLnTx/>
                <a:uFillTx/>
                <a:latin typeface="Arial"/>
                <a:ea typeface="Arial"/>
                <a:cs typeface="Arial"/>
                <a:sym typeface="Arial"/>
              </a:rPr>
              <a:t>OBBLIGHI DA PUBBLICO UFFICIALE</a:t>
            </a:r>
            <a:endParaRPr kumimoji="0" lang="it-IT" sz="2000" b="1" i="1" u="none" strike="noStrike" kern="0" cap="none" spc="0" normalizeH="0" baseline="0" noProof="0" dirty="0">
              <a:ln>
                <a:noFill/>
              </a:ln>
              <a:solidFill>
                <a:srgbClr val="99284C"/>
              </a:solidFill>
              <a:effectLst/>
              <a:uLnTx/>
              <a:uFillTx/>
              <a:latin typeface="Arial"/>
              <a:ea typeface="Arial"/>
              <a:cs typeface="Arial"/>
              <a:sym typeface="Arial"/>
            </a:endParaRPr>
          </a:p>
        </p:txBody>
      </p:sp>
      <p:sp>
        <p:nvSpPr>
          <p:cNvPr id="3" name="Shape 75"/>
          <p:cNvSpPr txBox="1">
            <a:spLocks/>
          </p:cNvSpPr>
          <p:nvPr/>
        </p:nvSpPr>
        <p:spPr>
          <a:xfrm>
            <a:off x="715071" y="1546002"/>
            <a:ext cx="8524180" cy="535327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lnSpcReduction="10000"/>
          </a:bodyPr>
          <a:lstStyle/>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kumimoji="0" lang="it-IT" sz="1800" b="1" i="0" u="none" strike="noStrike" kern="0" cap="none" spc="0" normalizeH="0" baseline="0" noProof="0" dirty="0" smtClean="0">
                <a:ln>
                  <a:noFill/>
                </a:ln>
                <a:solidFill>
                  <a:schemeClr val="tx1"/>
                </a:solidFill>
                <a:effectLst/>
                <a:uLnTx/>
                <a:uFillTx/>
                <a:latin typeface="Arial"/>
                <a:ea typeface="Arial"/>
                <a:cs typeface="Arial"/>
                <a:sym typeface="Arial"/>
              </a:rPr>
              <a:t>ART.</a:t>
            </a:r>
            <a:r>
              <a:rPr kumimoji="0" lang="it-IT" sz="1800" b="1" i="0" u="none" strike="noStrike" kern="0" cap="none" spc="0" normalizeH="0" noProof="0" dirty="0" smtClean="0">
                <a:ln>
                  <a:noFill/>
                </a:ln>
                <a:solidFill>
                  <a:schemeClr val="tx1"/>
                </a:solidFill>
                <a:effectLst/>
                <a:uLnTx/>
                <a:uFillTx/>
                <a:latin typeface="Arial"/>
                <a:ea typeface="Arial"/>
                <a:cs typeface="Arial"/>
                <a:sym typeface="Arial"/>
              </a:rPr>
              <a:t> 357 C.P</a:t>
            </a:r>
            <a:r>
              <a:rPr kumimoji="0" lang="it-IT" sz="1800" i="0" u="none" strike="noStrike" kern="0" cap="none" spc="0" normalizeH="0" noProof="0" dirty="0" smtClean="0">
                <a:ln>
                  <a:noFill/>
                </a:ln>
                <a:solidFill>
                  <a:schemeClr val="tx1"/>
                </a:solidFill>
                <a:effectLst/>
                <a:uLnTx/>
                <a:uFillTx/>
                <a:latin typeface="Arial"/>
                <a:ea typeface="Arial"/>
                <a:cs typeface="Arial"/>
                <a:sym typeface="Arial"/>
              </a:rPr>
              <a:t>.: il docente è pubblico ufficiale (</a:t>
            </a:r>
            <a:r>
              <a:rPr kumimoji="0" lang="it-IT" sz="1800" i="0" u="none" strike="noStrike" kern="0" cap="none" spc="0" normalizeH="0" noProof="0" dirty="0" err="1" smtClean="0">
                <a:ln>
                  <a:noFill/>
                </a:ln>
                <a:solidFill>
                  <a:schemeClr val="tx1"/>
                </a:solidFill>
                <a:effectLst/>
                <a:uLnTx/>
                <a:uFillTx/>
                <a:latin typeface="Arial"/>
                <a:ea typeface="Arial"/>
                <a:cs typeface="Arial"/>
                <a:sym typeface="Arial"/>
              </a:rPr>
              <a:t>c.cass.</a:t>
            </a:r>
            <a:r>
              <a:rPr kumimoji="0" lang="it-IT" sz="1800" i="0" u="none" strike="noStrike" kern="0" cap="none" spc="0" normalizeH="0" noProof="0" dirty="0" smtClean="0">
                <a:ln>
                  <a:noFill/>
                </a:ln>
                <a:solidFill>
                  <a:schemeClr val="tx1"/>
                </a:solidFill>
                <a:effectLst/>
                <a:uLnTx/>
                <a:uFillTx/>
                <a:latin typeface="Arial"/>
                <a:ea typeface="Arial"/>
                <a:cs typeface="Arial"/>
                <a:sym typeface="Arial"/>
              </a:rPr>
              <a:t> Sent. 6587/91, 2790/92, 6685/92, 3304/99), e anche gli ATA in alcuni casi (2965/83, 4818/93, 17914/03)</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endParaRPr lang="it-IT" sz="1800" baseline="0" dirty="0" smtClean="0">
              <a:solidFill>
                <a:schemeClr val="tx1"/>
              </a:solidFill>
            </a:endParaRP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kumimoji="0" lang="it-IT" sz="1800" b="1" i="0" u="none" strike="noStrike" kern="0" cap="none" spc="0" normalizeH="0" noProof="0" dirty="0" smtClean="0">
                <a:ln>
                  <a:noFill/>
                </a:ln>
                <a:solidFill>
                  <a:schemeClr val="tx1"/>
                </a:solidFill>
                <a:effectLst/>
                <a:uLnTx/>
                <a:uFillTx/>
                <a:latin typeface="Arial"/>
                <a:ea typeface="Arial"/>
                <a:cs typeface="Arial"/>
                <a:sym typeface="Arial"/>
              </a:rPr>
              <a:t>Obblighi pubblico ufficiale (artt. 362 e 358 c.p.):</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b="1" baseline="0" dirty="0" smtClean="0">
                <a:solidFill>
                  <a:schemeClr val="tx1"/>
                </a:solidFill>
              </a:rPr>
              <a:t>Obbligo</a:t>
            </a:r>
            <a:r>
              <a:rPr lang="it-IT" sz="1800" b="1" dirty="0" smtClean="0">
                <a:solidFill>
                  <a:schemeClr val="tx1"/>
                </a:solidFill>
              </a:rPr>
              <a:t> di denuncia per reati </a:t>
            </a:r>
            <a:r>
              <a:rPr lang="it-IT" sz="1800" b="1" dirty="0" err="1" smtClean="0">
                <a:solidFill>
                  <a:schemeClr val="tx1"/>
                </a:solidFill>
              </a:rPr>
              <a:t>procedibili</a:t>
            </a:r>
            <a:r>
              <a:rPr lang="it-IT" sz="1800" b="1" dirty="0" smtClean="0">
                <a:solidFill>
                  <a:schemeClr val="tx1"/>
                </a:solidFill>
              </a:rPr>
              <a:t> d’ufficio</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endParaRPr kumimoji="0" lang="it-IT" sz="1800" i="0" u="none" strike="noStrike" kern="0" cap="none" spc="0" normalizeH="0" baseline="0" noProof="0" dirty="0" smtClean="0">
              <a:ln>
                <a:noFill/>
              </a:ln>
              <a:solidFill>
                <a:schemeClr val="tx1"/>
              </a:solidFill>
              <a:effectLst/>
              <a:uLnTx/>
              <a:uFillTx/>
              <a:latin typeface="Arial"/>
              <a:ea typeface="Arial"/>
              <a:cs typeface="Arial"/>
              <a:sym typeface="Arial"/>
            </a:endParaRP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noProof="0" dirty="0" smtClean="0">
                <a:solidFill>
                  <a:schemeClr val="tx1"/>
                </a:solidFill>
              </a:rPr>
              <a:t>Quali reati?</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b="1" dirty="0" smtClean="0">
                <a:solidFill>
                  <a:schemeClr val="tx1"/>
                </a:solidFill>
              </a:rPr>
              <a:t>Contro le persone:</a:t>
            </a:r>
            <a:endParaRPr lang="it-IT" sz="1800" b="1" noProof="0" dirty="0" smtClean="0">
              <a:solidFill>
                <a:schemeClr val="tx1"/>
              </a:solidFill>
            </a:endParaRP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Abuso mezzi correzione</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noProof="0" dirty="0" smtClean="0">
                <a:solidFill>
                  <a:schemeClr val="tx1"/>
                </a:solidFill>
              </a:rPr>
              <a:t>Violenza contro minori, maltrattamenti abusi (lesioni oltre i 20 giorni)</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Abbandono di persone minori</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noProof="0" dirty="0" err="1" smtClean="0">
                <a:solidFill>
                  <a:schemeClr val="tx1"/>
                </a:solidFill>
              </a:rPr>
              <a:t>Pedopornografia</a:t>
            </a:r>
            <a:endParaRPr lang="it-IT" sz="1800" noProof="0" dirty="0" smtClean="0">
              <a:solidFill>
                <a:schemeClr val="tx1"/>
              </a:solidFill>
            </a:endParaRP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Violenza sessuale contro minori</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Spaccio stupefacenti</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endParaRPr lang="it-IT" sz="1800" b="1" noProof="0" dirty="0" smtClean="0">
              <a:solidFill>
                <a:schemeClr val="tx1"/>
              </a:solidFill>
            </a:endParaRP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b="1" dirty="0" smtClean="0">
                <a:solidFill>
                  <a:schemeClr val="tx1"/>
                </a:solidFill>
              </a:rPr>
              <a:t>Contro la PA:</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Corruzione</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noProof="0" dirty="0" smtClean="0">
                <a:solidFill>
                  <a:schemeClr val="tx1"/>
                </a:solidFill>
              </a:rPr>
              <a:t>Concussione</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Abuso d’ufficio</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noProof="0" dirty="0" smtClean="0">
                <a:solidFill>
                  <a:schemeClr val="tx1"/>
                </a:solidFill>
              </a:rPr>
              <a:t>Violazione segreti d’ufficio</a:t>
            </a:r>
          </a:p>
          <a:p>
            <a:pPr marL="342900" marR="0" lvl="0" indent="-342900" defTabSz="719137" eaLnBrk="1" fontAlgn="auto" latinLnBrk="0" hangingPunct="1">
              <a:lnSpc>
                <a:spcPct val="93000"/>
              </a:lnSpc>
              <a:spcBef>
                <a:spcPts val="0"/>
              </a:spcBef>
              <a:spcAft>
                <a:spcPts val="0"/>
              </a:spcAft>
              <a:buClrTx/>
              <a:buSzTx/>
              <a:buFontTx/>
              <a:buNone/>
              <a:tabLst/>
              <a:defRPr sz="1800">
                <a:solidFill>
                  <a:srgbClr val="000000"/>
                </a:solidFill>
              </a:defRPr>
            </a:pPr>
            <a:r>
              <a:rPr lang="it-IT" sz="1800" dirty="0" smtClean="0">
                <a:solidFill>
                  <a:schemeClr val="tx1"/>
                </a:solidFill>
              </a:rPr>
              <a:t>peculato</a:t>
            </a:r>
            <a:endParaRPr lang="it-IT" sz="1800" noProof="0" dirty="0" smtClean="0">
              <a:solidFill>
                <a:schemeClr val="tx1"/>
              </a:solidFill>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054" y="609898"/>
            <a:ext cx="8784976" cy="64087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222222"/>
                </a:solidFill>
                <a:effectLst/>
                <a:latin typeface="Arial" pitchFamily="34" charset="0"/>
                <a:ea typeface="Arial Unicode MS" pitchFamily="34" charset="-128"/>
                <a:cs typeface="Arial" pitchFamily="34" charset="0"/>
              </a:rPr>
              <a:t>MOBILITA’ DOCENTI EX LEGGE 107</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comma 73.</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Il  personale  docente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gia'</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assunto   in   ruolo   a   tempo indeterminato alla data di entrata in  vigore  della  presente  legge conserva  la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titolarita'</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della  cattedra  presso   la   scuola   di appartenenza.  Al  personale  docente  assunto  nell'anno  scolastico 2015/2016 mediante le procedure di cui  all'articolo  399  del  testo unico  di  cui  al  decreto  legislativo  16  aprile  1994,  n.  297, continuano  ad  applicarsi  le  disposizioni  del  medesimo   decreto legislativo in merito all'attribuzione della sede durante  l'anno  di prova  e  alla  successiva  destinazione  alla  sede  definitiva.  Il personale docente assunto ai sensi del comma 98, lettere b) e c),  e’ assegnato agli ambiti territoriali a decorrere  dall'anno  scolastico 2016/2017.  Il  personale  docente  in  esubero   o   soprannumerario nell'anno scolastico 2016/2017 e' assegnato agli ambiti territoriali. Dall'anno  scolastico   2016/2017   la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mobilita'</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territoriale   e professionale  del   personale   docente   opera   tra   gli   ambiti territoriali.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comma 80</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Il dirigente, nel formulare la proposta di incarico:</a:t>
            </a: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lo fa in coerenza con il piano triennale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dell</a:t>
            </a:r>
            <a:r>
              <a:rPr kumimoji="0" lang="fr-FR"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offerta (soprattutto sui posti “in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più</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 valorizza il curriculum, le esperienze e le competenze professionali;</a:t>
            </a: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può</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svolgere colloqui con gli aspiranti.</a:t>
            </a: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L</a:t>
            </a:r>
            <a:r>
              <a:rPr kumimoji="0" lang="fr-FR"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a:t>
            </a: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incarico è triennale ed è </a:t>
            </a:r>
            <a:r>
              <a:rPr kumimoji="0" lang="de-DE" sz="1250" b="1"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rinnovato</a:t>
            </a:r>
            <a:r>
              <a:rPr kumimoji="0" lang="de-DE"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t>
            </a:r>
            <a:r>
              <a:rPr kumimoji="0" lang="de-DE" sz="1250" b="1"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purche</a:t>
            </a: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coerente con il piano triennale di offerta</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Gli incarichi attribuiti, i curricoli dei nominati ed i criteri seguiti sono resi pubblici. </a:t>
            </a: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La formulazione “è rinnovato” vincola il mancato </a:t>
            </a:r>
            <a:r>
              <a:rPr kumimoji="0" lang="it-IT" sz="1250" b="1"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rinnovO</a:t>
            </a: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ad un cambiamento sostanziale nel piano triennale </a:t>
            </a:r>
            <a:r>
              <a:rPr kumimoji="0" lang="it-IT" sz="1250" b="1"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dell</a:t>
            </a:r>
            <a:r>
              <a:rPr kumimoji="0" lang="fr-FR"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a:t>
            </a:r>
            <a:r>
              <a:rPr kumimoji="0" lang="en-US" sz="1250" b="1"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offerta</a:t>
            </a:r>
            <a:endParaRPr kumimoji="0" lang="en-US"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1"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Comma 108</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t>
            </a:r>
            <a:r>
              <a:rPr kumimoji="0" lang="it-IT" sz="1250" b="0" i="0" u="sng" strike="noStrike" cap="none" normalizeH="0" baseline="0" dirty="0" smtClean="0">
                <a:ln>
                  <a:noFill/>
                </a:ln>
                <a:solidFill>
                  <a:srgbClr val="000000"/>
                </a:solidFill>
                <a:effectLst/>
                <a:latin typeface="Arial" pitchFamily="34" charset="0"/>
                <a:ea typeface="Arial Unicode MS" pitchFamily="34" charset="-128"/>
                <a:cs typeface="Arial" pitchFamily="34" charset="0"/>
              </a:rPr>
              <a:t>Per  l'anno  scolastico  2016/2017  e'   avviato   un   piano straordinario di </a:t>
            </a:r>
            <a:r>
              <a:rPr kumimoji="0" lang="it-IT" sz="1250" b="0" i="0" u="sng"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mobilita'</a:t>
            </a:r>
            <a:r>
              <a:rPr kumimoji="0" lang="it-IT" sz="1250" b="0" i="0" u="sng" strike="noStrike" cap="none" normalizeH="0" baseline="0" dirty="0" smtClean="0">
                <a:ln>
                  <a:noFill/>
                </a:ln>
                <a:solidFill>
                  <a:srgbClr val="000000"/>
                </a:solidFill>
                <a:effectLst/>
                <a:latin typeface="Arial" pitchFamily="34" charset="0"/>
                <a:ea typeface="Arial Unicode MS" pitchFamily="34" charset="-128"/>
                <a:cs typeface="Arial" pitchFamily="34" charset="0"/>
              </a:rPr>
              <a:t> territoriale e professionale  su  tutti  i posti  vacanti  dell'organico  dell'autonomia,  rivolto  ai   docenti assunti a tempo indeterminato entro l'anno scolastico 2014/2015</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it-IT" sz="1250" dirty="0" smtClean="0">
              <a:solidFill>
                <a:srgbClr val="000000"/>
              </a:solidFill>
              <a:latin typeface="Arial" pitchFamily="34"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a:t>
            </a:r>
            <a:r>
              <a:rPr kumimoji="0" lang="it-IT" sz="1250" b="0" i="0" u="sng" strike="noStrike" cap="none" normalizeH="0" baseline="0" dirty="0" smtClean="0">
                <a:ln>
                  <a:noFill/>
                </a:ln>
                <a:solidFill>
                  <a:srgbClr val="000000"/>
                </a:solidFill>
                <a:effectLst/>
                <a:latin typeface="Arial" pitchFamily="34" charset="0"/>
                <a:ea typeface="Arial Unicode MS" pitchFamily="34" charset="-128"/>
                <a:cs typeface="Arial" pitchFamily="34" charset="0"/>
              </a:rPr>
              <a:t>Successivamente,  i  docenti  di cui al comma 96, lettera b), assunti a tempo indeterminato a  seguito del piano straordinario di assunzioni ai sensi del comma 98,  lettere b) e c), e  assegnati  su  sede  provvisoria  per  l'anno  scolastico 2015/2016,  partecipano  per   l'anno   scolastico   2016/2017   alle operazioni di </a:t>
            </a:r>
            <a:r>
              <a:rPr kumimoji="0" lang="it-IT" sz="1250" b="0" i="0" u="sng"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mobilita'</a:t>
            </a:r>
            <a:r>
              <a:rPr kumimoji="0" lang="it-IT" sz="1250" b="0" i="0" u="sng" strike="noStrike" cap="none" normalizeH="0" baseline="0" dirty="0" smtClean="0">
                <a:ln>
                  <a:noFill/>
                </a:ln>
                <a:solidFill>
                  <a:srgbClr val="000000"/>
                </a:solidFill>
                <a:effectLst/>
                <a:latin typeface="Arial" pitchFamily="34" charset="0"/>
                <a:ea typeface="Arial Unicode MS" pitchFamily="34" charset="-128"/>
                <a:cs typeface="Arial" pitchFamily="34" charset="0"/>
              </a:rPr>
              <a:t> su tutti gli ambiti  territoriali  a  livello nazionale,  ai  fini   dell'attribuzione dell'incarico   triennale</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Limitatamente all'anno scolastico  2015/2016,  i  docenti  assunti  a tempo indeterminato  entro l'anno  scolastico  2014/2015,  anche  in deroga  al  vincolo  triennale  sopra  citato,   possono </a:t>
            </a:r>
            <a:r>
              <a:rPr kumimoji="0" lang="de-DE"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richiedere</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l'assegnazione provvisoria interprovinciale. Tale  assegnazione  </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puo’</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essere disposta dal  Ministero  dell'istruzione,  dell'</a:t>
            </a:r>
            <a:r>
              <a:rPr kumimoji="0" lang="it-IT" sz="1250" b="0" i="0" u="none" strike="noStrike" cap="none" normalizeH="0" baseline="0" dirty="0" err="1" smtClean="0">
                <a:ln>
                  <a:noFill/>
                </a:ln>
                <a:solidFill>
                  <a:srgbClr val="000000"/>
                </a:solidFill>
                <a:effectLst/>
                <a:latin typeface="Arial" pitchFamily="34" charset="0"/>
                <a:ea typeface="Arial Unicode MS" pitchFamily="34" charset="-128"/>
                <a:cs typeface="Arial" pitchFamily="34" charset="0"/>
              </a:rPr>
              <a:t>universita</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e della  ricerca  nel  limite  dei  posti  di  organico  dell’</a:t>
            </a:r>
            <a:r>
              <a:rPr kumimoji="0" lang="pt-P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autonomia</a:t>
            </a:r>
            <a:r>
              <a:rPr kumimoji="0" lang="it-IT" sz="1250" b="0" i="0" u="none" strike="noStrike" cap="none" normalizeH="0" baseline="0" dirty="0" smtClean="0">
                <a:ln>
                  <a:noFill/>
                </a:ln>
                <a:solidFill>
                  <a:srgbClr val="000000"/>
                </a:solidFill>
                <a:effectLst/>
                <a:latin typeface="Arial" pitchFamily="34" charset="0"/>
                <a:ea typeface="Arial Unicode MS" pitchFamily="34" charset="-128"/>
                <a:cs typeface="Arial" pitchFamily="34" charset="0"/>
              </a:rPr>
              <a:t> disponibili e autorizzati. </a:t>
            </a:r>
            <a:endParaRPr kumimoji="0" lang="it-IT" sz="125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517775" y="-20272422"/>
            <a:ext cx="4533999" cy="67095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it-IT" sz="1000" b="1" dirty="0" smtClean="0">
                <a:solidFill>
                  <a:srgbClr val="222222"/>
                </a:solidFill>
                <a:latin typeface="Times" pitchFamily="18" charset="0"/>
                <a:ea typeface="Arial Unicode MS" pitchFamily="34" charset="-128"/>
                <a:cs typeface="Arial Unicode MS" pitchFamily="34" charset="-128"/>
              </a:rPr>
              <a:t>FORMAZIONE DEL PERSONALE</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b="1" dirty="0" smtClean="0">
                <a:solidFill>
                  <a:srgbClr val="000000"/>
                </a:solidFill>
                <a:latin typeface="Times New Roman" pitchFamily="18" charset="0"/>
                <a:ea typeface="Arial Unicode MS" pitchFamily="34" charset="-128"/>
                <a:cs typeface="Times New Roman" pitchFamily="18" charset="0"/>
              </a:rPr>
              <a:t>Articolo 63-64 </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dirty="0" smtClean="0">
                <a:solidFill>
                  <a:srgbClr val="000000"/>
                </a:solidFill>
                <a:latin typeface="Times New Roman" pitchFamily="18" charset="0"/>
                <a:ea typeface="Arial Unicode MS" pitchFamily="34" charset="-128"/>
                <a:cs typeface="Times New Roman" pitchFamily="18" charset="0"/>
              </a:rPr>
              <a:t>L</a:t>
            </a:r>
            <a:r>
              <a:rPr lang="fr-FR" sz="1000" dirty="0" smtClean="0">
                <a:solidFill>
                  <a:srgbClr val="000000"/>
                </a:solidFill>
                <a:latin typeface="Times New Roman" pitchFamily="18" charset="0"/>
                <a:ea typeface="Arial Unicode MS" pitchFamily="34" charset="-128"/>
                <a:cs typeface="Times New Roman" pitchFamily="18" charset="0"/>
              </a:rPr>
              <a:t>’</a:t>
            </a:r>
            <a:r>
              <a:rPr lang="it-IT" sz="1000" dirty="0" smtClean="0">
                <a:solidFill>
                  <a:srgbClr val="000000"/>
                </a:solidFill>
                <a:latin typeface="Times New Roman" pitchFamily="18" charset="0"/>
                <a:ea typeface="Arial Unicode MS" pitchFamily="34" charset="-128"/>
                <a:cs typeface="Times New Roman" pitchFamily="18" charset="0"/>
              </a:rPr>
              <a:t>Amministrazione è tenuta a fornire strumenti, risorse e </a:t>
            </a:r>
            <a:r>
              <a:rPr lang="it-IT" sz="1000" dirty="0" err="1" smtClean="0">
                <a:solidFill>
                  <a:srgbClr val="000000"/>
                </a:solidFill>
                <a:latin typeface="Times New Roman" pitchFamily="18" charset="0"/>
                <a:ea typeface="Arial Unicode MS" pitchFamily="34" charset="-128"/>
                <a:cs typeface="Times New Roman" pitchFamily="18" charset="0"/>
              </a:rPr>
              <a:t>opportunit</a:t>
            </a:r>
            <a:r>
              <a:rPr lang="fr-FR" sz="1000" dirty="0" smtClean="0">
                <a:solidFill>
                  <a:srgbClr val="000000"/>
                </a:solidFill>
                <a:latin typeface="Times New Roman" pitchFamily="18" charset="0"/>
                <a:ea typeface="Arial Unicode MS" pitchFamily="34" charset="-128"/>
                <a:cs typeface="Times New Roman" pitchFamily="18" charset="0"/>
              </a:rPr>
              <a:t>à </a:t>
            </a:r>
            <a:r>
              <a:rPr lang="it-IT" sz="1000" dirty="0" smtClean="0">
                <a:solidFill>
                  <a:srgbClr val="000000"/>
                </a:solidFill>
                <a:latin typeface="Times New Roman" pitchFamily="18" charset="0"/>
                <a:ea typeface="Arial Unicode MS" pitchFamily="34" charset="-128"/>
                <a:cs typeface="Times New Roman" pitchFamily="18" charset="0"/>
              </a:rPr>
              <a:t>che garantiscano la formazione in servizio.  La partecipazione ad </a:t>
            </a:r>
            <a:r>
              <a:rPr lang="it-IT" sz="1000" dirty="0" err="1" smtClean="0">
                <a:solidFill>
                  <a:srgbClr val="000000"/>
                </a:solidFill>
                <a:latin typeface="Times New Roman" pitchFamily="18" charset="0"/>
                <a:ea typeface="Arial Unicode MS" pitchFamily="34" charset="-128"/>
                <a:cs typeface="Times New Roman" pitchFamily="18" charset="0"/>
              </a:rPr>
              <a:t>attivit</a:t>
            </a:r>
            <a:r>
              <a:rPr lang="fr-FR" sz="1000" dirty="0" smtClean="0">
                <a:solidFill>
                  <a:srgbClr val="000000"/>
                </a:solidFill>
                <a:latin typeface="Times New Roman" pitchFamily="18" charset="0"/>
                <a:ea typeface="Arial Unicode MS" pitchFamily="34" charset="-128"/>
                <a:cs typeface="Times New Roman" pitchFamily="18" charset="0"/>
              </a:rPr>
              <a:t>à </a:t>
            </a:r>
            <a:r>
              <a:rPr lang="it-IT" sz="1000" dirty="0" smtClean="0">
                <a:solidFill>
                  <a:srgbClr val="000000"/>
                </a:solidFill>
                <a:latin typeface="Times New Roman" pitchFamily="18" charset="0"/>
                <a:ea typeface="Arial Unicode MS" pitchFamily="34" charset="-128"/>
                <a:cs typeface="Times New Roman" pitchFamily="18" charset="0"/>
              </a:rPr>
              <a:t>di formazione e di aggiornamento costituisce un diritto per il personale in quanto funzionale alla piena realizzazione e allo sviluppo delle proprie </a:t>
            </a:r>
            <a:r>
              <a:rPr lang="it-IT" sz="1000" dirty="0" err="1" smtClean="0">
                <a:solidFill>
                  <a:srgbClr val="000000"/>
                </a:solidFill>
                <a:latin typeface="Times New Roman" pitchFamily="18" charset="0"/>
                <a:ea typeface="Arial Unicode MS" pitchFamily="34" charset="-128"/>
                <a:cs typeface="Times New Roman" pitchFamily="18" charset="0"/>
              </a:rPr>
              <a:t>professionalit</a:t>
            </a:r>
            <a:r>
              <a:rPr lang="fr-FR" sz="1000" dirty="0" smtClean="0">
                <a:solidFill>
                  <a:srgbClr val="000000"/>
                </a:solidFill>
                <a:latin typeface="Times New Roman" pitchFamily="18" charset="0"/>
                <a:ea typeface="Arial Unicode MS" pitchFamily="34" charset="-128"/>
                <a:cs typeface="Times New Roman" pitchFamily="18" charset="0"/>
              </a:rPr>
              <a:t>à</a:t>
            </a:r>
            <a:r>
              <a:rPr lang="it-IT" sz="1000" dirty="0" smtClean="0">
                <a:solidFill>
                  <a:srgbClr val="000000"/>
                </a:solidFill>
                <a:latin typeface="Times New Roman" pitchFamily="18" charset="0"/>
                <a:ea typeface="Arial Unicode MS" pitchFamily="34" charset="-128"/>
                <a:cs typeface="Times New Roman" pitchFamily="18" charset="0"/>
              </a:rPr>
              <a:t>. </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dirty="0" smtClean="0">
                <a:solidFill>
                  <a:srgbClr val="000000"/>
                </a:solidFill>
                <a:latin typeface="Times New Roman" pitchFamily="18" charset="0"/>
                <a:ea typeface="Arial Unicode MS" pitchFamily="34" charset="-128"/>
                <a:cs typeface="Times New Roman" pitchFamily="18" charset="0"/>
              </a:rPr>
              <a:t>Le iniziative formative, ordinariamente, si svolgono fuori </a:t>
            </a:r>
            <a:r>
              <a:rPr lang="it-IT" sz="1000" dirty="0" err="1" smtClean="0">
                <a:solidFill>
                  <a:srgbClr val="000000"/>
                </a:solidFill>
                <a:latin typeface="Times New Roman" pitchFamily="18" charset="0"/>
                <a:ea typeface="Arial Unicode MS" pitchFamily="34" charset="-128"/>
                <a:cs typeface="Times New Roman" pitchFamily="18" charset="0"/>
              </a:rPr>
              <a:t>dell</a:t>
            </a:r>
            <a:r>
              <a:rPr lang="fr-FR" sz="1000" dirty="0" smtClean="0">
                <a:solidFill>
                  <a:srgbClr val="000000"/>
                </a:solidFill>
                <a:latin typeface="Times New Roman" pitchFamily="18" charset="0"/>
                <a:ea typeface="Arial Unicode MS" pitchFamily="34" charset="-128"/>
                <a:cs typeface="Times New Roman" pitchFamily="18" charset="0"/>
              </a:rPr>
              <a:t>’</a:t>
            </a:r>
            <a:r>
              <a:rPr lang="it-IT" sz="1000" dirty="0" smtClean="0">
                <a:solidFill>
                  <a:srgbClr val="000000"/>
                </a:solidFill>
                <a:latin typeface="Times New Roman" pitchFamily="18" charset="0"/>
                <a:ea typeface="Arial Unicode MS" pitchFamily="34" charset="-128"/>
                <a:cs typeface="Times New Roman" pitchFamily="18" charset="0"/>
              </a:rPr>
              <a:t>orario di insegnamento. </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dirty="0" smtClean="0">
                <a:solidFill>
                  <a:srgbClr val="000000"/>
                </a:solidFill>
                <a:latin typeface="Times New Roman" pitchFamily="18" charset="0"/>
                <a:ea typeface="Arial Unicode MS" pitchFamily="34" charset="-128"/>
                <a:cs typeface="Times New Roman" pitchFamily="18" charset="0"/>
              </a:rPr>
              <a:t>Il personale che partecipa ai corsi di formazione organizzati </a:t>
            </a:r>
            <a:r>
              <a:rPr lang="it-IT" sz="1000" dirty="0" err="1" smtClean="0">
                <a:solidFill>
                  <a:srgbClr val="000000"/>
                </a:solidFill>
                <a:latin typeface="Times New Roman" pitchFamily="18" charset="0"/>
                <a:ea typeface="Arial Unicode MS" pitchFamily="34" charset="-128"/>
                <a:cs typeface="Times New Roman" pitchFamily="18" charset="0"/>
              </a:rPr>
              <a:t>dall</a:t>
            </a:r>
            <a:r>
              <a:rPr lang="fr-FR" sz="1000" dirty="0" smtClean="0">
                <a:solidFill>
                  <a:srgbClr val="000000"/>
                </a:solidFill>
                <a:latin typeface="Times New Roman" pitchFamily="18" charset="0"/>
                <a:ea typeface="Arial Unicode MS" pitchFamily="34" charset="-128"/>
                <a:cs typeface="Times New Roman" pitchFamily="18" charset="0"/>
              </a:rPr>
              <a:t>’</a:t>
            </a:r>
            <a:r>
              <a:rPr lang="it-IT" sz="1000" dirty="0" smtClean="0">
                <a:solidFill>
                  <a:srgbClr val="000000"/>
                </a:solidFill>
                <a:latin typeface="Times New Roman" pitchFamily="18" charset="0"/>
                <a:ea typeface="Arial Unicode MS" pitchFamily="34" charset="-128"/>
                <a:cs typeface="Times New Roman" pitchFamily="18" charset="0"/>
              </a:rPr>
              <a:t>amministrazione a livello centrale o periferico o dalle istituzioni scolastiche è considerato in servizio a tutti gli effetti. </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b="1" dirty="0" smtClean="0">
                <a:solidFill>
                  <a:srgbClr val="222222"/>
                </a:solidFill>
                <a:latin typeface="Times New Roman" pitchFamily="18" charset="0"/>
                <a:ea typeface="Arial Unicode MS" pitchFamily="34" charset="-128"/>
                <a:cs typeface="Times New Roman" pitchFamily="18" charset="0"/>
              </a:rPr>
              <a:t>art. 66</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dirty="0" smtClean="0">
                <a:solidFill>
                  <a:srgbClr val="000000"/>
                </a:solidFill>
                <a:latin typeface="Times New Roman" pitchFamily="18" charset="0"/>
                <a:ea typeface="Arial Unicode MS" pitchFamily="34" charset="-128"/>
                <a:cs typeface="Times New Roman" pitchFamily="18" charset="0"/>
              </a:rPr>
              <a:t>In ogni istituzione scolastica ed educativa il Piano annuale delle </a:t>
            </a:r>
            <a:r>
              <a:rPr lang="it-IT" sz="1000" dirty="0" err="1" smtClean="0">
                <a:solidFill>
                  <a:srgbClr val="000000"/>
                </a:solidFill>
                <a:latin typeface="Times New Roman" pitchFamily="18" charset="0"/>
                <a:ea typeface="Arial Unicode MS" pitchFamily="34" charset="-128"/>
                <a:cs typeface="Times New Roman" pitchFamily="18" charset="0"/>
              </a:rPr>
              <a:t>attivit</a:t>
            </a:r>
            <a:r>
              <a:rPr lang="fr-FR" sz="1000" dirty="0" smtClean="0">
                <a:solidFill>
                  <a:srgbClr val="000000"/>
                </a:solidFill>
                <a:latin typeface="Times New Roman" pitchFamily="18" charset="0"/>
                <a:ea typeface="Arial Unicode MS" pitchFamily="34" charset="-128"/>
                <a:cs typeface="Times New Roman" pitchFamily="18" charset="0"/>
              </a:rPr>
              <a:t>à </a:t>
            </a:r>
            <a:r>
              <a:rPr lang="it-IT" sz="1000" dirty="0" smtClean="0">
                <a:solidFill>
                  <a:srgbClr val="000000"/>
                </a:solidFill>
                <a:latin typeface="Times New Roman" pitchFamily="18" charset="0"/>
                <a:ea typeface="Arial Unicode MS" pitchFamily="34" charset="-128"/>
                <a:cs typeface="Times New Roman" pitchFamily="18" charset="0"/>
              </a:rPr>
              <a:t>di aggiornamento e formazione destinate ai docenti è deliberato dal Collegio dei docenti coerentemente con gli obiettivi e i tempi del POF, considerando anche esigenze ed opzioni individuali. Analogamente il DSGA predispone il piano di formazione per il personale ATA. </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u="sng" dirty="0" smtClean="0">
                <a:solidFill>
                  <a:srgbClr val="000000"/>
                </a:solidFill>
                <a:latin typeface="Times New Roman" pitchFamily="18" charset="0"/>
                <a:ea typeface="Arial Unicode MS" pitchFamily="34" charset="-128"/>
                <a:cs typeface="Times New Roman" pitchFamily="18" charset="0"/>
              </a:rPr>
              <a:t>modificato da legge 107/15: il piano diventa triennale in quanto legato al PTOF</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b="1" dirty="0" smtClean="0">
                <a:solidFill>
                  <a:srgbClr val="222222"/>
                </a:solidFill>
                <a:latin typeface="Times" pitchFamily="18" charset="0"/>
                <a:ea typeface="Arial Unicode MS" pitchFamily="34" charset="-128"/>
                <a:cs typeface="Arial Unicode MS" pitchFamily="34" charset="-128"/>
              </a:rPr>
              <a:t>FORMAZIONE DOCENTI EX LEGGE 107</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dirty="0" smtClean="0">
                <a:solidFill>
                  <a:srgbClr val="000000"/>
                </a:solidFill>
                <a:latin typeface="Times New Roman" pitchFamily="18" charset="0"/>
                <a:ea typeface="Arial Unicode MS" pitchFamily="34" charset="-128"/>
                <a:cs typeface="Times New Roman" pitchFamily="18" charset="0"/>
              </a:rPr>
              <a:t>121. Al fine di sostenere la formazione continua dei docenti  e  di valorizzarne le competenze professionali, e' istituita, nel  rispetto del limite di spesa di cui al comma 123,  la  Carta  elettronica  per l'aggiornamento  e  la  formazione  del  docente   di   ruolo   delle istituzioni  scolastiche  di  ogni  ordine   e   grado.   </a:t>
            </a:r>
            <a:r>
              <a:rPr lang="es-ES_tradnl" sz="1000" u="sng" dirty="0" smtClean="0">
                <a:solidFill>
                  <a:srgbClr val="000000"/>
                </a:solidFill>
                <a:latin typeface="Times New Roman" pitchFamily="18" charset="0"/>
                <a:ea typeface="Arial Unicode MS" pitchFamily="34" charset="-128"/>
                <a:cs typeface="Times New Roman" pitchFamily="18" charset="0"/>
              </a:rPr>
              <a:t>La   Carta,</a:t>
            </a:r>
            <a:r>
              <a:rPr lang="it-IT" sz="1000" u="sng" dirty="0" smtClean="0">
                <a:solidFill>
                  <a:srgbClr val="000000"/>
                </a:solidFill>
                <a:latin typeface="Times New Roman" pitchFamily="18" charset="0"/>
                <a:ea typeface="Arial Unicode MS" pitchFamily="34" charset="-128"/>
                <a:cs typeface="Times New Roman" pitchFamily="18" charset="0"/>
              </a:rPr>
              <a:t> dell'importo nominale di euro 500 annui per ciascun anno  scolastico, </a:t>
            </a:r>
            <a:r>
              <a:rPr lang="it-IT" sz="1000" u="sng" dirty="0" err="1" smtClean="0">
                <a:solidFill>
                  <a:srgbClr val="000000"/>
                </a:solidFill>
                <a:latin typeface="Times New Roman" pitchFamily="18" charset="0"/>
                <a:ea typeface="Arial Unicode MS" pitchFamily="34" charset="-128"/>
                <a:cs typeface="Times New Roman" pitchFamily="18" charset="0"/>
              </a:rPr>
              <a:t>puo'</a:t>
            </a:r>
            <a:r>
              <a:rPr lang="it-IT" sz="1000" u="sng" dirty="0" smtClean="0">
                <a:solidFill>
                  <a:srgbClr val="000000"/>
                </a:solidFill>
                <a:latin typeface="Times New Roman" pitchFamily="18" charset="0"/>
                <a:ea typeface="Arial Unicode MS" pitchFamily="34" charset="-128"/>
                <a:cs typeface="Times New Roman" pitchFamily="18" charset="0"/>
              </a:rPr>
              <a:t> essere utilizzata per l'acquisto di libri e di testi,  anche  in formato digitale,  di  pubblicazioni  e  di  riviste  comunque  utili all'aggiornamento  professionale,  per  l'acquisto  di   hardware   e software, per l'iscrizione a corsi per </a:t>
            </a:r>
            <a:r>
              <a:rPr lang="it-IT" sz="1000" u="sng" dirty="0" err="1" smtClean="0">
                <a:solidFill>
                  <a:srgbClr val="000000"/>
                </a:solidFill>
                <a:latin typeface="Times New Roman" pitchFamily="18" charset="0"/>
                <a:ea typeface="Arial Unicode MS" pitchFamily="34" charset="-128"/>
                <a:cs typeface="Times New Roman" pitchFamily="18" charset="0"/>
              </a:rPr>
              <a:t>attivita'</a:t>
            </a:r>
            <a:r>
              <a:rPr lang="it-IT" sz="1000" u="sng" dirty="0" smtClean="0">
                <a:solidFill>
                  <a:srgbClr val="000000"/>
                </a:solidFill>
                <a:latin typeface="Times New Roman" pitchFamily="18" charset="0"/>
                <a:ea typeface="Arial Unicode MS" pitchFamily="34" charset="-128"/>
                <a:cs typeface="Times New Roman" pitchFamily="18" charset="0"/>
              </a:rPr>
              <a:t> di  aggiornamento  e di qualificazione delle  competenze  professionali,  svolti  da  enti accreditati presso il Ministero dell'istruzione,  dell'</a:t>
            </a:r>
            <a:r>
              <a:rPr lang="it-IT" sz="1000" u="sng" dirty="0" err="1" smtClean="0">
                <a:solidFill>
                  <a:srgbClr val="000000"/>
                </a:solidFill>
                <a:latin typeface="Times New Roman" pitchFamily="18" charset="0"/>
                <a:ea typeface="Arial Unicode MS" pitchFamily="34" charset="-128"/>
                <a:cs typeface="Times New Roman" pitchFamily="18" charset="0"/>
              </a:rPr>
              <a:t>universita</a:t>
            </a:r>
            <a:r>
              <a:rPr lang="it-IT" sz="1000" u="sng" dirty="0" smtClean="0">
                <a:solidFill>
                  <a:srgbClr val="000000"/>
                </a:solidFill>
                <a:latin typeface="Times New Roman" pitchFamily="18" charset="0"/>
                <a:ea typeface="Arial Unicode MS" pitchFamily="34" charset="-128"/>
                <a:cs typeface="Times New Roman" pitchFamily="18" charset="0"/>
              </a:rPr>
              <a:t>'  e della ricerca, a corsi di laurea, di laurea magistrale, specialistica o a ciclo unico, inerenti al profilo professionale,  ovvero  a  corsi post  </a:t>
            </a:r>
            <a:r>
              <a:rPr lang="it-IT" sz="1000" u="sng" dirty="0" err="1" smtClean="0">
                <a:solidFill>
                  <a:srgbClr val="000000"/>
                </a:solidFill>
                <a:latin typeface="Times New Roman" pitchFamily="18" charset="0"/>
                <a:ea typeface="Arial Unicode MS" pitchFamily="34" charset="-128"/>
                <a:cs typeface="Times New Roman" pitchFamily="18" charset="0"/>
              </a:rPr>
              <a:t>lauream</a:t>
            </a:r>
            <a:r>
              <a:rPr lang="it-IT" sz="1000" u="sng" dirty="0" smtClean="0">
                <a:solidFill>
                  <a:srgbClr val="000000"/>
                </a:solidFill>
                <a:latin typeface="Times New Roman" pitchFamily="18" charset="0"/>
                <a:ea typeface="Arial Unicode MS" pitchFamily="34" charset="-128"/>
                <a:cs typeface="Times New Roman" pitchFamily="18" charset="0"/>
              </a:rPr>
              <a:t>  o  a   master   universitari   inerenti   al   profilo professionale, per rappresentazioni teatrali e cinematografiche,  per l'ingresso a musei, mostre ed eventi culturali e spettacoli dal vivo, </a:t>
            </a:r>
            <a:r>
              <a:rPr lang="it-IT" sz="1000" u="sng" dirty="0" err="1" smtClean="0">
                <a:solidFill>
                  <a:srgbClr val="000000"/>
                </a:solidFill>
                <a:latin typeface="Times New Roman" pitchFamily="18" charset="0"/>
                <a:ea typeface="Arial Unicode MS" pitchFamily="34" charset="-128"/>
                <a:cs typeface="Times New Roman" pitchFamily="18" charset="0"/>
              </a:rPr>
              <a:t>nonche'</a:t>
            </a:r>
            <a:r>
              <a:rPr lang="it-IT" sz="1000" u="sng" dirty="0" smtClean="0">
                <a:solidFill>
                  <a:srgbClr val="000000"/>
                </a:solidFill>
                <a:latin typeface="Times New Roman" pitchFamily="18" charset="0"/>
                <a:ea typeface="Arial Unicode MS" pitchFamily="34" charset="-128"/>
                <a:cs typeface="Times New Roman" pitchFamily="18" charset="0"/>
              </a:rPr>
              <a:t>  per  iniziative  coerenti  con  le   </a:t>
            </a:r>
            <a:r>
              <a:rPr lang="it-IT" sz="1000" u="sng" dirty="0" err="1" smtClean="0">
                <a:solidFill>
                  <a:srgbClr val="000000"/>
                </a:solidFill>
                <a:latin typeface="Times New Roman" pitchFamily="18" charset="0"/>
                <a:ea typeface="Arial Unicode MS" pitchFamily="34" charset="-128"/>
                <a:cs typeface="Times New Roman" pitchFamily="18" charset="0"/>
              </a:rPr>
              <a:t>attivita'</a:t>
            </a:r>
            <a:r>
              <a:rPr lang="it-IT" sz="1000" u="sng" dirty="0" smtClean="0">
                <a:solidFill>
                  <a:srgbClr val="000000"/>
                </a:solidFill>
                <a:latin typeface="Times New Roman" pitchFamily="18" charset="0"/>
                <a:ea typeface="Arial Unicode MS" pitchFamily="34" charset="-128"/>
                <a:cs typeface="Times New Roman" pitchFamily="18" charset="0"/>
              </a:rPr>
              <a:t>   individuate nell'ambito del piano triennale dell'offerta formativa delle scuole e del Piano nazionale di formazione di cui al comma 124</a:t>
            </a:r>
            <a:r>
              <a:rPr lang="sv-SE" sz="1000" dirty="0" smtClean="0">
                <a:solidFill>
                  <a:srgbClr val="000000"/>
                </a:solidFill>
                <a:latin typeface="Times New Roman" pitchFamily="18" charset="0"/>
                <a:ea typeface="Arial Unicode MS" pitchFamily="34" charset="-128"/>
                <a:cs typeface="Times New Roman" pitchFamily="18" charset="0"/>
              </a:rPr>
              <a:t>.  La  somma  di</a:t>
            </a:r>
            <a:r>
              <a:rPr lang="it-IT" sz="1000" dirty="0" smtClean="0">
                <a:solidFill>
                  <a:srgbClr val="000000"/>
                </a:solidFill>
                <a:latin typeface="Times New Roman" pitchFamily="18" charset="0"/>
                <a:ea typeface="Arial Unicode MS" pitchFamily="34" charset="-128"/>
                <a:cs typeface="Times New Roman" pitchFamily="18" charset="0"/>
              </a:rPr>
              <a:t> cui alla Carta non costituisce retribuzione  accessoria  ne'  reddito imponibile. </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dirty="0" smtClean="0">
                <a:solidFill>
                  <a:srgbClr val="000000"/>
                </a:solidFill>
                <a:latin typeface="Times New Roman" pitchFamily="18" charset="0"/>
                <a:ea typeface="Arial Unicode MS" pitchFamily="34" charset="-128"/>
                <a:cs typeface="Times New Roman" pitchFamily="18" charset="0"/>
              </a:rPr>
              <a:t>124. </a:t>
            </a:r>
            <a:r>
              <a:rPr lang="it-IT" sz="1000" u="sng" dirty="0" smtClean="0">
                <a:solidFill>
                  <a:srgbClr val="000000"/>
                </a:solidFill>
                <a:latin typeface="Times New Roman" pitchFamily="18" charset="0"/>
                <a:ea typeface="Arial Unicode MS" pitchFamily="34" charset="-128"/>
                <a:cs typeface="Times New Roman" pitchFamily="18" charset="0"/>
              </a:rPr>
              <a:t>La formazione in servizio costituisce </a:t>
            </a:r>
            <a:r>
              <a:rPr lang="it-IT" sz="1000" u="sng" dirty="0" err="1" smtClean="0">
                <a:solidFill>
                  <a:srgbClr val="000000"/>
                </a:solidFill>
                <a:latin typeface="Times New Roman" pitchFamily="18" charset="0"/>
                <a:ea typeface="Arial Unicode MS" pitchFamily="34" charset="-128"/>
                <a:cs typeface="Times New Roman" pitchFamily="18" charset="0"/>
              </a:rPr>
              <a:t>attività</a:t>
            </a:r>
            <a:r>
              <a:rPr lang="it-IT" sz="1000" u="sng" dirty="0" smtClean="0">
                <a:solidFill>
                  <a:srgbClr val="000000"/>
                </a:solidFill>
                <a:latin typeface="Times New Roman" pitchFamily="18" charset="0"/>
                <a:ea typeface="Arial Unicode MS" pitchFamily="34" charset="-128"/>
                <a:cs typeface="Times New Roman" pitchFamily="18" charset="0"/>
              </a:rPr>
              <a:t> “obbligatoria, strutturale e permanente” per i docenti di ruolo. Le </a:t>
            </a:r>
            <a:r>
              <a:rPr lang="it-IT" sz="1000" u="sng" dirty="0" err="1" smtClean="0">
                <a:solidFill>
                  <a:srgbClr val="000000"/>
                </a:solidFill>
                <a:latin typeface="Times New Roman" pitchFamily="18" charset="0"/>
                <a:ea typeface="Arial Unicode MS" pitchFamily="34" charset="-128"/>
                <a:cs typeface="Times New Roman" pitchFamily="18" charset="0"/>
              </a:rPr>
              <a:t>attività</a:t>
            </a:r>
            <a:r>
              <a:rPr lang="it-IT" sz="1000" u="sng" dirty="0" smtClean="0">
                <a:solidFill>
                  <a:srgbClr val="000000"/>
                </a:solidFill>
                <a:latin typeface="Times New Roman" pitchFamily="18" charset="0"/>
                <a:ea typeface="Arial Unicode MS" pitchFamily="34" charset="-128"/>
                <a:cs typeface="Times New Roman" pitchFamily="18" charset="0"/>
              </a:rPr>
              <a:t> relative sono collegate con il piano triennale </a:t>
            </a:r>
            <a:r>
              <a:rPr lang="it-IT" sz="1000" u="sng" dirty="0" err="1" smtClean="0">
                <a:solidFill>
                  <a:srgbClr val="000000"/>
                </a:solidFill>
                <a:latin typeface="Times New Roman" pitchFamily="18" charset="0"/>
                <a:ea typeface="Arial Unicode MS" pitchFamily="34" charset="-128"/>
                <a:cs typeface="Times New Roman" pitchFamily="18" charset="0"/>
              </a:rPr>
              <a:t>dell</a:t>
            </a:r>
            <a:r>
              <a:rPr lang="fr-FR" sz="1000" u="sng" dirty="0" smtClean="0">
                <a:solidFill>
                  <a:srgbClr val="000000"/>
                </a:solidFill>
                <a:latin typeface="Times New Roman" pitchFamily="18" charset="0"/>
                <a:ea typeface="Arial Unicode MS" pitchFamily="34" charset="-128"/>
                <a:cs typeface="Times New Roman" pitchFamily="18" charset="0"/>
              </a:rPr>
              <a:t>’</a:t>
            </a:r>
            <a:r>
              <a:rPr lang="it-IT" sz="1000" u="sng" dirty="0" smtClean="0">
                <a:solidFill>
                  <a:srgbClr val="000000"/>
                </a:solidFill>
                <a:latin typeface="Times New Roman" pitchFamily="18" charset="0"/>
                <a:ea typeface="Arial Unicode MS" pitchFamily="34" charset="-128"/>
                <a:cs typeface="Times New Roman" pitchFamily="18" charset="0"/>
              </a:rPr>
              <a:t>offerta formativa e con gli obiettivi di miglioramento individuati nel RAV.</a:t>
            </a:r>
            <a:endParaRPr lang="it-IT" sz="10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000" u="sng" dirty="0" smtClean="0">
                <a:solidFill>
                  <a:srgbClr val="000000"/>
                </a:solidFill>
                <a:latin typeface="Times New Roman" pitchFamily="18" charset="0"/>
                <a:ea typeface="Arial Unicode MS" pitchFamily="34" charset="-128"/>
                <a:cs typeface="Times New Roman" pitchFamily="18" charset="0"/>
              </a:rPr>
              <a:t>Si tiene conto delle </a:t>
            </a:r>
            <a:r>
              <a:rPr lang="it-IT" sz="1000" u="sng" dirty="0" err="1" smtClean="0">
                <a:solidFill>
                  <a:srgbClr val="000000"/>
                </a:solidFill>
                <a:latin typeface="Times New Roman" pitchFamily="18" charset="0"/>
                <a:ea typeface="Arial Unicode MS" pitchFamily="34" charset="-128"/>
                <a:cs typeface="Times New Roman" pitchFamily="18" charset="0"/>
              </a:rPr>
              <a:t>priorità</a:t>
            </a:r>
            <a:r>
              <a:rPr lang="it-IT" sz="1000" u="sng" dirty="0" smtClean="0">
                <a:solidFill>
                  <a:srgbClr val="000000"/>
                </a:solidFill>
                <a:latin typeface="Times New Roman" pitchFamily="18" charset="0"/>
                <a:ea typeface="Arial Unicode MS" pitchFamily="34" charset="-128"/>
                <a:cs typeface="Times New Roman" pitchFamily="18" charset="0"/>
              </a:rPr>
              <a:t> fissate ogni tre anni con propria direttiva dal Ministro per il sistema di istruzione.</a:t>
            </a:r>
            <a:endParaRPr lang="it-IT" sz="1000" dirty="0" smtClean="0">
              <a:solidFill>
                <a:schemeClr val="tx1"/>
              </a:solidFill>
              <a:latin typeface="Arial" pitchFamily="34" charset="0"/>
              <a:cs typeface="Arial" pitchFamily="34" charset="0"/>
            </a:endParaRPr>
          </a:p>
        </p:txBody>
      </p:sp>
      <p:sp>
        <p:nvSpPr>
          <p:cNvPr id="4" name="Rettangolo 3"/>
          <p:cNvSpPr/>
          <p:nvPr/>
        </p:nvSpPr>
        <p:spPr>
          <a:xfrm>
            <a:off x="715070" y="753914"/>
            <a:ext cx="8352928" cy="6063198"/>
          </a:xfrm>
          <a:prstGeom prst="rect">
            <a:avLst/>
          </a:prstGeom>
        </p:spPr>
        <p:txBody>
          <a:bodyPr wrap="square">
            <a:spAutoFit/>
          </a:bodyPr>
          <a:lstStyle/>
          <a:p>
            <a:pPr algn="ctr" defTabSz="914400" rtl="0" eaLnBrk="0" fontAlgn="base" hangingPunct="0">
              <a:lnSpc>
                <a:spcPct val="100000"/>
              </a:lnSpc>
              <a:spcBef>
                <a:spcPct val="0"/>
              </a:spcBef>
              <a:spcAft>
                <a:spcPct val="0"/>
              </a:spcAft>
            </a:pPr>
            <a:r>
              <a:rPr lang="it-IT" sz="1300" b="1" dirty="0" smtClean="0">
                <a:solidFill>
                  <a:srgbClr val="000000"/>
                </a:solidFill>
                <a:latin typeface="Arial" pitchFamily="34" charset="0"/>
                <a:ea typeface="Arial Unicode MS" pitchFamily="34" charset="-128"/>
                <a:cs typeface="Arial" pitchFamily="34" charset="0"/>
              </a:rPr>
              <a:t>Articolo 63-64  -66 CCNL - </a:t>
            </a:r>
            <a:r>
              <a:rPr lang="it-IT" sz="1300" b="1" dirty="0" smtClean="0">
                <a:solidFill>
                  <a:srgbClr val="222222"/>
                </a:solidFill>
                <a:latin typeface="Arial" pitchFamily="34" charset="0"/>
                <a:ea typeface="Arial Unicode MS" pitchFamily="34" charset="-128"/>
                <a:cs typeface="Arial" pitchFamily="34" charset="0"/>
              </a:rPr>
              <a:t>FORMAZIONE DEL PERSONALE</a:t>
            </a:r>
          </a:p>
          <a:p>
            <a:pPr algn="ctr" defTabSz="914400" rtl="0" eaLnBrk="0" fontAlgn="base" hangingPunct="0">
              <a:lnSpc>
                <a:spcPct val="100000"/>
              </a:lnSpc>
              <a:spcBef>
                <a:spcPct val="0"/>
              </a:spcBef>
              <a:spcAft>
                <a:spcPct val="0"/>
              </a:spcAft>
            </a:pPr>
            <a:endParaRPr lang="it-IT" sz="12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dirty="0" smtClean="0">
                <a:solidFill>
                  <a:srgbClr val="000000"/>
                </a:solidFill>
                <a:latin typeface="Arial" pitchFamily="34" charset="0"/>
                <a:ea typeface="Arial Unicode MS" pitchFamily="34" charset="-128"/>
                <a:cs typeface="Arial" pitchFamily="34" charset="0"/>
              </a:rPr>
              <a:t>L</a:t>
            </a:r>
            <a:r>
              <a:rPr lang="fr-FR" sz="1300" dirty="0" smtClean="0">
                <a:solidFill>
                  <a:srgbClr val="000000"/>
                </a:solidFill>
                <a:latin typeface="Arial" pitchFamily="34" charset="0"/>
                <a:ea typeface="Arial Unicode MS" pitchFamily="34" charset="-128"/>
                <a:cs typeface="Arial" pitchFamily="34" charset="0"/>
              </a:rPr>
              <a:t>’</a:t>
            </a:r>
            <a:r>
              <a:rPr lang="it-IT" sz="1300" dirty="0" smtClean="0">
                <a:solidFill>
                  <a:srgbClr val="000000"/>
                </a:solidFill>
                <a:latin typeface="Arial" pitchFamily="34" charset="0"/>
                <a:ea typeface="Arial Unicode MS" pitchFamily="34" charset="-128"/>
                <a:cs typeface="Arial" pitchFamily="34" charset="0"/>
              </a:rPr>
              <a:t>Amministrazione è tenuta a fornire strumenti, risorse e </a:t>
            </a:r>
            <a:r>
              <a:rPr lang="it-IT" sz="1300" dirty="0" err="1" smtClean="0">
                <a:solidFill>
                  <a:srgbClr val="000000"/>
                </a:solidFill>
                <a:latin typeface="Arial" pitchFamily="34" charset="0"/>
                <a:ea typeface="Arial Unicode MS" pitchFamily="34" charset="-128"/>
                <a:cs typeface="Arial" pitchFamily="34" charset="0"/>
              </a:rPr>
              <a:t>opportunit</a:t>
            </a:r>
            <a:r>
              <a:rPr lang="fr-FR" sz="1300" dirty="0" smtClean="0">
                <a:solidFill>
                  <a:srgbClr val="000000"/>
                </a:solidFill>
                <a:latin typeface="Arial" pitchFamily="34" charset="0"/>
                <a:ea typeface="Arial Unicode MS" pitchFamily="34" charset="-128"/>
                <a:cs typeface="Arial" pitchFamily="34" charset="0"/>
              </a:rPr>
              <a:t>à </a:t>
            </a:r>
            <a:r>
              <a:rPr lang="it-IT" sz="1300" dirty="0" smtClean="0">
                <a:solidFill>
                  <a:srgbClr val="000000"/>
                </a:solidFill>
                <a:latin typeface="Arial" pitchFamily="34" charset="0"/>
                <a:ea typeface="Arial Unicode MS" pitchFamily="34" charset="-128"/>
                <a:cs typeface="Arial" pitchFamily="34" charset="0"/>
              </a:rPr>
              <a:t>che garantiscano la formazione in servizio.  La partecipazione ad </a:t>
            </a:r>
            <a:r>
              <a:rPr lang="it-IT" sz="1300" dirty="0" err="1" smtClean="0">
                <a:solidFill>
                  <a:srgbClr val="000000"/>
                </a:solidFill>
                <a:latin typeface="Arial" pitchFamily="34" charset="0"/>
                <a:ea typeface="Arial Unicode MS" pitchFamily="34" charset="-128"/>
                <a:cs typeface="Arial" pitchFamily="34" charset="0"/>
              </a:rPr>
              <a:t>attivit</a:t>
            </a:r>
            <a:r>
              <a:rPr lang="fr-FR" sz="1300" dirty="0" smtClean="0">
                <a:solidFill>
                  <a:srgbClr val="000000"/>
                </a:solidFill>
                <a:latin typeface="Arial" pitchFamily="34" charset="0"/>
                <a:ea typeface="Arial Unicode MS" pitchFamily="34" charset="-128"/>
                <a:cs typeface="Arial" pitchFamily="34" charset="0"/>
              </a:rPr>
              <a:t>à </a:t>
            </a:r>
            <a:r>
              <a:rPr lang="it-IT" sz="1300" dirty="0" smtClean="0">
                <a:solidFill>
                  <a:srgbClr val="000000"/>
                </a:solidFill>
                <a:latin typeface="Arial" pitchFamily="34" charset="0"/>
                <a:ea typeface="Arial Unicode MS" pitchFamily="34" charset="-128"/>
                <a:cs typeface="Arial" pitchFamily="34" charset="0"/>
              </a:rPr>
              <a:t>di formazione e di aggiornamento costituisce un diritto per il personale in quanto funzionale alla piena realizzazione e allo sviluppo delle proprie </a:t>
            </a:r>
            <a:r>
              <a:rPr lang="it-IT" sz="1300" dirty="0" err="1" smtClean="0">
                <a:solidFill>
                  <a:srgbClr val="000000"/>
                </a:solidFill>
                <a:latin typeface="Arial" pitchFamily="34" charset="0"/>
                <a:ea typeface="Arial Unicode MS" pitchFamily="34" charset="-128"/>
                <a:cs typeface="Arial" pitchFamily="34" charset="0"/>
              </a:rPr>
              <a:t>professionalit</a:t>
            </a:r>
            <a:r>
              <a:rPr lang="fr-FR" sz="1300" dirty="0" smtClean="0">
                <a:solidFill>
                  <a:srgbClr val="000000"/>
                </a:solidFill>
                <a:latin typeface="Arial" pitchFamily="34" charset="0"/>
                <a:ea typeface="Arial Unicode MS" pitchFamily="34" charset="-128"/>
                <a:cs typeface="Arial" pitchFamily="34" charset="0"/>
              </a:rPr>
              <a:t>à</a:t>
            </a:r>
            <a:r>
              <a:rPr lang="it-IT" sz="1300" dirty="0" smtClean="0">
                <a:solidFill>
                  <a:srgbClr val="000000"/>
                </a:solidFill>
                <a:latin typeface="Arial" pitchFamily="34" charset="0"/>
                <a:ea typeface="Arial Unicode MS" pitchFamily="34" charset="-128"/>
                <a:cs typeface="Arial" pitchFamily="34" charset="0"/>
              </a:rPr>
              <a:t>. </a:t>
            </a: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dirty="0" smtClean="0">
                <a:solidFill>
                  <a:srgbClr val="000000"/>
                </a:solidFill>
                <a:latin typeface="Arial" pitchFamily="34" charset="0"/>
                <a:ea typeface="Arial Unicode MS" pitchFamily="34" charset="-128"/>
                <a:cs typeface="Arial" pitchFamily="34" charset="0"/>
              </a:rPr>
              <a:t>Le iniziative formative, ordinariamente, si svolgono fuori </a:t>
            </a:r>
            <a:r>
              <a:rPr lang="it-IT" sz="1300" dirty="0" err="1" smtClean="0">
                <a:solidFill>
                  <a:srgbClr val="000000"/>
                </a:solidFill>
                <a:latin typeface="Arial" pitchFamily="34" charset="0"/>
                <a:ea typeface="Arial Unicode MS" pitchFamily="34" charset="-128"/>
                <a:cs typeface="Arial" pitchFamily="34" charset="0"/>
              </a:rPr>
              <a:t>dell</a:t>
            </a:r>
            <a:r>
              <a:rPr lang="fr-FR" sz="1300" dirty="0" smtClean="0">
                <a:solidFill>
                  <a:srgbClr val="000000"/>
                </a:solidFill>
                <a:latin typeface="Arial" pitchFamily="34" charset="0"/>
                <a:ea typeface="Arial Unicode MS" pitchFamily="34" charset="-128"/>
                <a:cs typeface="Arial" pitchFamily="34" charset="0"/>
              </a:rPr>
              <a:t>’</a:t>
            </a:r>
            <a:r>
              <a:rPr lang="it-IT" sz="1300" dirty="0" smtClean="0">
                <a:solidFill>
                  <a:srgbClr val="000000"/>
                </a:solidFill>
                <a:latin typeface="Arial" pitchFamily="34" charset="0"/>
                <a:ea typeface="Arial Unicode MS" pitchFamily="34" charset="-128"/>
                <a:cs typeface="Arial" pitchFamily="34" charset="0"/>
              </a:rPr>
              <a:t>orario di insegnamento. </a:t>
            </a: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b="1" dirty="0" smtClean="0">
                <a:solidFill>
                  <a:srgbClr val="222222"/>
                </a:solidFill>
                <a:latin typeface="Arial" pitchFamily="34" charset="0"/>
                <a:ea typeface="Arial Unicode MS" pitchFamily="34" charset="-128"/>
                <a:cs typeface="Arial" pitchFamily="34" charset="0"/>
              </a:rPr>
              <a:t>art. 66</a:t>
            </a: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dirty="0" smtClean="0">
                <a:solidFill>
                  <a:srgbClr val="000000"/>
                </a:solidFill>
                <a:latin typeface="Arial" pitchFamily="34" charset="0"/>
                <a:ea typeface="Arial Unicode MS" pitchFamily="34" charset="-128"/>
                <a:cs typeface="Arial" pitchFamily="34" charset="0"/>
              </a:rPr>
              <a:t>In ogni istituzione scolastica ed educativa il Piano annuale delle </a:t>
            </a:r>
            <a:r>
              <a:rPr lang="it-IT" sz="1300" dirty="0" err="1" smtClean="0">
                <a:solidFill>
                  <a:srgbClr val="000000"/>
                </a:solidFill>
                <a:latin typeface="Arial" pitchFamily="34" charset="0"/>
                <a:ea typeface="Arial Unicode MS" pitchFamily="34" charset="-128"/>
                <a:cs typeface="Arial" pitchFamily="34" charset="0"/>
              </a:rPr>
              <a:t>attivit</a:t>
            </a:r>
            <a:r>
              <a:rPr lang="fr-FR" sz="1300" dirty="0" smtClean="0">
                <a:solidFill>
                  <a:srgbClr val="000000"/>
                </a:solidFill>
                <a:latin typeface="Arial" pitchFamily="34" charset="0"/>
                <a:ea typeface="Arial Unicode MS" pitchFamily="34" charset="-128"/>
                <a:cs typeface="Arial" pitchFamily="34" charset="0"/>
              </a:rPr>
              <a:t>à </a:t>
            </a:r>
            <a:r>
              <a:rPr lang="it-IT" sz="1300" dirty="0" smtClean="0">
                <a:solidFill>
                  <a:srgbClr val="000000"/>
                </a:solidFill>
                <a:latin typeface="Arial" pitchFamily="34" charset="0"/>
                <a:ea typeface="Arial Unicode MS" pitchFamily="34" charset="-128"/>
                <a:cs typeface="Arial" pitchFamily="34" charset="0"/>
              </a:rPr>
              <a:t>di aggiornamento e formazione destinate ai docenti è deliberato dal Collegio dei docenti coerentemente con gli obiettivi e i tempi del POF, </a:t>
            </a: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u="sng" dirty="0" smtClean="0">
                <a:solidFill>
                  <a:srgbClr val="000000"/>
                </a:solidFill>
                <a:latin typeface="Arial" pitchFamily="34" charset="0"/>
                <a:ea typeface="Arial Unicode MS" pitchFamily="34" charset="-128"/>
                <a:cs typeface="Arial" pitchFamily="34" charset="0"/>
              </a:rPr>
              <a:t>modificato da legge 107/15: il piano diventa triennale in quanto legato al PTOF</a:t>
            </a:r>
          </a:p>
          <a:p>
            <a:pPr marL="0" marR="0" lvl="0" indent="0" algn="l" defTabSz="914400" rtl="0" eaLnBrk="0" fontAlgn="base" latinLnBrk="0" hangingPunct="0">
              <a:lnSpc>
                <a:spcPct val="100000"/>
              </a:lnSpc>
              <a:spcBef>
                <a:spcPct val="0"/>
              </a:spcBef>
              <a:spcAft>
                <a:spcPct val="0"/>
              </a:spcAft>
              <a:buClrTx/>
              <a:buSzTx/>
              <a:buFontTx/>
              <a:buNone/>
              <a:tabLst/>
            </a:pPr>
            <a:endParaRPr lang="it-IT" sz="1300" dirty="0" smtClean="0">
              <a:solidFill>
                <a:schemeClr val="tx1"/>
              </a:solidFill>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it-IT" sz="1300" b="1" dirty="0" smtClean="0">
                <a:solidFill>
                  <a:srgbClr val="222222"/>
                </a:solidFill>
                <a:latin typeface="Arial" pitchFamily="34" charset="0"/>
                <a:ea typeface="Arial Unicode MS" pitchFamily="34" charset="-128"/>
                <a:cs typeface="Arial" pitchFamily="34" charset="0"/>
              </a:rPr>
              <a:t>FORMAZIONE DOCENTI EX LEGGE 107</a:t>
            </a: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dirty="0" smtClean="0">
                <a:solidFill>
                  <a:srgbClr val="000000"/>
                </a:solidFill>
                <a:latin typeface="Arial" pitchFamily="34" charset="0"/>
                <a:ea typeface="Arial Unicode MS" pitchFamily="34" charset="-128"/>
                <a:cs typeface="Arial" pitchFamily="34" charset="0"/>
              </a:rPr>
              <a:t>121. Al fine di sostenere la formazione continua dei docenti  e  di valorizzarne le competenze professionali, e' istituita, nel  rispetto del limite di spesa di cui al comma 123,  la  Carta  elettronica  per l'aggiornamento  e  la  formazione  del  docente   di   ruolo   delle istituzioni  scolastiche  di  ogni  ordine   e   grado.   </a:t>
            </a:r>
            <a:r>
              <a:rPr lang="es-ES_tradnl" sz="1300" u="sng" dirty="0" smtClean="0">
                <a:solidFill>
                  <a:srgbClr val="000000"/>
                </a:solidFill>
                <a:latin typeface="Arial" pitchFamily="34" charset="0"/>
                <a:ea typeface="Arial Unicode MS" pitchFamily="34" charset="-128"/>
                <a:cs typeface="Arial" pitchFamily="34" charset="0"/>
              </a:rPr>
              <a:t>La   Carta,</a:t>
            </a:r>
            <a:r>
              <a:rPr lang="it-IT" sz="1300" u="sng" dirty="0" smtClean="0">
                <a:solidFill>
                  <a:srgbClr val="000000"/>
                </a:solidFill>
                <a:latin typeface="Arial" pitchFamily="34" charset="0"/>
                <a:ea typeface="Arial Unicode MS" pitchFamily="34" charset="-128"/>
                <a:cs typeface="Arial" pitchFamily="34" charset="0"/>
              </a:rPr>
              <a:t> dell'importo nominale di euro 500 annui per ciascun anno  scolastico, </a:t>
            </a:r>
            <a:r>
              <a:rPr lang="it-IT" sz="1300" u="sng" dirty="0" err="1" smtClean="0">
                <a:solidFill>
                  <a:srgbClr val="000000"/>
                </a:solidFill>
                <a:latin typeface="Arial" pitchFamily="34" charset="0"/>
                <a:ea typeface="Arial Unicode MS" pitchFamily="34" charset="-128"/>
                <a:cs typeface="Arial" pitchFamily="34" charset="0"/>
              </a:rPr>
              <a:t>puo'</a:t>
            </a:r>
            <a:r>
              <a:rPr lang="it-IT" sz="1300" u="sng" dirty="0" smtClean="0">
                <a:solidFill>
                  <a:srgbClr val="000000"/>
                </a:solidFill>
                <a:latin typeface="Arial" pitchFamily="34" charset="0"/>
                <a:ea typeface="Arial Unicode MS" pitchFamily="34" charset="-128"/>
                <a:cs typeface="Arial" pitchFamily="34" charset="0"/>
              </a:rPr>
              <a:t> essere utilizzata per l'acquisto di libri e di testi,  anche  in formato digitale,  di  pubblicazioni  e  di  riviste  comunque  utili all'aggiornamento  professionale,  per  l'acquisto  di   hardware   e software, per l'iscrizione a corsi per </a:t>
            </a:r>
            <a:r>
              <a:rPr lang="it-IT" sz="1300" u="sng" dirty="0" err="1" smtClean="0">
                <a:solidFill>
                  <a:srgbClr val="000000"/>
                </a:solidFill>
                <a:latin typeface="Arial" pitchFamily="34" charset="0"/>
                <a:ea typeface="Arial Unicode MS" pitchFamily="34" charset="-128"/>
                <a:cs typeface="Arial" pitchFamily="34" charset="0"/>
              </a:rPr>
              <a:t>attivita'</a:t>
            </a:r>
            <a:r>
              <a:rPr lang="it-IT" sz="1300" u="sng" dirty="0" smtClean="0">
                <a:solidFill>
                  <a:srgbClr val="000000"/>
                </a:solidFill>
                <a:latin typeface="Arial" pitchFamily="34" charset="0"/>
                <a:ea typeface="Arial Unicode MS" pitchFamily="34" charset="-128"/>
                <a:cs typeface="Arial" pitchFamily="34" charset="0"/>
              </a:rPr>
              <a:t> di  aggiornamento  e di qualificazione delle  competenze  professionali,  svolti  da  enti accreditati presso il Ministero dell'istruzione,  dell'</a:t>
            </a:r>
            <a:r>
              <a:rPr lang="it-IT" sz="1300" u="sng" dirty="0" err="1" smtClean="0">
                <a:solidFill>
                  <a:srgbClr val="000000"/>
                </a:solidFill>
                <a:latin typeface="Arial" pitchFamily="34" charset="0"/>
                <a:ea typeface="Arial Unicode MS" pitchFamily="34" charset="-128"/>
                <a:cs typeface="Arial" pitchFamily="34" charset="0"/>
              </a:rPr>
              <a:t>universita</a:t>
            </a:r>
            <a:r>
              <a:rPr lang="it-IT" sz="1300" u="sng" dirty="0" smtClean="0">
                <a:solidFill>
                  <a:srgbClr val="000000"/>
                </a:solidFill>
                <a:latin typeface="Arial" pitchFamily="34" charset="0"/>
                <a:ea typeface="Arial Unicode MS" pitchFamily="34" charset="-128"/>
                <a:cs typeface="Arial" pitchFamily="34" charset="0"/>
              </a:rPr>
              <a:t>'  e della ricerca, a corsi di laurea, di laurea magistrale, specialistica o a ciclo unico, inerenti al profilo professionale,  ovvero  a  corsi post  </a:t>
            </a:r>
            <a:r>
              <a:rPr lang="it-IT" sz="1300" u="sng" dirty="0" err="1" smtClean="0">
                <a:solidFill>
                  <a:srgbClr val="000000"/>
                </a:solidFill>
                <a:latin typeface="Arial" pitchFamily="34" charset="0"/>
                <a:ea typeface="Arial Unicode MS" pitchFamily="34" charset="-128"/>
                <a:cs typeface="Arial" pitchFamily="34" charset="0"/>
              </a:rPr>
              <a:t>lauream</a:t>
            </a:r>
            <a:r>
              <a:rPr lang="it-IT" sz="1300" u="sng" dirty="0" smtClean="0">
                <a:solidFill>
                  <a:srgbClr val="000000"/>
                </a:solidFill>
                <a:latin typeface="Arial" pitchFamily="34" charset="0"/>
                <a:ea typeface="Arial Unicode MS" pitchFamily="34" charset="-128"/>
                <a:cs typeface="Arial" pitchFamily="34" charset="0"/>
              </a:rPr>
              <a:t>  o  a   master   universitari   inerenti   al   profilo professionale, per rappresentazioni teatrali e cinematografiche,  per l'ingresso a musei, mostre ed eventi culturali e spettacoli dal vivo, </a:t>
            </a:r>
            <a:r>
              <a:rPr lang="it-IT" sz="1300" u="sng" dirty="0" err="1" smtClean="0">
                <a:solidFill>
                  <a:srgbClr val="000000"/>
                </a:solidFill>
                <a:latin typeface="Arial" pitchFamily="34" charset="0"/>
                <a:ea typeface="Arial Unicode MS" pitchFamily="34" charset="-128"/>
                <a:cs typeface="Arial" pitchFamily="34" charset="0"/>
              </a:rPr>
              <a:t>nonche'</a:t>
            </a:r>
            <a:r>
              <a:rPr lang="it-IT" sz="1300" u="sng" dirty="0" smtClean="0">
                <a:solidFill>
                  <a:srgbClr val="000000"/>
                </a:solidFill>
                <a:latin typeface="Arial" pitchFamily="34" charset="0"/>
                <a:ea typeface="Arial Unicode MS" pitchFamily="34" charset="-128"/>
                <a:cs typeface="Arial" pitchFamily="34" charset="0"/>
              </a:rPr>
              <a:t>  per  iniziative  coerenti  con  le   </a:t>
            </a:r>
            <a:r>
              <a:rPr lang="it-IT" sz="1300" u="sng" dirty="0" err="1" smtClean="0">
                <a:solidFill>
                  <a:srgbClr val="000000"/>
                </a:solidFill>
                <a:latin typeface="Arial" pitchFamily="34" charset="0"/>
                <a:ea typeface="Arial Unicode MS" pitchFamily="34" charset="-128"/>
                <a:cs typeface="Arial" pitchFamily="34" charset="0"/>
              </a:rPr>
              <a:t>attivita'</a:t>
            </a:r>
            <a:r>
              <a:rPr lang="it-IT" sz="1300" u="sng" dirty="0" smtClean="0">
                <a:solidFill>
                  <a:srgbClr val="000000"/>
                </a:solidFill>
                <a:latin typeface="Arial" pitchFamily="34" charset="0"/>
                <a:ea typeface="Arial Unicode MS" pitchFamily="34" charset="-128"/>
                <a:cs typeface="Arial" pitchFamily="34" charset="0"/>
              </a:rPr>
              <a:t>   individuate nell'ambito del piano triennale dell'offerta formativa delle scuole e del Piano nazionale di formazione di cui al comma 124</a:t>
            </a:r>
            <a:r>
              <a:rPr lang="sv-SE" sz="1300" dirty="0" smtClean="0">
                <a:solidFill>
                  <a:srgbClr val="000000"/>
                </a:solidFill>
                <a:latin typeface="Arial" pitchFamily="34" charset="0"/>
                <a:ea typeface="Arial Unicode MS" pitchFamily="34" charset="-128"/>
                <a:cs typeface="Arial" pitchFamily="34" charset="0"/>
              </a:rPr>
              <a:t>.  La  somma  di</a:t>
            </a:r>
            <a:r>
              <a:rPr lang="it-IT" sz="1300" dirty="0" smtClean="0">
                <a:solidFill>
                  <a:srgbClr val="000000"/>
                </a:solidFill>
                <a:latin typeface="Arial" pitchFamily="34" charset="0"/>
                <a:ea typeface="Arial Unicode MS" pitchFamily="34" charset="-128"/>
                <a:cs typeface="Arial" pitchFamily="34" charset="0"/>
              </a:rPr>
              <a:t> cui alla Carta non costituisce retribuzione  accessoria  ne'  reddito imponibile. </a:t>
            </a:r>
          </a:p>
          <a:p>
            <a:pPr marL="0" marR="0" lvl="0" indent="0" algn="l" defTabSz="914400" rtl="0" eaLnBrk="0" fontAlgn="base" latinLnBrk="0" hangingPunct="0">
              <a:lnSpc>
                <a:spcPct val="100000"/>
              </a:lnSpc>
              <a:spcBef>
                <a:spcPct val="0"/>
              </a:spcBef>
              <a:spcAft>
                <a:spcPct val="0"/>
              </a:spcAft>
              <a:buClrTx/>
              <a:buSzTx/>
              <a:buFontTx/>
              <a:buNone/>
              <a:tabLst/>
            </a:pP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dirty="0" smtClean="0">
                <a:solidFill>
                  <a:srgbClr val="000000"/>
                </a:solidFill>
                <a:latin typeface="Arial" pitchFamily="34" charset="0"/>
                <a:ea typeface="Arial Unicode MS" pitchFamily="34" charset="-128"/>
                <a:cs typeface="Arial" pitchFamily="34" charset="0"/>
              </a:rPr>
              <a:t>124. </a:t>
            </a:r>
            <a:r>
              <a:rPr lang="it-IT" sz="1300" u="sng" dirty="0" smtClean="0">
                <a:solidFill>
                  <a:srgbClr val="000000"/>
                </a:solidFill>
                <a:latin typeface="Arial" pitchFamily="34" charset="0"/>
                <a:ea typeface="Arial Unicode MS" pitchFamily="34" charset="-128"/>
                <a:cs typeface="Arial" pitchFamily="34" charset="0"/>
              </a:rPr>
              <a:t>La formazione in servizio costituisce </a:t>
            </a:r>
            <a:r>
              <a:rPr lang="it-IT" sz="1300" u="sng" dirty="0" err="1" smtClean="0">
                <a:solidFill>
                  <a:srgbClr val="000000"/>
                </a:solidFill>
                <a:latin typeface="Arial" pitchFamily="34" charset="0"/>
                <a:ea typeface="Arial Unicode MS" pitchFamily="34" charset="-128"/>
                <a:cs typeface="Arial" pitchFamily="34" charset="0"/>
              </a:rPr>
              <a:t>attività</a:t>
            </a:r>
            <a:r>
              <a:rPr lang="it-IT" sz="1300" u="sng" dirty="0" smtClean="0">
                <a:solidFill>
                  <a:srgbClr val="000000"/>
                </a:solidFill>
                <a:latin typeface="Arial" pitchFamily="34" charset="0"/>
                <a:ea typeface="Arial Unicode MS" pitchFamily="34" charset="-128"/>
                <a:cs typeface="Arial" pitchFamily="34" charset="0"/>
              </a:rPr>
              <a:t> “obbligatoria, strutturale e permanente” per i docenti di ruolo. Le </a:t>
            </a:r>
            <a:r>
              <a:rPr lang="it-IT" sz="1300" u="sng" dirty="0" err="1" smtClean="0">
                <a:solidFill>
                  <a:srgbClr val="000000"/>
                </a:solidFill>
                <a:latin typeface="Arial" pitchFamily="34" charset="0"/>
                <a:ea typeface="Arial Unicode MS" pitchFamily="34" charset="-128"/>
                <a:cs typeface="Arial" pitchFamily="34" charset="0"/>
              </a:rPr>
              <a:t>attività</a:t>
            </a:r>
            <a:r>
              <a:rPr lang="it-IT" sz="1300" u="sng" dirty="0" smtClean="0">
                <a:solidFill>
                  <a:srgbClr val="000000"/>
                </a:solidFill>
                <a:latin typeface="Arial" pitchFamily="34" charset="0"/>
                <a:ea typeface="Arial Unicode MS" pitchFamily="34" charset="-128"/>
                <a:cs typeface="Arial" pitchFamily="34" charset="0"/>
              </a:rPr>
              <a:t> relative sono collegate con il piano triennale </a:t>
            </a:r>
            <a:r>
              <a:rPr lang="it-IT" sz="1300" u="sng" dirty="0" err="1" smtClean="0">
                <a:solidFill>
                  <a:srgbClr val="000000"/>
                </a:solidFill>
                <a:latin typeface="Arial" pitchFamily="34" charset="0"/>
                <a:ea typeface="Arial Unicode MS" pitchFamily="34" charset="-128"/>
                <a:cs typeface="Arial" pitchFamily="34" charset="0"/>
              </a:rPr>
              <a:t>dell</a:t>
            </a:r>
            <a:r>
              <a:rPr lang="fr-FR" sz="1300" u="sng" dirty="0" smtClean="0">
                <a:solidFill>
                  <a:srgbClr val="000000"/>
                </a:solidFill>
                <a:latin typeface="Arial" pitchFamily="34" charset="0"/>
                <a:ea typeface="Arial Unicode MS" pitchFamily="34" charset="-128"/>
                <a:cs typeface="Arial" pitchFamily="34" charset="0"/>
              </a:rPr>
              <a:t>’</a:t>
            </a:r>
            <a:r>
              <a:rPr lang="it-IT" sz="1300" u="sng" dirty="0" smtClean="0">
                <a:solidFill>
                  <a:srgbClr val="000000"/>
                </a:solidFill>
                <a:latin typeface="Arial" pitchFamily="34" charset="0"/>
                <a:ea typeface="Arial Unicode MS" pitchFamily="34" charset="-128"/>
                <a:cs typeface="Arial" pitchFamily="34" charset="0"/>
              </a:rPr>
              <a:t>offerta formativa e con gli obiettivi di miglioramento individuati nel RAV.</a:t>
            </a:r>
            <a:endParaRPr lang="it-IT" sz="13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sz="1300" u="sng" dirty="0" smtClean="0">
                <a:solidFill>
                  <a:srgbClr val="000000"/>
                </a:solidFill>
                <a:latin typeface="Arial" pitchFamily="34" charset="0"/>
                <a:ea typeface="Arial Unicode MS" pitchFamily="34" charset="-128"/>
                <a:cs typeface="Arial" pitchFamily="34" charset="0"/>
              </a:rPr>
              <a:t>Si tiene conto delle </a:t>
            </a:r>
            <a:r>
              <a:rPr lang="it-IT" sz="1300" u="sng" dirty="0" err="1" smtClean="0">
                <a:solidFill>
                  <a:srgbClr val="000000"/>
                </a:solidFill>
                <a:latin typeface="Arial" pitchFamily="34" charset="0"/>
                <a:ea typeface="Arial Unicode MS" pitchFamily="34" charset="-128"/>
                <a:cs typeface="Arial" pitchFamily="34" charset="0"/>
              </a:rPr>
              <a:t>priorità</a:t>
            </a:r>
            <a:r>
              <a:rPr lang="it-IT" sz="1300" u="sng" dirty="0" smtClean="0">
                <a:solidFill>
                  <a:srgbClr val="000000"/>
                </a:solidFill>
                <a:latin typeface="Arial" pitchFamily="34" charset="0"/>
                <a:ea typeface="Arial Unicode MS" pitchFamily="34" charset="-128"/>
                <a:cs typeface="Arial" pitchFamily="34" charset="0"/>
              </a:rPr>
              <a:t> fissate ogni tre anni con propria direttiva dal Ministro per il sistema di istruzione.</a:t>
            </a:r>
            <a:endParaRPr lang="it-IT" sz="1300" dirty="0" smtClean="0">
              <a:solidFill>
                <a:schemeClr val="tx1"/>
              </a:solidFill>
              <a:latin typeface="Arial" pitchFamily="34" charset="0"/>
              <a:cs typeface="Arial" pitchFamily="34"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body" idx="4294967295"/>
          </p:nvPr>
        </p:nvSpPr>
        <p:spPr>
          <a:xfrm>
            <a:off x="571054" y="1546002"/>
            <a:ext cx="8777734" cy="561662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47500" lnSpcReduction="20000"/>
          </a:bodyPr>
          <a:lstStyle/>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1800">
                <a:solidFill>
                  <a:srgbClr val="000000"/>
                </a:solidFill>
              </a:defRPr>
            </a:pPr>
            <a:endParaRPr lang="it-IT" sz="2400" b="1" dirty="0" smtClean="0">
              <a:solidFill>
                <a:srgbClr val="333333"/>
              </a:solidFill>
            </a:endParaRPr>
          </a:p>
          <a:p>
            <a:pPr marL="431800" lvl="0" indent="-360362"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1800">
                <a:solidFill>
                  <a:srgbClr val="000000"/>
                </a:solidFill>
              </a:defRPr>
            </a:pPr>
            <a:r>
              <a:rPr sz="3400" b="1" dirty="0" smtClean="0">
                <a:solidFill>
                  <a:srgbClr val="333333"/>
                </a:solidFill>
              </a:rPr>
              <a:t>Art</a:t>
            </a:r>
            <a:r>
              <a:rPr sz="3400" b="1" dirty="0">
                <a:solidFill>
                  <a:srgbClr val="333333"/>
                </a:solidFill>
              </a:rPr>
              <a:t>. 12</a:t>
            </a:r>
            <a:r>
              <a:rPr sz="3400" b="1" dirty="0" smtClean="0">
                <a:solidFill>
                  <a:srgbClr val="333333"/>
                </a:solidFill>
              </a:rPr>
              <a:t>:</a:t>
            </a:r>
            <a:r>
              <a:rPr lang="it-IT" sz="3400" b="1" dirty="0" smtClean="0">
                <a:solidFill>
                  <a:srgbClr val="333333"/>
                </a:solidFill>
              </a:rPr>
              <a:t> CONGEDI PARENTALI</a:t>
            </a:r>
          </a:p>
          <a:p>
            <a:pPr marL="431800" lvl="0" indent="-360362"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1800">
                <a:solidFill>
                  <a:srgbClr val="000000"/>
                </a:solidFill>
              </a:defRPr>
            </a:pPr>
            <a:endParaRPr lang="it-IT" sz="2400" b="1" dirty="0" smtClean="0">
              <a:solidFill>
                <a:srgbClr val="333333"/>
              </a:solidFill>
            </a:endParaRPr>
          </a:p>
          <a:p>
            <a:r>
              <a:rPr lang="it-IT" sz="3400" dirty="0" smtClean="0"/>
              <a:t>Le nuove riforme, in origine previste  in via sperimentale per il solo anno 2015 e per le sole giornate di astensione riconosciute </a:t>
            </a:r>
            <a:r>
              <a:rPr lang="it-IT" sz="3400" dirty="0" err="1" smtClean="0"/>
              <a:t>nell</a:t>
            </a:r>
            <a:r>
              <a:rPr lang="fr-FR" sz="3400" dirty="0" smtClean="0"/>
              <a:t>’</a:t>
            </a:r>
            <a:r>
              <a:rPr lang="it-IT" sz="3400" dirty="0" smtClean="0"/>
              <a:t>anno 2015, sono state rese definitive ai sensi </a:t>
            </a:r>
            <a:r>
              <a:rPr lang="it-IT" sz="3400" dirty="0" err="1" smtClean="0"/>
              <a:t>dell</a:t>
            </a:r>
            <a:r>
              <a:rPr lang="fr-FR" sz="3400" dirty="0" smtClean="0"/>
              <a:t>’</a:t>
            </a:r>
            <a:r>
              <a:rPr lang="it-IT" sz="3400" dirty="0" smtClean="0"/>
              <a:t>art 43 comma 2 del nuovo decreto 14 settembre 2015.</a:t>
            </a:r>
          </a:p>
          <a:p>
            <a:r>
              <a:rPr lang="it-IT" sz="3400" dirty="0" smtClean="0"/>
              <a:t> </a:t>
            </a:r>
          </a:p>
          <a:p>
            <a:r>
              <a:rPr lang="it-IT" sz="3400" b="1" dirty="0" smtClean="0"/>
              <a:t>	•	Primi 30 gg. di congedo</a:t>
            </a:r>
            <a:r>
              <a:rPr lang="it-IT" sz="3400" dirty="0" smtClean="0"/>
              <a:t> con retribuzione pari al 100% se fruiti nei primi 12 anni del bambino (prima era 8 anni); art. 12, comma 4: </a:t>
            </a:r>
          </a:p>
          <a:p>
            <a:r>
              <a:rPr lang="it-IT" sz="3400" dirty="0" smtClean="0"/>
              <a:t> </a:t>
            </a:r>
          </a:p>
          <a:p>
            <a:r>
              <a:rPr lang="it-IT" sz="3400" b="1" dirty="0" smtClean="0"/>
              <a:t>	•	L</a:t>
            </a:r>
            <a:r>
              <a:rPr lang="fr-FR" sz="3400" b="1" dirty="0" smtClean="0"/>
              <a:t>’</a:t>
            </a:r>
            <a:r>
              <a:rPr lang="it-IT" sz="3400" b="1" dirty="0" err="1" smtClean="0"/>
              <a:t>indennit</a:t>
            </a:r>
            <a:r>
              <a:rPr lang="fr-FR" sz="3400" b="1" dirty="0" smtClean="0"/>
              <a:t>à </a:t>
            </a:r>
            <a:r>
              <a:rPr lang="es-ES_tradnl" sz="3400" b="1" dirty="0" smtClean="0"/>
              <a:t>economica,</a:t>
            </a:r>
            <a:r>
              <a:rPr lang="it-IT" sz="3400" dirty="0" smtClean="0"/>
              <a:t> pari al 30% della retribuzione, indipendentemente dal reddito individuale, per i restanti periodi fino al sesto anno di vita del bambino (prima era 3° anno);</a:t>
            </a:r>
          </a:p>
          <a:p>
            <a:r>
              <a:rPr lang="it-IT" sz="3400" dirty="0" smtClean="0"/>
              <a:t> </a:t>
            </a:r>
          </a:p>
          <a:p>
            <a:r>
              <a:rPr lang="it-IT" sz="3400" b="1" dirty="0" smtClean="0"/>
              <a:t>	•	Il congedo eventualmente fruito dai 6 ai 12 anni del bambino</a:t>
            </a:r>
            <a:r>
              <a:rPr lang="it-IT" sz="3400" dirty="0" smtClean="0"/>
              <a:t> è indennizzato al 30% dai 6 agli 8 anni solo qualora il richiedente abbia un reddito inferiore a 2,5 volte il trattamento minimo pensionistico (per l</a:t>
            </a:r>
            <a:r>
              <a:rPr lang="fr-FR" sz="3400" dirty="0" smtClean="0"/>
              <a:t>’</a:t>
            </a:r>
            <a:r>
              <a:rPr lang="it-IT" sz="3400" dirty="0" smtClean="0"/>
              <a:t>anno 2015 Euro 16.327,68);</a:t>
            </a:r>
          </a:p>
          <a:p>
            <a:r>
              <a:rPr lang="it-IT" sz="3400" dirty="0" smtClean="0"/>
              <a:t> </a:t>
            </a:r>
          </a:p>
          <a:p>
            <a:r>
              <a:rPr lang="it-IT" sz="3400" b="1" dirty="0" smtClean="0"/>
              <a:t>possibilità del congedo orizzontale (a ore)</a:t>
            </a:r>
            <a:endParaRPr lang="it-IT" sz="3400" dirty="0" smtClean="0"/>
          </a:p>
          <a:p>
            <a:r>
              <a:rPr lang="it-IT" sz="3400" dirty="0" smtClean="0"/>
              <a:t> </a:t>
            </a:r>
          </a:p>
          <a:p>
            <a:r>
              <a:rPr lang="it-IT" sz="3400" b="1" dirty="0" smtClean="0"/>
              <a:t>	•	Nessuna retribuzione</a:t>
            </a:r>
            <a:r>
              <a:rPr lang="it-IT" sz="3400" dirty="0" smtClean="0"/>
              <a:t> per il congedo fruito dagli 8 ai 12 anni del bambino.</a:t>
            </a:r>
          </a:p>
          <a:p>
            <a:r>
              <a:rPr lang="it-IT" sz="3400" dirty="0" smtClean="0"/>
              <a:t> </a:t>
            </a:r>
          </a:p>
          <a:p>
            <a:pPr algn="ctr"/>
            <a:r>
              <a:rPr lang="it-IT" sz="3400" b="1" dirty="0" smtClean="0"/>
              <a:t>art. 18 - CONGEDI STRAORDINARI </a:t>
            </a:r>
            <a:endParaRPr lang="it-IT" sz="3400" dirty="0" smtClean="0"/>
          </a:p>
          <a:p>
            <a:r>
              <a:rPr lang="it-IT" sz="3400" b="1" dirty="0" smtClean="0"/>
              <a:t> </a:t>
            </a:r>
            <a:endParaRPr lang="it-IT" sz="3400" dirty="0" smtClean="0"/>
          </a:p>
          <a:p>
            <a:r>
              <a:rPr lang="it-IT" sz="3400" dirty="0" smtClean="0"/>
              <a:t>Ai sensi di DPR n. 3 del 10 gennaio 1957:</a:t>
            </a:r>
          </a:p>
          <a:p>
            <a:r>
              <a:rPr lang="it-IT" sz="3400" dirty="0" smtClean="0"/>
              <a:t>comma 1-aspettativa per motivi di famiglia o personali (erogata dal dirigente scolastico al personale docente ed ATA). </a:t>
            </a:r>
          </a:p>
          <a:p>
            <a:r>
              <a:rPr lang="it-IT" sz="3400" dirty="0" smtClean="0"/>
              <a:t>comma 2 - il dipendente può essere collocato in aspettativa anche per motivi di studio, ricerca o dottorato di ricerca. </a:t>
            </a:r>
          </a:p>
          <a:p>
            <a:r>
              <a:rPr lang="it-IT" sz="3400" dirty="0" smtClean="0"/>
              <a:t>comma 3 - Il dipendente è inoltre collocato in aspettativa, a domanda, per un anno scolastico senza assegni per realizzare l</a:t>
            </a:r>
            <a:r>
              <a:rPr lang="fr-FR" sz="3400" dirty="0" smtClean="0"/>
              <a:t>’</a:t>
            </a:r>
            <a:r>
              <a:rPr lang="it-IT" sz="3400" dirty="0" smtClean="0"/>
              <a:t>esperienza di una diversa </a:t>
            </a:r>
            <a:r>
              <a:rPr lang="it-IT" sz="3400" dirty="0" err="1" smtClean="0"/>
              <a:t>attivit</a:t>
            </a:r>
            <a:r>
              <a:rPr lang="fr-FR" sz="3400" dirty="0" smtClean="0"/>
              <a:t>à </a:t>
            </a:r>
            <a:r>
              <a:rPr lang="it-IT" sz="3400" dirty="0" smtClean="0"/>
              <a:t>lavorativa o per superare un periodo di prova. </a:t>
            </a: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1800">
                <a:solidFill>
                  <a:srgbClr val="000000"/>
                </a:solidFill>
              </a:defRPr>
            </a:pPr>
            <a:endParaRPr sz="2400" b="1" dirty="0">
              <a:solidFill>
                <a:srgbClr val="333333"/>
              </a:solidFill>
            </a:endParaRPr>
          </a:p>
        </p:txBody>
      </p:sp>
      <p:sp>
        <p:nvSpPr>
          <p:cNvPr id="15" name="Shape 15"/>
          <p:cNvSpPr/>
          <p:nvPr/>
        </p:nvSpPr>
        <p:spPr>
          <a:xfrm>
            <a:off x="741362" y="932160"/>
            <a:ext cx="8607426" cy="45660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ctr" defTabSz="914400">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defRPr sz="3200" b="1" i="1">
                <a:solidFill>
                  <a:srgbClr val="99284C"/>
                </a:solidFill>
              </a:defRPr>
            </a:lvl1pPr>
          </a:lstStyle>
          <a:p>
            <a:pPr lvl="0">
              <a:defRPr sz="1800" b="0" i="0">
                <a:solidFill>
                  <a:srgbClr val="000000"/>
                </a:solidFill>
              </a:defRPr>
            </a:pPr>
            <a:r>
              <a:rPr sz="3200" b="1" i="1">
                <a:solidFill>
                  <a:srgbClr val="99284C"/>
                </a:solidFill>
              </a:rPr>
              <a:t>Il CCNL Scuola: permessi, diritti, doveri</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17"/>
          <p:cNvSpPr>
            <a:spLocks noGrp="1"/>
          </p:cNvSpPr>
          <p:nvPr>
            <p:ph type="body" idx="4294967295"/>
          </p:nvPr>
        </p:nvSpPr>
        <p:spPr>
          <a:xfrm>
            <a:off x="719137" y="1692275"/>
            <a:ext cx="8418513" cy="51831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431800" lvl="0" indent="-360362" algn="ctr">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1600" b="1" dirty="0">
                <a:solidFill>
                  <a:srgbClr val="333333"/>
                </a:solidFill>
              </a:rPr>
              <a:t>Art. 13 </a:t>
            </a:r>
            <a:r>
              <a:rPr lang="it-IT" sz="1600" b="1" dirty="0" smtClean="0">
                <a:solidFill>
                  <a:srgbClr val="333333"/>
                </a:solidFill>
              </a:rPr>
              <a:t>FERIE</a:t>
            </a:r>
            <a:endParaRPr sz="16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endParaRPr lang="it-IT" sz="1600" dirty="0" smtClean="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1600" dirty="0" smtClean="0">
                <a:solidFill>
                  <a:srgbClr val="333333"/>
                </a:solidFill>
              </a:rPr>
              <a:t>Le </a:t>
            </a:r>
            <a:r>
              <a:rPr sz="1600" dirty="0" err="1">
                <a:solidFill>
                  <a:srgbClr val="333333"/>
                </a:solidFill>
              </a:rPr>
              <a:t>ferie</a:t>
            </a:r>
            <a:r>
              <a:rPr sz="1600" dirty="0">
                <a:solidFill>
                  <a:srgbClr val="333333"/>
                </a:solidFill>
              </a:rPr>
              <a:t> </a:t>
            </a:r>
            <a:r>
              <a:rPr sz="1600" dirty="0" err="1">
                <a:solidFill>
                  <a:srgbClr val="333333"/>
                </a:solidFill>
              </a:rPr>
              <a:t>sono</a:t>
            </a:r>
            <a:r>
              <a:rPr sz="1600" dirty="0">
                <a:solidFill>
                  <a:srgbClr val="333333"/>
                </a:solidFill>
              </a:rPr>
              <a:t> un </a:t>
            </a:r>
            <a:r>
              <a:rPr sz="1600" dirty="0" err="1">
                <a:solidFill>
                  <a:srgbClr val="333333"/>
                </a:solidFill>
              </a:rPr>
              <a:t>diritto</a:t>
            </a:r>
            <a:r>
              <a:rPr sz="1600" dirty="0">
                <a:solidFill>
                  <a:srgbClr val="333333"/>
                </a:solidFill>
              </a:rPr>
              <a:t> </a:t>
            </a:r>
            <a:r>
              <a:rPr sz="1600" dirty="0" err="1">
                <a:solidFill>
                  <a:srgbClr val="333333"/>
                </a:solidFill>
              </a:rPr>
              <a:t>irrinunciabile</a:t>
            </a:r>
            <a:r>
              <a:rPr sz="1600" dirty="0">
                <a:solidFill>
                  <a:srgbClr val="333333"/>
                </a:solidFill>
              </a:rPr>
              <a:t> e </a:t>
            </a:r>
            <a:r>
              <a:rPr sz="1600" b="1" dirty="0">
                <a:solidFill>
                  <a:srgbClr val="333333"/>
                </a:solidFill>
              </a:rPr>
              <a:t>non </a:t>
            </a:r>
            <a:r>
              <a:rPr sz="1600" b="1" dirty="0" err="1">
                <a:solidFill>
                  <a:srgbClr val="333333"/>
                </a:solidFill>
              </a:rPr>
              <a:t>sono</a:t>
            </a:r>
            <a:r>
              <a:rPr sz="1600" b="1" dirty="0">
                <a:solidFill>
                  <a:srgbClr val="333333"/>
                </a:solidFill>
              </a:rPr>
              <a:t> </a:t>
            </a:r>
            <a:r>
              <a:rPr sz="1600" b="1" dirty="0" err="1">
                <a:solidFill>
                  <a:srgbClr val="333333"/>
                </a:solidFill>
              </a:rPr>
              <a:t>monetizzabili</a:t>
            </a:r>
            <a:r>
              <a:rPr sz="1600" dirty="0">
                <a:solidFill>
                  <a:srgbClr val="333333"/>
                </a:solidFill>
              </a:rPr>
              <a:t>, salvo </a:t>
            </a:r>
            <a:r>
              <a:rPr sz="1600" dirty="0" err="1">
                <a:solidFill>
                  <a:srgbClr val="333333"/>
                </a:solidFill>
              </a:rPr>
              <a:t>quanto</a:t>
            </a:r>
            <a:r>
              <a:rPr sz="1600" dirty="0">
                <a:solidFill>
                  <a:srgbClr val="333333"/>
                </a:solidFill>
              </a:rPr>
              <a:t> </a:t>
            </a:r>
            <a:r>
              <a:rPr sz="1600" dirty="0" err="1">
                <a:solidFill>
                  <a:srgbClr val="333333"/>
                </a:solidFill>
              </a:rPr>
              <a:t>previsto</a:t>
            </a:r>
            <a:r>
              <a:rPr sz="1600" dirty="0">
                <a:solidFill>
                  <a:srgbClr val="333333"/>
                </a:solidFill>
              </a:rPr>
              <a:t> </a:t>
            </a:r>
            <a:r>
              <a:rPr sz="1600" dirty="0" err="1">
                <a:solidFill>
                  <a:srgbClr val="333333"/>
                </a:solidFill>
              </a:rPr>
              <a:t>nel</a:t>
            </a:r>
            <a:r>
              <a:rPr sz="1600" dirty="0">
                <a:solidFill>
                  <a:srgbClr val="333333"/>
                </a:solidFill>
              </a:rPr>
              <a:t> comma 15. </a:t>
            </a:r>
            <a:r>
              <a:rPr sz="1600" dirty="0" err="1">
                <a:solidFill>
                  <a:srgbClr val="333333"/>
                </a:solidFill>
              </a:rPr>
              <a:t>Esse</a:t>
            </a:r>
            <a:r>
              <a:rPr sz="1600" dirty="0">
                <a:solidFill>
                  <a:srgbClr val="333333"/>
                </a:solidFill>
              </a:rPr>
              <a:t> </a:t>
            </a:r>
            <a:r>
              <a:rPr sz="1600" dirty="0" err="1">
                <a:solidFill>
                  <a:srgbClr val="333333"/>
                </a:solidFill>
              </a:rPr>
              <a:t>devono</a:t>
            </a:r>
            <a:r>
              <a:rPr sz="1600" dirty="0">
                <a:solidFill>
                  <a:srgbClr val="333333"/>
                </a:solidFill>
              </a:rPr>
              <a:t> </a:t>
            </a:r>
            <a:r>
              <a:rPr sz="1600" dirty="0" err="1">
                <a:solidFill>
                  <a:srgbClr val="333333"/>
                </a:solidFill>
              </a:rPr>
              <a:t>essere</a:t>
            </a:r>
            <a:r>
              <a:rPr sz="1600" dirty="0">
                <a:solidFill>
                  <a:srgbClr val="333333"/>
                </a:solidFill>
              </a:rPr>
              <a:t> </a:t>
            </a:r>
            <a:r>
              <a:rPr sz="1600" dirty="0" err="1">
                <a:solidFill>
                  <a:srgbClr val="333333"/>
                </a:solidFill>
              </a:rPr>
              <a:t>richieste</a:t>
            </a:r>
            <a:r>
              <a:rPr sz="1600" dirty="0">
                <a:solidFill>
                  <a:srgbClr val="333333"/>
                </a:solidFill>
              </a:rPr>
              <a:t> </a:t>
            </a:r>
            <a:r>
              <a:rPr sz="1600" dirty="0" err="1">
                <a:solidFill>
                  <a:srgbClr val="333333"/>
                </a:solidFill>
              </a:rPr>
              <a:t>dal</a:t>
            </a:r>
            <a:r>
              <a:rPr sz="1600" dirty="0">
                <a:solidFill>
                  <a:srgbClr val="333333"/>
                </a:solidFill>
              </a:rPr>
              <a:t> </a:t>
            </a:r>
            <a:r>
              <a:rPr sz="1600" dirty="0" err="1">
                <a:solidFill>
                  <a:srgbClr val="333333"/>
                </a:solidFill>
              </a:rPr>
              <a:t>personale</a:t>
            </a:r>
            <a:r>
              <a:rPr sz="1600" dirty="0">
                <a:solidFill>
                  <a:srgbClr val="333333"/>
                </a:solidFill>
              </a:rPr>
              <a:t> </a:t>
            </a:r>
            <a:r>
              <a:rPr sz="1600" dirty="0" err="1">
                <a:solidFill>
                  <a:srgbClr val="333333"/>
                </a:solidFill>
              </a:rPr>
              <a:t>docente</a:t>
            </a:r>
            <a:r>
              <a:rPr sz="1600" dirty="0">
                <a:solidFill>
                  <a:srgbClr val="333333"/>
                </a:solidFill>
              </a:rPr>
              <a:t> e ATA al </a:t>
            </a:r>
            <a:r>
              <a:rPr sz="1600" dirty="0" err="1">
                <a:solidFill>
                  <a:srgbClr val="333333"/>
                </a:solidFill>
              </a:rPr>
              <a:t>dirigente</a:t>
            </a:r>
            <a:r>
              <a:rPr sz="1600" dirty="0">
                <a:solidFill>
                  <a:srgbClr val="333333"/>
                </a:solidFill>
              </a:rPr>
              <a:t> </a:t>
            </a:r>
            <a:r>
              <a:rPr sz="1600" dirty="0" err="1">
                <a:solidFill>
                  <a:srgbClr val="333333"/>
                </a:solidFill>
              </a:rPr>
              <a:t>scolastico</a:t>
            </a:r>
            <a:r>
              <a:rPr sz="1600" dirty="0">
                <a:solidFill>
                  <a:srgbClr val="333333"/>
                </a:solidFill>
              </a:rPr>
              <a:t>.  </a:t>
            </a: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1600" dirty="0">
                <a:solidFill>
                  <a:srgbClr val="333333"/>
                </a:solidFill>
              </a:rPr>
              <a:t>9. </a:t>
            </a:r>
            <a:r>
              <a:rPr sz="1600" b="1" dirty="0">
                <a:solidFill>
                  <a:srgbClr val="333333"/>
                </a:solidFill>
              </a:rPr>
              <a:t>Le </a:t>
            </a:r>
            <a:r>
              <a:rPr sz="1600" b="1" dirty="0" err="1">
                <a:solidFill>
                  <a:srgbClr val="333333"/>
                </a:solidFill>
              </a:rPr>
              <a:t>ferie</a:t>
            </a:r>
            <a:r>
              <a:rPr sz="1600" b="1" dirty="0">
                <a:solidFill>
                  <a:srgbClr val="333333"/>
                </a:solidFill>
              </a:rPr>
              <a:t> </a:t>
            </a:r>
            <a:r>
              <a:rPr sz="1600" b="1" dirty="0" err="1">
                <a:solidFill>
                  <a:srgbClr val="333333"/>
                </a:solidFill>
              </a:rPr>
              <a:t>devono</a:t>
            </a:r>
            <a:r>
              <a:rPr sz="1600" b="1" dirty="0">
                <a:solidFill>
                  <a:srgbClr val="333333"/>
                </a:solidFill>
              </a:rPr>
              <a:t> </a:t>
            </a:r>
            <a:r>
              <a:rPr sz="1600" b="1" dirty="0" err="1">
                <a:solidFill>
                  <a:srgbClr val="333333"/>
                </a:solidFill>
              </a:rPr>
              <a:t>essere</a:t>
            </a:r>
            <a:r>
              <a:rPr sz="1600" b="1" dirty="0">
                <a:solidFill>
                  <a:srgbClr val="333333"/>
                </a:solidFill>
              </a:rPr>
              <a:t> </a:t>
            </a:r>
            <a:r>
              <a:rPr sz="1600" b="1" dirty="0" err="1">
                <a:solidFill>
                  <a:srgbClr val="333333"/>
                </a:solidFill>
              </a:rPr>
              <a:t>fruite</a:t>
            </a:r>
            <a:r>
              <a:rPr sz="1600" b="1" dirty="0">
                <a:solidFill>
                  <a:srgbClr val="333333"/>
                </a:solidFill>
              </a:rPr>
              <a:t> </a:t>
            </a:r>
            <a:r>
              <a:rPr sz="1600" b="1" dirty="0" err="1">
                <a:solidFill>
                  <a:srgbClr val="333333"/>
                </a:solidFill>
              </a:rPr>
              <a:t>dal</a:t>
            </a:r>
            <a:r>
              <a:rPr sz="1600" b="1" dirty="0">
                <a:solidFill>
                  <a:srgbClr val="333333"/>
                </a:solidFill>
              </a:rPr>
              <a:t> </a:t>
            </a:r>
            <a:r>
              <a:rPr sz="1600" b="1" dirty="0" err="1">
                <a:solidFill>
                  <a:srgbClr val="333333"/>
                </a:solidFill>
              </a:rPr>
              <a:t>personale</a:t>
            </a:r>
            <a:r>
              <a:rPr sz="1600" b="1" dirty="0">
                <a:solidFill>
                  <a:srgbClr val="333333"/>
                </a:solidFill>
              </a:rPr>
              <a:t> </a:t>
            </a:r>
            <a:r>
              <a:rPr sz="1600" b="1" dirty="0" err="1">
                <a:solidFill>
                  <a:srgbClr val="333333"/>
                </a:solidFill>
              </a:rPr>
              <a:t>docente</a:t>
            </a:r>
            <a:r>
              <a:rPr sz="1600" b="1" dirty="0">
                <a:solidFill>
                  <a:srgbClr val="333333"/>
                </a:solidFill>
              </a:rPr>
              <a:t> </a:t>
            </a:r>
            <a:r>
              <a:rPr sz="1600" b="1" dirty="0" err="1">
                <a:solidFill>
                  <a:srgbClr val="333333"/>
                </a:solidFill>
              </a:rPr>
              <a:t>durante</a:t>
            </a:r>
            <a:r>
              <a:rPr sz="1600" b="1" dirty="0">
                <a:solidFill>
                  <a:srgbClr val="333333"/>
                </a:solidFill>
              </a:rPr>
              <a:t> </a:t>
            </a:r>
            <a:r>
              <a:rPr sz="1600" b="1" dirty="0" err="1">
                <a:solidFill>
                  <a:srgbClr val="333333"/>
                </a:solidFill>
              </a:rPr>
              <a:t>i</a:t>
            </a:r>
            <a:r>
              <a:rPr sz="1600" b="1" dirty="0">
                <a:solidFill>
                  <a:srgbClr val="333333"/>
                </a:solidFill>
              </a:rPr>
              <a:t> </a:t>
            </a:r>
            <a:r>
              <a:rPr sz="1600" b="1" dirty="0" err="1">
                <a:solidFill>
                  <a:srgbClr val="333333"/>
                </a:solidFill>
              </a:rPr>
              <a:t>periodi</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sospensione</a:t>
            </a:r>
            <a:r>
              <a:rPr sz="1600" b="1" dirty="0">
                <a:solidFill>
                  <a:srgbClr val="333333"/>
                </a:solidFill>
              </a:rPr>
              <a:t> </a:t>
            </a:r>
            <a:r>
              <a:rPr sz="1600" b="1" dirty="0" err="1">
                <a:solidFill>
                  <a:srgbClr val="333333"/>
                </a:solidFill>
              </a:rPr>
              <a:t>delle</a:t>
            </a:r>
            <a:r>
              <a:rPr sz="1600" b="1" dirty="0">
                <a:solidFill>
                  <a:srgbClr val="333333"/>
                </a:solidFill>
              </a:rPr>
              <a:t> </a:t>
            </a:r>
            <a:r>
              <a:rPr sz="1600" b="1" dirty="0" err="1">
                <a:solidFill>
                  <a:srgbClr val="333333"/>
                </a:solidFill>
              </a:rPr>
              <a:t>attività</a:t>
            </a:r>
            <a:r>
              <a:rPr sz="1600" b="1" dirty="0">
                <a:solidFill>
                  <a:srgbClr val="333333"/>
                </a:solidFill>
              </a:rPr>
              <a:t> </a:t>
            </a:r>
            <a:r>
              <a:rPr sz="1600" b="1" dirty="0" err="1">
                <a:solidFill>
                  <a:srgbClr val="333333"/>
                </a:solidFill>
              </a:rPr>
              <a:t>didattiche</a:t>
            </a:r>
            <a:r>
              <a:rPr sz="1600" dirty="0">
                <a:solidFill>
                  <a:srgbClr val="333333"/>
                </a:solidFill>
              </a:rPr>
              <a:t>; </a:t>
            </a:r>
            <a:r>
              <a:rPr sz="1600" dirty="0" err="1">
                <a:solidFill>
                  <a:srgbClr val="333333"/>
                </a:solidFill>
              </a:rPr>
              <a:t>durante</a:t>
            </a:r>
            <a:r>
              <a:rPr sz="1600" dirty="0">
                <a:solidFill>
                  <a:srgbClr val="333333"/>
                </a:solidFill>
              </a:rPr>
              <a:t> la </a:t>
            </a:r>
            <a:r>
              <a:rPr sz="1600" dirty="0" err="1">
                <a:solidFill>
                  <a:srgbClr val="333333"/>
                </a:solidFill>
              </a:rPr>
              <a:t>rimanente</a:t>
            </a:r>
            <a:r>
              <a:rPr sz="1600" dirty="0">
                <a:solidFill>
                  <a:srgbClr val="333333"/>
                </a:solidFill>
              </a:rPr>
              <a:t> parte </a:t>
            </a:r>
            <a:r>
              <a:rPr sz="1600" dirty="0" err="1">
                <a:solidFill>
                  <a:srgbClr val="333333"/>
                </a:solidFill>
              </a:rPr>
              <a:t>dell'anno</a:t>
            </a:r>
            <a:r>
              <a:rPr sz="1600" dirty="0">
                <a:solidFill>
                  <a:srgbClr val="333333"/>
                </a:solidFill>
              </a:rPr>
              <a:t>, la </a:t>
            </a:r>
            <a:r>
              <a:rPr sz="1600" dirty="0" err="1">
                <a:solidFill>
                  <a:srgbClr val="333333"/>
                </a:solidFill>
              </a:rPr>
              <a:t>fruizione</a:t>
            </a:r>
            <a:r>
              <a:rPr sz="1600" dirty="0">
                <a:solidFill>
                  <a:srgbClr val="333333"/>
                </a:solidFill>
              </a:rPr>
              <a:t> </a:t>
            </a:r>
            <a:r>
              <a:rPr sz="1600" dirty="0" err="1">
                <a:solidFill>
                  <a:srgbClr val="333333"/>
                </a:solidFill>
              </a:rPr>
              <a:t>delle</a:t>
            </a:r>
            <a:r>
              <a:rPr sz="1600" dirty="0">
                <a:solidFill>
                  <a:srgbClr val="333333"/>
                </a:solidFill>
              </a:rPr>
              <a:t> </a:t>
            </a:r>
            <a:r>
              <a:rPr sz="1600" dirty="0" err="1">
                <a:solidFill>
                  <a:srgbClr val="333333"/>
                </a:solidFill>
              </a:rPr>
              <a:t>ferie</a:t>
            </a:r>
            <a:r>
              <a:rPr sz="1600" dirty="0">
                <a:solidFill>
                  <a:srgbClr val="333333"/>
                </a:solidFill>
              </a:rPr>
              <a:t> è </a:t>
            </a:r>
            <a:r>
              <a:rPr sz="1600" dirty="0" err="1">
                <a:solidFill>
                  <a:srgbClr val="333333"/>
                </a:solidFill>
              </a:rPr>
              <a:t>consentita</a:t>
            </a:r>
            <a:r>
              <a:rPr sz="1600" dirty="0">
                <a:solidFill>
                  <a:srgbClr val="333333"/>
                </a:solidFill>
              </a:rPr>
              <a:t> al </a:t>
            </a:r>
            <a:r>
              <a:rPr sz="1600" dirty="0" err="1">
                <a:solidFill>
                  <a:srgbClr val="333333"/>
                </a:solidFill>
              </a:rPr>
              <a:t>personale</a:t>
            </a:r>
            <a:r>
              <a:rPr sz="1600" dirty="0">
                <a:solidFill>
                  <a:srgbClr val="333333"/>
                </a:solidFill>
              </a:rPr>
              <a:t> </a:t>
            </a:r>
            <a:r>
              <a:rPr sz="1600" dirty="0" err="1">
                <a:solidFill>
                  <a:srgbClr val="333333"/>
                </a:solidFill>
              </a:rPr>
              <a:t>docente</a:t>
            </a:r>
            <a:r>
              <a:rPr sz="1600" dirty="0">
                <a:solidFill>
                  <a:srgbClr val="333333"/>
                </a:solidFill>
              </a:rPr>
              <a:t> per un </a:t>
            </a:r>
            <a:r>
              <a:rPr sz="1600" dirty="0" err="1">
                <a:solidFill>
                  <a:srgbClr val="333333"/>
                </a:solidFill>
              </a:rPr>
              <a:t>periodo</a:t>
            </a:r>
            <a:r>
              <a:rPr sz="1600" dirty="0">
                <a:solidFill>
                  <a:srgbClr val="333333"/>
                </a:solidFill>
              </a:rPr>
              <a:t> </a:t>
            </a:r>
            <a:r>
              <a:rPr sz="1600" b="1" dirty="0">
                <a:solidFill>
                  <a:srgbClr val="333333"/>
                </a:solidFill>
              </a:rPr>
              <a:t>non </a:t>
            </a:r>
            <a:r>
              <a:rPr sz="1600" b="1" dirty="0" err="1">
                <a:solidFill>
                  <a:srgbClr val="333333"/>
                </a:solidFill>
              </a:rPr>
              <a:t>superiore</a:t>
            </a:r>
            <a:r>
              <a:rPr sz="1600" b="1" dirty="0">
                <a:solidFill>
                  <a:srgbClr val="333333"/>
                </a:solidFill>
              </a:rPr>
              <a:t> a </a:t>
            </a:r>
            <a:r>
              <a:rPr sz="1600" b="1" dirty="0" err="1">
                <a:solidFill>
                  <a:srgbClr val="333333"/>
                </a:solidFill>
              </a:rPr>
              <a:t>sei</a:t>
            </a:r>
            <a:r>
              <a:rPr sz="1600" b="1" dirty="0">
                <a:solidFill>
                  <a:srgbClr val="333333"/>
                </a:solidFill>
              </a:rPr>
              <a:t> </a:t>
            </a:r>
            <a:r>
              <a:rPr sz="1600" b="1" dirty="0" err="1">
                <a:solidFill>
                  <a:srgbClr val="333333"/>
                </a:solidFill>
              </a:rPr>
              <a:t>giornate</a:t>
            </a:r>
            <a:r>
              <a:rPr sz="1600" b="1" dirty="0">
                <a:solidFill>
                  <a:srgbClr val="333333"/>
                </a:solidFill>
              </a:rPr>
              <a:t> </a:t>
            </a:r>
            <a:r>
              <a:rPr sz="1600" dirty="0" err="1">
                <a:solidFill>
                  <a:srgbClr val="333333"/>
                </a:solidFill>
              </a:rPr>
              <a:t>lavorative</a:t>
            </a:r>
            <a:r>
              <a:rPr sz="1600" dirty="0">
                <a:solidFill>
                  <a:srgbClr val="333333"/>
                </a:solidFill>
              </a:rPr>
              <a:t>. Per </a:t>
            </a:r>
            <a:r>
              <a:rPr sz="1600" dirty="0" err="1">
                <a:solidFill>
                  <a:srgbClr val="333333"/>
                </a:solidFill>
              </a:rPr>
              <a:t>il</a:t>
            </a:r>
            <a:r>
              <a:rPr sz="1600" dirty="0">
                <a:solidFill>
                  <a:srgbClr val="333333"/>
                </a:solidFill>
              </a:rPr>
              <a:t> </a:t>
            </a:r>
            <a:r>
              <a:rPr sz="1600" dirty="0" err="1">
                <a:solidFill>
                  <a:srgbClr val="333333"/>
                </a:solidFill>
              </a:rPr>
              <a:t>personale</a:t>
            </a:r>
            <a:r>
              <a:rPr sz="1600" dirty="0">
                <a:solidFill>
                  <a:srgbClr val="333333"/>
                </a:solidFill>
              </a:rPr>
              <a:t> </a:t>
            </a:r>
            <a:r>
              <a:rPr sz="1600" dirty="0" err="1">
                <a:solidFill>
                  <a:srgbClr val="333333"/>
                </a:solidFill>
              </a:rPr>
              <a:t>docente</a:t>
            </a:r>
            <a:r>
              <a:rPr sz="1600" dirty="0">
                <a:solidFill>
                  <a:srgbClr val="333333"/>
                </a:solidFill>
              </a:rPr>
              <a:t> la </a:t>
            </a:r>
            <a:r>
              <a:rPr sz="1600" dirty="0" err="1">
                <a:solidFill>
                  <a:srgbClr val="333333"/>
                </a:solidFill>
              </a:rPr>
              <a:t>fruibilità</a:t>
            </a:r>
            <a:r>
              <a:rPr sz="1600" dirty="0">
                <a:solidFill>
                  <a:srgbClr val="333333"/>
                </a:solidFill>
              </a:rPr>
              <a:t> </a:t>
            </a:r>
            <a:r>
              <a:rPr sz="1600" dirty="0" err="1">
                <a:solidFill>
                  <a:srgbClr val="333333"/>
                </a:solidFill>
              </a:rPr>
              <a:t>dei</a:t>
            </a:r>
            <a:r>
              <a:rPr sz="1600" dirty="0">
                <a:solidFill>
                  <a:srgbClr val="333333"/>
                </a:solidFill>
              </a:rPr>
              <a:t> </a:t>
            </a:r>
            <a:r>
              <a:rPr sz="1600" dirty="0" err="1">
                <a:solidFill>
                  <a:srgbClr val="333333"/>
                </a:solidFill>
              </a:rPr>
              <a:t>predetti</a:t>
            </a:r>
            <a:r>
              <a:rPr sz="1600" dirty="0">
                <a:solidFill>
                  <a:srgbClr val="333333"/>
                </a:solidFill>
              </a:rPr>
              <a:t> </a:t>
            </a:r>
            <a:r>
              <a:rPr sz="1600" dirty="0" err="1">
                <a:solidFill>
                  <a:srgbClr val="333333"/>
                </a:solidFill>
              </a:rPr>
              <a:t>sei</a:t>
            </a:r>
            <a:r>
              <a:rPr sz="1600" dirty="0">
                <a:solidFill>
                  <a:srgbClr val="333333"/>
                </a:solidFill>
              </a:rPr>
              <a:t> </a:t>
            </a:r>
            <a:r>
              <a:rPr sz="1600" dirty="0" err="1">
                <a:solidFill>
                  <a:srgbClr val="333333"/>
                </a:solidFill>
              </a:rPr>
              <a:t>giorni</a:t>
            </a:r>
            <a:r>
              <a:rPr sz="1600" dirty="0">
                <a:solidFill>
                  <a:srgbClr val="333333"/>
                </a:solidFill>
              </a:rPr>
              <a:t> è </a:t>
            </a:r>
            <a:r>
              <a:rPr sz="1600" dirty="0" err="1">
                <a:solidFill>
                  <a:srgbClr val="333333"/>
                </a:solidFill>
              </a:rPr>
              <a:t>subordinata</a:t>
            </a:r>
            <a:r>
              <a:rPr sz="1600" b="1" dirty="0">
                <a:solidFill>
                  <a:srgbClr val="333333"/>
                </a:solidFill>
              </a:rPr>
              <a:t> </a:t>
            </a:r>
            <a:r>
              <a:rPr sz="1600" dirty="0" err="1">
                <a:solidFill>
                  <a:srgbClr val="333333"/>
                </a:solidFill>
              </a:rPr>
              <a:t>alla</a:t>
            </a:r>
            <a:r>
              <a:rPr sz="1600" dirty="0">
                <a:solidFill>
                  <a:srgbClr val="333333"/>
                </a:solidFill>
              </a:rPr>
              <a:t> </a:t>
            </a:r>
            <a:r>
              <a:rPr sz="1600" dirty="0" err="1">
                <a:solidFill>
                  <a:srgbClr val="333333"/>
                </a:solidFill>
              </a:rPr>
              <a:t>possibilità</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sostituire</a:t>
            </a:r>
            <a:r>
              <a:rPr sz="1600" dirty="0">
                <a:solidFill>
                  <a:srgbClr val="333333"/>
                </a:solidFill>
              </a:rPr>
              <a:t> </a:t>
            </a:r>
            <a:r>
              <a:rPr sz="1600" dirty="0" err="1">
                <a:solidFill>
                  <a:srgbClr val="333333"/>
                </a:solidFill>
              </a:rPr>
              <a:t>il</a:t>
            </a:r>
            <a:r>
              <a:rPr sz="1600" dirty="0">
                <a:solidFill>
                  <a:srgbClr val="333333"/>
                </a:solidFill>
              </a:rPr>
              <a:t> </a:t>
            </a:r>
            <a:r>
              <a:rPr sz="1600" dirty="0" err="1">
                <a:solidFill>
                  <a:srgbClr val="333333"/>
                </a:solidFill>
              </a:rPr>
              <a:t>personale</a:t>
            </a:r>
            <a:r>
              <a:rPr sz="1600" dirty="0">
                <a:solidFill>
                  <a:srgbClr val="333333"/>
                </a:solidFill>
              </a:rPr>
              <a:t> </a:t>
            </a:r>
            <a:r>
              <a:rPr sz="1600" dirty="0" err="1">
                <a:solidFill>
                  <a:srgbClr val="333333"/>
                </a:solidFill>
              </a:rPr>
              <a:t>che</a:t>
            </a:r>
            <a:r>
              <a:rPr sz="1600" dirty="0">
                <a:solidFill>
                  <a:srgbClr val="333333"/>
                </a:solidFill>
              </a:rPr>
              <a:t> se ne </a:t>
            </a:r>
            <a:r>
              <a:rPr sz="1600" dirty="0" err="1">
                <a:solidFill>
                  <a:srgbClr val="333333"/>
                </a:solidFill>
              </a:rPr>
              <a:t>avvale</a:t>
            </a:r>
            <a:r>
              <a:rPr sz="1600" dirty="0">
                <a:solidFill>
                  <a:srgbClr val="333333"/>
                </a:solidFill>
              </a:rPr>
              <a:t> con </a:t>
            </a:r>
            <a:r>
              <a:rPr sz="1600" dirty="0" err="1">
                <a:solidFill>
                  <a:srgbClr val="333333"/>
                </a:solidFill>
              </a:rPr>
              <a:t>altro</a:t>
            </a:r>
            <a:r>
              <a:rPr sz="1600" dirty="0">
                <a:solidFill>
                  <a:srgbClr val="333333"/>
                </a:solidFill>
              </a:rPr>
              <a:t> </a:t>
            </a:r>
            <a:r>
              <a:rPr sz="1600" dirty="0" err="1">
                <a:solidFill>
                  <a:srgbClr val="333333"/>
                </a:solidFill>
              </a:rPr>
              <a:t>personale</a:t>
            </a:r>
            <a:r>
              <a:rPr sz="1600" dirty="0">
                <a:solidFill>
                  <a:srgbClr val="333333"/>
                </a:solidFill>
              </a:rPr>
              <a:t> in </a:t>
            </a:r>
            <a:r>
              <a:rPr sz="1600" dirty="0" err="1">
                <a:solidFill>
                  <a:srgbClr val="333333"/>
                </a:solidFill>
              </a:rPr>
              <a:t>servizio</a:t>
            </a:r>
            <a:r>
              <a:rPr sz="1600" dirty="0">
                <a:solidFill>
                  <a:srgbClr val="333333"/>
                </a:solidFill>
              </a:rPr>
              <a:t> </a:t>
            </a:r>
            <a:r>
              <a:rPr sz="1600" dirty="0" err="1">
                <a:solidFill>
                  <a:srgbClr val="333333"/>
                </a:solidFill>
              </a:rPr>
              <a:t>nella</a:t>
            </a:r>
            <a:r>
              <a:rPr sz="1600" dirty="0">
                <a:solidFill>
                  <a:srgbClr val="333333"/>
                </a:solidFill>
              </a:rPr>
              <a:t> </a:t>
            </a:r>
            <a:r>
              <a:rPr sz="1600" dirty="0" err="1">
                <a:solidFill>
                  <a:srgbClr val="333333"/>
                </a:solidFill>
              </a:rPr>
              <a:t>stessa</a:t>
            </a:r>
            <a:r>
              <a:rPr sz="1600" dirty="0">
                <a:solidFill>
                  <a:srgbClr val="333333"/>
                </a:solidFill>
              </a:rPr>
              <a:t> </a:t>
            </a:r>
            <a:r>
              <a:rPr sz="1600" dirty="0" err="1">
                <a:solidFill>
                  <a:srgbClr val="333333"/>
                </a:solidFill>
              </a:rPr>
              <a:t>sede</a:t>
            </a:r>
            <a:r>
              <a:rPr sz="1600" dirty="0">
                <a:solidFill>
                  <a:srgbClr val="333333"/>
                </a:solidFill>
              </a:rPr>
              <a:t> e, </a:t>
            </a:r>
            <a:r>
              <a:rPr sz="1600" dirty="0" err="1">
                <a:solidFill>
                  <a:srgbClr val="333333"/>
                </a:solidFill>
              </a:rPr>
              <a:t>comunque</a:t>
            </a:r>
            <a:r>
              <a:rPr sz="1600" dirty="0">
                <a:solidFill>
                  <a:srgbClr val="333333"/>
                </a:solidFill>
              </a:rPr>
              <a:t>, </a:t>
            </a:r>
            <a:r>
              <a:rPr sz="1600" dirty="0" err="1">
                <a:solidFill>
                  <a:srgbClr val="333333"/>
                </a:solidFill>
              </a:rPr>
              <a:t>alla</a:t>
            </a:r>
            <a:r>
              <a:rPr sz="1600" dirty="0">
                <a:solidFill>
                  <a:srgbClr val="333333"/>
                </a:solidFill>
              </a:rPr>
              <a:t> </a:t>
            </a:r>
            <a:r>
              <a:rPr sz="1600" dirty="0" err="1">
                <a:solidFill>
                  <a:srgbClr val="333333"/>
                </a:solidFill>
              </a:rPr>
              <a:t>condizione</a:t>
            </a:r>
            <a:r>
              <a:rPr sz="1600" dirty="0">
                <a:solidFill>
                  <a:srgbClr val="333333"/>
                </a:solidFill>
              </a:rPr>
              <a:t> </a:t>
            </a:r>
            <a:r>
              <a:rPr sz="1600" dirty="0" err="1">
                <a:solidFill>
                  <a:srgbClr val="333333"/>
                </a:solidFill>
              </a:rPr>
              <a:t>che</a:t>
            </a:r>
            <a:r>
              <a:rPr sz="1600" dirty="0">
                <a:solidFill>
                  <a:srgbClr val="333333"/>
                </a:solidFill>
              </a:rPr>
              <a:t> non </a:t>
            </a:r>
            <a:r>
              <a:rPr sz="1600" dirty="0" err="1">
                <a:solidFill>
                  <a:srgbClr val="333333"/>
                </a:solidFill>
              </a:rPr>
              <a:t>vengano</a:t>
            </a:r>
            <a:r>
              <a:rPr sz="1600" dirty="0">
                <a:solidFill>
                  <a:srgbClr val="333333"/>
                </a:solidFill>
              </a:rPr>
              <a:t> a </a:t>
            </a:r>
            <a:r>
              <a:rPr sz="1600" dirty="0" err="1">
                <a:solidFill>
                  <a:srgbClr val="333333"/>
                </a:solidFill>
              </a:rPr>
              <a:t>determinarsi</a:t>
            </a:r>
            <a:r>
              <a:rPr sz="1600" dirty="0">
                <a:solidFill>
                  <a:srgbClr val="333333"/>
                </a:solidFill>
              </a:rPr>
              <a:t> </a:t>
            </a:r>
            <a:r>
              <a:rPr sz="1600" dirty="0" err="1">
                <a:solidFill>
                  <a:srgbClr val="333333"/>
                </a:solidFill>
              </a:rPr>
              <a:t>oneri</a:t>
            </a:r>
            <a:r>
              <a:rPr sz="1600" dirty="0">
                <a:solidFill>
                  <a:srgbClr val="333333"/>
                </a:solidFill>
              </a:rPr>
              <a:t> </a:t>
            </a:r>
            <a:r>
              <a:rPr sz="1600" dirty="0" err="1">
                <a:solidFill>
                  <a:srgbClr val="333333"/>
                </a:solidFill>
              </a:rPr>
              <a:t>aggiuntivi</a:t>
            </a:r>
            <a:r>
              <a:rPr sz="1600" dirty="0">
                <a:solidFill>
                  <a:srgbClr val="333333"/>
                </a:solidFill>
              </a:rPr>
              <a:t> </a:t>
            </a:r>
            <a:r>
              <a:rPr sz="1600" dirty="0" err="1">
                <a:solidFill>
                  <a:srgbClr val="333333"/>
                </a:solidFill>
              </a:rPr>
              <a:t>anche</a:t>
            </a:r>
            <a:r>
              <a:rPr sz="1600" dirty="0">
                <a:solidFill>
                  <a:srgbClr val="333333"/>
                </a:solidFill>
              </a:rPr>
              <a:t> per </a:t>
            </a:r>
            <a:r>
              <a:rPr sz="1600" dirty="0" err="1">
                <a:solidFill>
                  <a:srgbClr val="333333"/>
                </a:solidFill>
              </a:rPr>
              <a:t>l'eventuale</a:t>
            </a:r>
            <a:r>
              <a:rPr sz="1600" dirty="0">
                <a:solidFill>
                  <a:srgbClr val="333333"/>
                </a:solidFill>
              </a:rPr>
              <a:t> </a:t>
            </a:r>
            <a:r>
              <a:rPr sz="1600" dirty="0" err="1">
                <a:solidFill>
                  <a:srgbClr val="333333"/>
                </a:solidFill>
              </a:rPr>
              <a:t>corresponsione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compensi</a:t>
            </a:r>
            <a:r>
              <a:rPr sz="1600" dirty="0">
                <a:solidFill>
                  <a:srgbClr val="333333"/>
                </a:solidFill>
              </a:rPr>
              <a:t> per ore </a:t>
            </a:r>
            <a:r>
              <a:rPr sz="1600" dirty="0" err="1">
                <a:solidFill>
                  <a:srgbClr val="333333"/>
                </a:solidFill>
              </a:rPr>
              <a:t>eccedenti</a:t>
            </a:r>
            <a:r>
              <a:rPr sz="1600" dirty="0">
                <a:solidFill>
                  <a:srgbClr val="333333"/>
                </a:solidFill>
              </a:rPr>
              <a:t>, salvo </a:t>
            </a:r>
            <a:r>
              <a:rPr sz="1600" dirty="0" err="1">
                <a:solidFill>
                  <a:srgbClr val="333333"/>
                </a:solidFill>
              </a:rPr>
              <a:t>quanto</a:t>
            </a:r>
            <a:r>
              <a:rPr sz="1600" dirty="0">
                <a:solidFill>
                  <a:srgbClr val="333333"/>
                </a:solidFill>
              </a:rPr>
              <a:t> </a:t>
            </a:r>
            <a:r>
              <a:rPr sz="1600" dirty="0" err="1">
                <a:solidFill>
                  <a:srgbClr val="333333"/>
                </a:solidFill>
              </a:rPr>
              <a:t>previsto</a:t>
            </a:r>
            <a:r>
              <a:rPr sz="1600" dirty="0">
                <a:solidFill>
                  <a:srgbClr val="333333"/>
                </a:solidFill>
              </a:rPr>
              <a:t> </a:t>
            </a:r>
            <a:r>
              <a:rPr sz="1600" dirty="0" err="1">
                <a:solidFill>
                  <a:srgbClr val="333333"/>
                </a:solidFill>
              </a:rPr>
              <a:t>dall’art</a:t>
            </a:r>
            <a:r>
              <a:rPr sz="1600" dirty="0">
                <a:solidFill>
                  <a:srgbClr val="333333"/>
                </a:solidFill>
              </a:rPr>
              <a:t>. 15, comma 2.  </a:t>
            </a: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endParaRPr sz="1600" dirty="0">
              <a:solidFill>
                <a:srgbClr val="333333"/>
              </a:solidFill>
            </a:endParaRPr>
          </a:p>
          <a:p>
            <a:pPr marL="431800" lvl="0" indent="-360362">
              <a:tabLst>
                <a:tab pos="723900" algn="l"/>
                <a:tab pos="1447800" algn="l"/>
                <a:tab pos="2171700" algn="l"/>
                <a:tab pos="2895600" algn="l"/>
                <a:tab pos="3619500" algn="l"/>
                <a:tab pos="4343400" algn="l"/>
                <a:tab pos="5067300" algn="l"/>
                <a:tab pos="5791200" algn="l"/>
                <a:tab pos="6515100" algn="l"/>
                <a:tab pos="7239000" algn="l"/>
                <a:tab pos="7962900" algn="l"/>
              </a:tabLst>
              <a:defRPr sz="1800">
                <a:solidFill>
                  <a:srgbClr val="000000"/>
                </a:solidFill>
              </a:defRPr>
            </a:pPr>
            <a:r>
              <a:rPr sz="1600" dirty="0">
                <a:solidFill>
                  <a:srgbClr val="333333"/>
                </a:solidFill>
              </a:rPr>
              <a:t>Sulla </a:t>
            </a:r>
            <a:r>
              <a:rPr sz="1600" dirty="0" err="1">
                <a:solidFill>
                  <a:srgbClr val="333333"/>
                </a:solidFill>
              </a:rPr>
              <a:t>monetizzazione</a:t>
            </a:r>
            <a:r>
              <a:rPr sz="1600" dirty="0">
                <a:solidFill>
                  <a:srgbClr val="333333"/>
                </a:solidFill>
              </a:rPr>
              <a:t> </a:t>
            </a:r>
            <a:r>
              <a:rPr sz="1600" dirty="0" err="1">
                <a:solidFill>
                  <a:srgbClr val="333333"/>
                </a:solidFill>
              </a:rPr>
              <a:t>ferie</a:t>
            </a:r>
            <a:r>
              <a:rPr sz="1600" dirty="0">
                <a:solidFill>
                  <a:srgbClr val="333333"/>
                </a:solidFill>
              </a:rPr>
              <a:t> </a:t>
            </a:r>
            <a:r>
              <a:rPr sz="1600" dirty="0" err="1">
                <a:solidFill>
                  <a:srgbClr val="333333"/>
                </a:solidFill>
              </a:rPr>
              <a:t>vedi</a:t>
            </a:r>
            <a:r>
              <a:rPr sz="1600" dirty="0">
                <a:solidFill>
                  <a:srgbClr val="333333"/>
                </a:solidFill>
              </a:rPr>
              <a:t> </a:t>
            </a:r>
            <a:r>
              <a:rPr sz="1600" dirty="0" err="1">
                <a:solidFill>
                  <a:srgbClr val="333333"/>
                </a:solidFill>
              </a:rPr>
              <a:t>Legge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Stabilità</a:t>
            </a:r>
            <a:r>
              <a:rPr sz="1600" dirty="0">
                <a:solidFill>
                  <a:srgbClr val="333333"/>
                </a:solidFill>
              </a:rPr>
              <a:t> 2013 art. 1 comma 54 </a:t>
            </a:r>
            <a:r>
              <a:rPr sz="1600" dirty="0" err="1">
                <a:solidFill>
                  <a:srgbClr val="333333"/>
                </a:solidFill>
              </a:rPr>
              <a:t>che</a:t>
            </a:r>
            <a:r>
              <a:rPr sz="1600" dirty="0">
                <a:solidFill>
                  <a:srgbClr val="333333"/>
                </a:solidFill>
              </a:rPr>
              <a:t> </a:t>
            </a:r>
            <a:r>
              <a:rPr sz="1600" dirty="0" err="1">
                <a:solidFill>
                  <a:srgbClr val="333333"/>
                </a:solidFill>
              </a:rPr>
              <a:t>permette</a:t>
            </a:r>
            <a:r>
              <a:rPr sz="1600" dirty="0">
                <a:solidFill>
                  <a:srgbClr val="333333"/>
                </a:solidFill>
              </a:rPr>
              <a:t> la </a:t>
            </a:r>
            <a:r>
              <a:rPr sz="1600" dirty="0" err="1" smtClean="0">
                <a:solidFill>
                  <a:srgbClr val="333333"/>
                </a:solidFill>
              </a:rPr>
              <a:t>monetizzazion</a:t>
            </a:r>
            <a:r>
              <a:rPr lang="it-IT" sz="1600" dirty="0" smtClean="0"/>
              <a:t>e</a:t>
            </a:r>
            <a:r>
              <a:rPr sz="1600" dirty="0" smtClean="0">
                <a:solidFill>
                  <a:srgbClr val="333333"/>
                </a:solidFill>
              </a:rPr>
              <a:t> </a:t>
            </a:r>
            <a:r>
              <a:rPr sz="1600" dirty="0" err="1">
                <a:solidFill>
                  <a:srgbClr val="333333"/>
                </a:solidFill>
              </a:rPr>
              <a:t>delle</a:t>
            </a:r>
            <a:r>
              <a:rPr sz="1600" dirty="0">
                <a:solidFill>
                  <a:srgbClr val="333333"/>
                </a:solidFill>
              </a:rPr>
              <a:t> </a:t>
            </a:r>
            <a:r>
              <a:rPr sz="1600" dirty="0" err="1">
                <a:solidFill>
                  <a:srgbClr val="333333"/>
                </a:solidFill>
              </a:rPr>
              <a:t>ferie</a:t>
            </a:r>
            <a:r>
              <a:rPr sz="1600" dirty="0">
                <a:solidFill>
                  <a:srgbClr val="333333"/>
                </a:solidFill>
              </a:rPr>
              <a:t> per </a:t>
            </a:r>
            <a:r>
              <a:rPr sz="1600" dirty="0" err="1">
                <a:solidFill>
                  <a:srgbClr val="333333"/>
                </a:solidFill>
              </a:rPr>
              <a:t>il</a:t>
            </a:r>
            <a:r>
              <a:rPr sz="1600" dirty="0">
                <a:solidFill>
                  <a:srgbClr val="333333"/>
                </a:solidFill>
              </a:rPr>
              <a:t> </a:t>
            </a:r>
            <a:r>
              <a:rPr sz="1600" dirty="0" err="1">
                <a:solidFill>
                  <a:srgbClr val="333333"/>
                </a:solidFill>
              </a:rPr>
              <a:t>personale</a:t>
            </a:r>
            <a:r>
              <a:rPr sz="1600" dirty="0">
                <a:solidFill>
                  <a:srgbClr val="333333"/>
                </a:solidFill>
              </a:rPr>
              <a:t> T.D. solo in base </a:t>
            </a:r>
            <a:r>
              <a:rPr sz="1600" dirty="0" err="1">
                <a:solidFill>
                  <a:srgbClr val="333333"/>
                </a:solidFill>
              </a:rPr>
              <a:t>alla</a:t>
            </a:r>
            <a:r>
              <a:rPr sz="1600" dirty="0">
                <a:solidFill>
                  <a:srgbClr val="333333"/>
                </a:solidFill>
              </a:rPr>
              <a:t> </a:t>
            </a:r>
            <a:r>
              <a:rPr sz="1600" dirty="0" err="1">
                <a:solidFill>
                  <a:srgbClr val="333333"/>
                </a:solidFill>
              </a:rPr>
              <a:t>differenza</a:t>
            </a:r>
            <a:r>
              <a:rPr sz="1600" dirty="0">
                <a:solidFill>
                  <a:srgbClr val="333333"/>
                </a:solidFill>
              </a:rPr>
              <a:t> </a:t>
            </a:r>
            <a:r>
              <a:rPr sz="1600" dirty="0" err="1">
                <a:solidFill>
                  <a:srgbClr val="333333"/>
                </a:solidFill>
              </a:rPr>
              <a:t>fra</a:t>
            </a:r>
            <a:r>
              <a:rPr sz="1600" dirty="0">
                <a:solidFill>
                  <a:srgbClr val="333333"/>
                </a:solidFill>
              </a:rPr>
              <a:t> </a:t>
            </a:r>
            <a:r>
              <a:rPr sz="1600" dirty="0" err="1">
                <a:solidFill>
                  <a:srgbClr val="333333"/>
                </a:solidFill>
              </a:rPr>
              <a:t>i</a:t>
            </a:r>
            <a:r>
              <a:rPr sz="1600" dirty="0">
                <a:solidFill>
                  <a:srgbClr val="333333"/>
                </a:solidFill>
              </a:rPr>
              <a:t> </a:t>
            </a:r>
            <a:r>
              <a:rPr sz="1600" dirty="0" err="1">
                <a:solidFill>
                  <a:srgbClr val="333333"/>
                </a:solidFill>
              </a:rPr>
              <a:t>giorni</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sospensione</a:t>
            </a:r>
            <a:r>
              <a:rPr sz="1600" dirty="0">
                <a:solidFill>
                  <a:srgbClr val="333333"/>
                </a:solidFill>
              </a:rPr>
              <a:t> </a:t>
            </a:r>
            <a:r>
              <a:rPr sz="1600" dirty="0" err="1">
                <a:solidFill>
                  <a:srgbClr val="333333"/>
                </a:solidFill>
              </a:rPr>
              <a:t>delle</a:t>
            </a:r>
            <a:r>
              <a:rPr sz="1600" dirty="0">
                <a:solidFill>
                  <a:srgbClr val="333333"/>
                </a:solidFill>
              </a:rPr>
              <a:t> </a:t>
            </a:r>
            <a:r>
              <a:rPr sz="1600" dirty="0" err="1">
                <a:solidFill>
                  <a:srgbClr val="333333"/>
                </a:solidFill>
              </a:rPr>
              <a:t>lezioni</a:t>
            </a:r>
            <a:r>
              <a:rPr sz="1600" dirty="0">
                <a:solidFill>
                  <a:srgbClr val="333333"/>
                </a:solidFill>
              </a:rPr>
              <a:t> e </a:t>
            </a:r>
            <a:r>
              <a:rPr sz="1600" dirty="0" err="1">
                <a:solidFill>
                  <a:srgbClr val="333333"/>
                </a:solidFill>
              </a:rPr>
              <a:t>quelli</a:t>
            </a:r>
            <a:r>
              <a:rPr sz="1600" dirty="0">
                <a:solidFill>
                  <a:srgbClr val="333333"/>
                </a:solidFill>
              </a:rPr>
              <a:t> </a:t>
            </a:r>
            <a:r>
              <a:rPr sz="1600" dirty="0" err="1">
                <a:solidFill>
                  <a:srgbClr val="333333"/>
                </a:solidFill>
              </a:rPr>
              <a:t>spettanti</a:t>
            </a:r>
            <a:endParaRPr sz="1600" dirty="0">
              <a:solidFill>
                <a:srgbClr val="333333"/>
              </a:solidFill>
            </a:endParaRPr>
          </a:p>
        </p:txBody>
      </p:sp>
      <p:sp>
        <p:nvSpPr>
          <p:cNvPr id="18" name="Shape 18"/>
          <p:cNvSpPr>
            <a:spLocks noGrp="1"/>
          </p:cNvSpPr>
          <p:nvPr>
            <p:ph type="title" idx="4294967295"/>
          </p:nvPr>
        </p:nvSpPr>
        <p:spPr>
          <a:xfrm>
            <a:off x="741362" y="700087"/>
            <a:ext cx="8607426" cy="92075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3200"/>
            </a:lvl1pPr>
          </a:lstStyle>
          <a:p>
            <a:pPr lvl="0">
              <a:defRPr sz="1800" b="0" i="0">
                <a:solidFill>
                  <a:srgbClr val="000000"/>
                </a:solidFill>
              </a:defRPr>
            </a:pPr>
            <a:r>
              <a:rPr sz="3200" b="1" i="1">
                <a:solidFill>
                  <a:srgbClr val="99284C"/>
                </a:solidFill>
              </a:rPr>
              <a:t>Il CCNL Scuola: permessi, diritti, doveri</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
          <p:cNvSpPr/>
          <p:nvPr/>
        </p:nvSpPr>
        <p:spPr>
          <a:xfrm>
            <a:off x="1229344" y="1628069"/>
            <a:ext cx="7612411" cy="477053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defTabSz="914400">
              <a:lnSpc>
                <a:spcPct val="100000"/>
              </a:lnSpc>
              <a:defRPr sz="1800"/>
            </a:pPr>
            <a:r>
              <a:rPr sz="1600" b="1" dirty="0"/>
              <a:t>Art. 15 – </a:t>
            </a:r>
            <a:r>
              <a:rPr lang="it-IT" sz="1600" b="1" dirty="0" smtClean="0"/>
              <a:t>PERMESSI GIORNALIERI</a:t>
            </a:r>
          </a:p>
          <a:p>
            <a:pPr lvl="0" algn="ctr" defTabSz="914400">
              <a:lnSpc>
                <a:spcPct val="100000"/>
              </a:lnSpc>
              <a:defRPr sz="1800"/>
            </a:pPr>
            <a:endParaRPr sz="1600" b="1" dirty="0"/>
          </a:p>
          <a:p>
            <a:pPr lvl="0" algn="just" defTabSz="914400">
              <a:lnSpc>
                <a:spcPct val="100000"/>
              </a:lnSpc>
              <a:defRPr sz="1800"/>
            </a:pPr>
            <a:r>
              <a:rPr sz="1600" dirty="0"/>
              <a:t>- </a:t>
            </a:r>
            <a:r>
              <a:rPr sz="1600" b="1" dirty="0" err="1"/>
              <a:t>partecipazione</a:t>
            </a:r>
            <a:r>
              <a:rPr sz="1600" b="1" dirty="0"/>
              <a:t> a </a:t>
            </a:r>
            <a:r>
              <a:rPr sz="1600" b="1" dirty="0" err="1"/>
              <a:t>concorsi</a:t>
            </a:r>
            <a:r>
              <a:rPr sz="1600" b="1" dirty="0"/>
              <a:t> </a:t>
            </a:r>
            <a:r>
              <a:rPr sz="1600" b="1" dirty="0" err="1"/>
              <a:t>od</a:t>
            </a:r>
            <a:r>
              <a:rPr sz="1600" b="1" dirty="0"/>
              <a:t> </a:t>
            </a:r>
            <a:r>
              <a:rPr sz="1600" b="1" dirty="0" err="1"/>
              <a:t>esami</a:t>
            </a:r>
            <a:r>
              <a:rPr sz="1600" b="1" dirty="0"/>
              <a:t>: </a:t>
            </a:r>
            <a:r>
              <a:rPr sz="1600" b="1" dirty="0" err="1"/>
              <a:t>gg</a:t>
            </a:r>
            <a:r>
              <a:rPr sz="1600" b="1" dirty="0"/>
              <a:t>. 8 </a:t>
            </a:r>
            <a:r>
              <a:rPr sz="1600" b="1" dirty="0" err="1"/>
              <a:t>complessivi</a:t>
            </a:r>
            <a:r>
              <a:rPr sz="1600" b="1" dirty="0"/>
              <a:t> </a:t>
            </a:r>
            <a:r>
              <a:rPr sz="1600" dirty="0"/>
              <a:t>per anno </a:t>
            </a:r>
            <a:r>
              <a:rPr sz="1600" dirty="0" err="1"/>
              <a:t>scolastico</a:t>
            </a:r>
            <a:r>
              <a:rPr sz="1600" dirty="0"/>
              <a:t>, </a:t>
            </a:r>
            <a:r>
              <a:rPr sz="1600" dirty="0" err="1"/>
              <a:t>ivi</a:t>
            </a:r>
            <a:r>
              <a:rPr sz="1600" dirty="0"/>
              <a:t> </a:t>
            </a:r>
            <a:r>
              <a:rPr sz="1600" dirty="0" err="1"/>
              <a:t>compresi</a:t>
            </a:r>
            <a:r>
              <a:rPr sz="1600" dirty="0"/>
              <a:t> </a:t>
            </a:r>
            <a:r>
              <a:rPr sz="1600" dirty="0" err="1"/>
              <a:t>quelli</a:t>
            </a:r>
            <a:r>
              <a:rPr sz="1600" dirty="0"/>
              <a:t> </a:t>
            </a:r>
            <a:r>
              <a:rPr sz="1600" dirty="0" err="1"/>
              <a:t>eventualmente</a:t>
            </a:r>
            <a:r>
              <a:rPr sz="1600" dirty="0"/>
              <a:t> </a:t>
            </a:r>
            <a:r>
              <a:rPr sz="1600" dirty="0" err="1"/>
              <a:t>richiesti</a:t>
            </a:r>
            <a:r>
              <a:rPr sz="1600" dirty="0"/>
              <a:t> per </a:t>
            </a:r>
            <a:r>
              <a:rPr sz="1600" dirty="0" err="1"/>
              <a:t>il</a:t>
            </a:r>
            <a:r>
              <a:rPr sz="1600" dirty="0"/>
              <a:t> </a:t>
            </a:r>
            <a:r>
              <a:rPr sz="1600" dirty="0" err="1"/>
              <a:t>viaggio</a:t>
            </a:r>
            <a:r>
              <a:rPr sz="1600" dirty="0"/>
              <a:t>;  </a:t>
            </a:r>
            <a:endParaRPr lang="it-IT" sz="1600" dirty="0" smtClean="0"/>
          </a:p>
          <a:p>
            <a:pPr lvl="0" algn="just" defTabSz="914400">
              <a:lnSpc>
                <a:spcPct val="100000"/>
              </a:lnSpc>
              <a:defRPr sz="1800"/>
            </a:pPr>
            <a:endParaRPr sz="1600" dirty="0"/>
          </a:p>
          <a:p>
            <a:pPr marL="190500" lvl="0" indent="-190500" algn="just" defTabSz="914400">
              <a:lnSpc>
                <a:spcPct val="100000"/>
              </a:lnSpc>
              <a:buSzPct val="100000"/>
              <a:buChar char="-"/>
              <a:defRPr sz="1800"/>
            </a:pPr>
            <a:r>
              <a:rPr sz="1600" b="1" dirty="0" err="1"/>
              <a:t>lutti</a:t>
            </a:r>
            <a:r>
              <a:rPr sz="1600" b="1" dirty="0"/>
              <a:t> per </a:t>
            </a:r>
            <a:r>
              <a:rPr sz="1600" b="1" dirty="0" err="1"/>
              <a:t>perdita</a:t>
            </a:r>
            <a:r>
              <a:rPr sz="1600" b="1" dirty="0"/>
              <a:t> del </a:t>
            </a:r>
            <a:r>
              <a:rPr sz="1600" b="1" dirty="0" err="1"/>
              <a:t>coniuge</a:t>
            </a:r>
            <a:r>
              <a:rPr sz="1600" dirty="0"/>
              <a:t>, </a:t>
            </a:r>
            <a:r>
              <a:rPr sz="1600" dirty="0" err="1"/>
              <a:t>di</a:t>
            </a:r>
            <a:r>
              <a:rPr sz="1600" dirty="0"/>
              <a:t> </a:t>
            </a:r>
            <a:r>
              <a:rPr sz="1600" dirty="0" err="1"/>
              <a:t>parenti</a:t>
            </a:r>
            <a:r>
              <a:rPr sz="1600" dirty="0"/>
              <a:t> </a:t>
            </a:r>
            <a:r>
              <a:rPr sz="1600" dirty="0" err="1"/>
              <a:t>entro</a:t>
            </a:r>
            <a:r>
              <a:rPr sz="1600" dirty="0"/>
              <a:t> </a:t>
            </a:r>
            <a:r>
              <a:rPr sz="1600" dirty="0" err="1"/>
              <a:t>il</a:t>
            </a:r>
            <a:r>
              <a:rPr sz="1600" dirty="0"/>
              <a:t> </a:t>
            </a:r>
            <a:r>
              <a:rPr sz="1600" dirty="0" err="1"/>
              <a:t>secondo</a:t>
            </a:r>
            <a:r>
              <a:rPr sz="1600" dirty="0"/>
              <a:t> </a:t>
            </a:r>
            <a:r>
              <a:rPr sz="1600" dirty="0" err="1"/>
              <a:t>grado</a:t>
            </a:r>
            <a:r>
              <a:rPr sz="1600" dirty="0"/>
              <a:t>, </a:t>
            </a:r>
            <a:r>
              <a:rPr sz="1600" dirty="0" err="1"/>
              <a:t>di</a:t>
            </a:r>
            <a:r>
              <a:rPr sz="1600" dirty="0"/>
              <a:t> </a:t>
            </a:r>
            <a:r>
              <a:rPr sz="1600" dirty="0" err="1"/>
              <a:t>soggetto</a:t>
            </a:r>
            <a:r>
              <a:rPr sz="1600" dirty="0"/>
              <a:t> </a:t>
            </a:r>
            <a:r>
              <a:rPr sz="1600" dirty="0" err="1"/>
              <a:t>componente</a:t>
            </a:r>
            <a:r>
              <a:rPr sz="1600" dirty="0"/>
              <a:t> la </a:t>
            </a:r>
            <a:r>
              <a:rPr sz="1600" dirty="0" err="1"/>
              <a:t>famiglia</a:t>
            </a:r>
            <a:r>
              <a:rPr sz="1600" dirty="0"/>
              <a:t> </a:t>
            </a:r>
            <a:r>
              <a:rPr sz="1600" dirty="0" err="1"/>
              <a:t>anagrafica</a:t>
            </a:r>
            <a:r>
              <a:rPr sz="1600" dirty="0"/>
              <a:t> o </a:t>
            </a:r>
            <a:r>
              <a:rPr sz="1600" dirty="0" err="1"/>
              <a:t>convivente</a:t>
            </a:r>
            <a:r>
              <a:rPr sz="1600" dirty="0"/>
              <a:t> stabile e </a:t>
            </a:r>
            <a:r>
              <a:rPr sz="1600" dirty="0" err="1"/>
              <a:t>di</a:t>
            </a:r>
            <a:r>
              <a:rPr sz="1600" dirty="0"/>
              <a:t> </a:t>
            </a:r>
            <a:r>
              <a:rPr sz="1600" dirty="0" err="1"/>
              <a:t>affini</a:t>
            </a:r>
            <a:r>
              <a:rPr sz="1600" dirty="0"/>
              <a:t> </a:t>
            </a:r>
            <a:r>
              <a:rPr sz="1600" dirty="0" err="1"/>
              <a:t>di</a:t>
            </a:r>
            <a:r>
              <a:rPr sz="1600" dirty="0"/>
              <a:t> primo </a:t>
            </a:r>
            <a:r>
              <a:rPr sz="1600" dirty="0" err="1"/>
              <a:t>grado</a:t>
            </a:r>
            <a:r>
              <a:rPr sz="1600" dirty="0"/>
              <a:t>: </a:t>
            </a:r>
            <a:r>
              <a:rPr sz="1600" b="1" dirty="0" err="1"/>
              <a:t>gg</a:t>
            </a:r>
            <a:r>
              <a:rPr sz="1600" b="1" dirty="0"/>
              <a:t>. 3 per </a:t>
            </a:r>
            <a:r>
              <a:rPr sz="1600" b="1" dirty="0" err="1"/>
              <a:t>evento</a:t>
            </a:r>
            <a:r>
              <a:rPr sz="1600" dirty="0"/>
              <a:t>, </a:t>
            </a:r>
            <a:r>
              <a:rPr sz="1600" dirty="0" err="1"/>
              <a:t>anche</a:t>
            </a:r>
            <a:r>
              <a:rPr sz="1600" dirty="0"/>
              <a:t> non </a:t>
            </a:r>
            <a:r>
              <a:rPr sz="1600" dirty="0" err="1"/>
              <a:t>continuativi</a:t>
            </a:r>
            <a:r>
              <a:rPr sz="1600" dirty="0"/>
              <a:t>. </a:t>
            </a:r>
          </a:p>
          <a:p>
            <a:pPr lvl="0" algn="just" defTabSz="914400">
              <a:lnSpc>
                <a:spcPct val="100000"/>
              </a:lnSpc>
              <a:defRPr sz="1800"/>
            </a:pPr>
            <a:endParaRPr sz="1600" dirty="0"/>
          </a:p>
          <a:p>
            <a:pPr lvl="0" algn="just" defTabSz="914400">
              <a:lnSpc>
                <a:spcPct val="100000"/>
              </a:lnSpc>
              <a:defRPr sz="1800"/>
            </a:pPr>
            <a:r>
              <a:rPr sz="1600" dirty="0"/>
              <a:t>I </a:t>
            </a:r>
            <a:r>
              <a:rPr sz="1600" dirty="0" err="1"/>
              <a:t>permessi</a:t>
            </a:r>
            <a:r>
              <a:rPr sz="1600" dirty="0"/>
              <a:t> </a:t>
            </a:r>
            <a:r>
              <a:rPr sz="1600" dirty="0" err="1"/>
              <a:t>sono</a:t>
            </a:r>
            <a:r>
              <a:rPr sz="1600" dirty="0"/>
              <a:t> </a:t>
            </a:r>
            <a:r>
              <a:rPr sz="1600" dirty="0" err="1"/>
              <a:t>erogati</a:t>
            </a:r>
            <a:r>
              <a:rPr sz="1600" dirty="0"/>
              <a:t> a </a:t>
            </a:r>
            <a:r>
              <a:rPr sz="1600" dirty="0" err="1"/>
              <a:t>domanda</a:t>
            </a:r>
            <a:r>
              <a:rPr sz="1600" dirty="0"/>
              <a:t>, </a:t>
            </a:r>
            <a:r>
              <a:rPr sz="1600" dirty="0" err="1"/>
              <a:t>da</a:t>
            </a:r>
            <a:r>
              <a:rPr sz="1600" dirty="0"/>
              <a:t> </a:t>
            </a:r>
            <a:r>
              <a:rPr sz="1600" dirty="0" err="1"/>
              <a:t>presentarsi</a:t>
            </a:r>
            <a:r>
              <a:rPr sz="1600" dirty="0"/>
              <a:t> al </a:t>
            </a:r>
            <a:r>
              <a:rPr sz="1600" dirty="0" err="1"/>
              <a:t>dirigente</a:t>
            </a:r>
            <a:r>
              <a:rPr sz="1600" dirty="0"/>
              <a:t> </a:t>
            </a:r>
            <a:r>
              <a:rPr sz="1600" dirty="0" err="1"/>
              <a:t>scolastico</a:t>
            </a:r>
            <a:r>
              <a:rPr sz="1600" dirty="0"/>
              <a:t> </a:t>
            </a:r>
            <a:r>
              <a:rPr sz="1600" dirty="0" err="1"/>
              <a:t>da</a:t>
            </a:r>
            <a:r>
              <a:rPr sz="1600" dirty="0"/>
              <a:t> parte del </a:t>
            </a:r>
            <a:r>
              <a:rPr sz="1600" dirty="0" err="1"/>
              <a:t>personale</a:t>
            </a:r>
            <a:r>
              <a:rPr sz="1600" dirty="0"/>
              <a:t> </a:t>
            </a:r>
            <a:r>
              <a:rPr sz="1600" dirty="0" err="1"/>
              <a:t>docente</a:t>
            </a:r>
            <a:r>
              <a:rPr sz="1600" dirty="0"/>
              <a:t> </a:t>
            </a:r>
            <a:r>
              <a:rPr sz="1600" dirty="0" err="1"/>
              <a:t>ed</a:t>
            </a:r>
            <a:r>
              <a:rPr sz="1600" dirty="0"/>
              <a:t> ATA. </a:t>
            </a:r>
          </a:p>
          <a:p>
            <a:pPr lvl="0" algn="just" defTabSz="914400">
              <a:lnSpc>
                <a:spcPct val="100000"/>
              </a:lnSpc>
              <a:defRPr sz="1800"/>
            </a:pPr>
            <a:r>
              <a:rPr sz="1600" dirty="0"/>
              <a:t>2. Il </a:t>
            </a:r>
            <a:r>
              <a:rPr sz="1600" dirty="0" err="1"/>
              <a:t>dipendente</a:t>
            </a:r>
            <a:r>
              <a:rPr sz="1600" dirty="0"/>
              <a:t>, </a:t>
            </a:r>
            <a:r>
              <a:rPr sz="1600" dirty="0" err="1"/>
              <a:t>inoltre</a:t>
            </a:r>
            <a:r>
              <a:rPr sz="1600" dirty="0"/>
              <a:t>, ha </a:t>
            </a:r>
            <a:r>
              <a:rPr sz="1600" dirty="0" err="1"/>
              <a:t>diritto</a:t>
            </a:r>
            <a:r>
              <a:rPr sz="1600" dirty="0"/>
              <a:t>, a </a:t>
            </a:r>
            <a:r>
              <a:rPr sz="1600" dirty="0" err="1"/>
              <a:t>domanda</a:t>
            </a:r>
            <a:r>
              <a:rPr sz="1600" dirty="0"/>
              <a:t>, </a:t>
            </a:r>
            <a:r>
              <a:rPr sz="1600" dirty="0" err="1"/>
              <a:t>nell'anno</a:t>
            </a:r>
            <a:r>
              <a:rPr sz="1600" dirty="0"/>
              <a:t> </a:t>
            </a:r>
            <a:r>
              <a:rPr sz="1600" dirty="0" err="1"/>
              <a:t>scolastico</a:t>
            </a:r>
            <a:r>
              <a:rPr sz="1600" dirty="0"/>
              <a:t>, a </a:t>
            </a:r>
            <a:r>
              <a:rPr sz="1600" b="1" dirty="0" err="1"/>
              <a:t>tre</a:t>
            </a:r>
            <a:r>
              <a:rPr sz="1600" b="1" dirty="0"/>
              <a:t> </a:t>
            </a:r>
            <a:r>
              <a:rPr sz="1600" b="1" dirty="0" err="1"/>
              <a:t>giorni</a:t>
            </a:r>
            <a:r>
              <a:rPr sz="1600" b="1" dirty="0"/>
              <a:t> </a:t>
            </a:r>
            <a:r>
              <a:rPr sz="1600" b="1" dirty="0" err="1"/>
              <a:t>di</a:t>
            </a:r>
            <a:r>
              <a:rPr sz="1600" b="1" dirty="0"/>
              <a:t> </a:t>
            </a:r>
            <a:r>
              <a:rPr sz="1600" b="1" dirty="0" err="1"/>
              <a:t>permesso</a:t>
            </a:r>
            <a:r>
              <a:rPr sz="1600" b="1" dirty="0"/>
              <a:t> </a:t>
            </a:r>
            <a:r>
              <a:rPr sz="1600" b="1" dirty="0" err="1"/>
              <a:t>retribuito</a:t>
            </a:r>
            <a:r>
              <a:rPr sz="1600" b="1" dirty="0"/>
              <a:t> per </a:t>
            </a:r>
            <a:r>
              <a:rPr sz="1600" b="1" dirty="0" err="1"/>
              <a:t>motivi</a:t>
            </a:r>
            <a:r>
              <a:rPr sz="1600" b="1" dirty="0"/>
              <a:t> </a:t>
            </a:r>
            <a:r>
              <a:rPr sz="1600" b="1" dirty="0" err="1"/>
              <a:t>personali</a:t>
            </a:r>
            <a:r>
              <a:rPr sz="1600" b="1" dirty="0"/>
              <a:t> o </a:t>
            </a:r>
            <a:r>
              <a:rPr sz="1600" b="1" dirty="0" err="1"/>
              <a:t>familiari</a:t>
            </a:r>
            <a:r>
              <a:rPr sz="1600" b="1" dirty="0"/>
              <a:t> </a:t>
            </a:r>
            <a:r>
              <a:rPr sz="1600" b="1" dirty="0" err="1"/>
              <a:t>documentati</a:t>
            </a:r>
            <a:r>
              <a:rPr sz="1600" b="1" dirty="0"/>
              <a:t> </a:t>
            </a:r>
            <a:r>
              <a:rPr sz="1600" b="1" dirty="0" err="1"/>
              <a:t>anche</a:t>
            </a:r>
            <a:r>
              <a:rPr sz="1600" b="1" dirty="0"/>
              <a:t> </a:t>
            </a:r>
            <a:r>
              <a:rPr sz="1600" b="1" dirty="0" err="1"/>
              <a:t>mediante</a:t>
            </a:r>
            <a:r>
              <a:rPr sz="1600" b="1" dirty="0"/>
              <a:t> </a:t>
            </a:r>
            <a:r>
              <a:rPr sz="1600" b="1" dirty="0" err="1"/>
              <a:t>autocertificazione</a:t>
            </a:r>
            <a:r>
              <a:rPr sz="1600" b="1" dirty="0"/>
              <a:t>. </a:t>
            </a:r>
            <a:endParaRPr lang="it-IT" sz="1600" b="1" dirty="0" smtClean="0"/>
          </a:p>
          <a:p>
            <a:pPr lvl="0" algn="just" defTabSz="914400">
              <a:lnSpc>
                <a:spcPct val="100000"/>
              </a:lnSpc>
              <a:defRPr sz="1800"/>
            </a:pPr>
            <a:endParaRPr sz="1600" b="1" dirty="0"/>
          </a:p>
          <a:p>
            <a:pPr lvl="0" algn="just" defTabSz="914400">
              <a:lnSpc>
                <a:spcPct val="100000"/>
              </a:lnSpc>
              <a:defRPr sz="1800"/>
            </a:pPr>
            <a:r>
              <a:rPr sz="1600" dirty="0"/>
              <a:t>3. </a:t>
            </a:r>
            <a:r>
              <a:rPr sz="1600" b="1" dirty="0"/>
              <a:t>Il </a:t>
            </a:r>
            <a:r>
              <a:rPr sz="1600" b="1" dirty="0" err="1"/>
              <a:t>dipendente</a:t>
            </a:r>
            <a:r>
              <a:rPr sz="1600" b="1" dirty="0"/>
              <a:t> ha, </a:t>
            </a:r>
            <a:r>
              <a:rPr sz="1600" b="1" dirty="0" err="1"/>
              <a:t>altresì</a:t>
            </a:r>
            <a:r>
              <a:rPr sz="1600" b="1" dirty="0"/>
              <a:t>, </a:t>
            </a:r>
            <a:r>
              <a:rPr sz="1600" b="1" dirty="0" err="1"/>
              <a:t>diritto</a:t>
            </a:r>
            <a:r>
              <a:rPr sz="1600" b="1" dirty="0"/>
              <a:t> ad un </a:t>
            </a:r>
            <a:r>
              <a:rPr sz="1600" b="1" dirty="0" err="1"/>
              <a:t>permesso</a:t>
            </a:r>
            <a:r>
              <a:rPr sz="1600" b="1" dirty="0"/>
              <a:t> </a:t>
            </a:r>
            <a:r>
              <a:rPr sz="1600" b="1" dirty="0" err="1"/>
              <a:t>retribuito</a:t>
            </a:r>
            <a:r>
              <a:rPr sz="1600" b="1" dirty="0"/>
              <a:t> </a:t>
            </a:r>
            <a:r>
              <a:rPr sz="1600" b="1" dirty="0" err="1"/>
              <a:t>di</a:t>
            </a:r>
            <a:r>
              <a:rPr sz="1600" b="1" dirty="0"/>
              <a:t> </a:t>
            </a:r>
            <a:r>
              <a:rPr sz="1600" b="1" dirty="0" err="1"/>
              <a:t>quindici</a:t>
            </a:r>
            <a:r>
              <a:rPr sz="1600" b="1" dirty="0"/>
              <a:t> </a:t>
            </a:r>
            <a:r>
              <a:rPr sz="1600" b="1" dirty="0" err="1"/>
              <a:t>giorni</a:t>
            </a:r>
            <a:r>
              <a:rPr sz="1600" b="1" dirty="0"/>
              <a:t> </a:t>
            </a:r>
            <a:r>
              <a:rPr sz="1600" b="1" dirty="0" err="1"/>
              <a:t>consecutivi</a:t>
            </a:r>
            <a:r>
              <a:rPr sz="1600" b="1" dirty="0"/>
              <a:t> in </a:t>
            </a:r>
            <a:r>
              <a:rPr sz="1600" b="1" dirty="0" err="1"/>
              <a:t>occasione</a:t>
            </a:r>
            <a:r>
              <a:rPr sz="1600" b="1" dirty="0"/>
              <a:t> del </a:t>
            </a:r>
            <a:r>
              <a:rPr sz="1600" b="1" dirty="0" err="1"/>
              <a:t>matrimonio</a:t>
            </a:r>
            <a:r>
              <a:rPr sz="1600" dirty="0"/>
              <a:t>,</a:t>
            </a:r>
            <a:r>
              <a:rPr sz="1600" b="1" dirty="0"/>
              <a:t> </a:t>
            </a:r>
            <a:r>
              <a:rPr sz="1600" dirty="0"/>
              <a:t>con </a:t>
            </a:r>
            <a:r>
              <a:rPr sz="1600" dirty="0" err="1"/>
              <a:t>decorrenza</a:t>
            </a:r>
            <a:r>
              <a:rPr sz="1600" dirty="0"/>
              <a:t> </a:t>
            </a:r>
            <a:r>
              <a:rPr sz="1600" dirty="0" err="1"/>
              <a:t>indicata</a:t>
            </a:r>
            <a:r>
              <a:rPr sz="1600" dirty="0"/>
              <a:t> </a:t>
            </a:r>
            <a:r>
              <a:rPr sz="1600" dirty="0" err="1"/>
              <a:t>dal</a:t>
            </a:r>
            <a:r>
              <a:rPr sz="1600" dirty="0"/>
              <a:t> </a:t>
            </a:r>
            <a:r>
              <a:rPr sz="1600" dirty="0" err="1"/>
              <a:t>dipendente</a:t>
            </a:r>
            <a:r>
              <a:rPr sz="1600" dirty="0"/>
              <a:t> </a:t>
            </a:r>
            <a:r>
              <a:rPr sz="1600" dirty="0" err="1"/>
              <a:t>medesimo</a:t>
            </a:r>
            <a:r>
              <a:rPr sz="1600" dirty="0"/>
              <a:t> ma </a:t>
            </a:r>
            <a:r>
              <a:rPr sz="1600" dirty="0" err="1"/>
              <a:t>comunque</a:t>
            </a:r>
            <a:r>
              <a:rPr sz="1600" dirty="0"/>
              <a:t> </a:t>
            </a:r>
            <a:r>
              <a:rPr sz="1600" dirty="0" err="1" smtClean="0"/>
              <a:t>fruibili</a:t>
            </a:r>
            <a:r>
              <a:rPr sz="1600" dirty="0" smtClean="0"/>
              <a:t> </a:t>
            </a:r>
            <a:r>
              <a:rPr sz="1600" dirty="0" err="1"/>
              <a:t>da</a:t>
            </a:r>
            <a:r>
              <a:rPr sz="1600" dirty="0"/>
              <a:t> </a:t>
            </a:r>
            <a:r>
              <a:rPr sz="1600" dirty="0" err="1"/>
              <a:t>una</a:t>
            </a:r>
            <a:r>
              <a:rPr sz="1600" dirty="0"/>
              <a:t> </a:t>
            </a:r>
            <a:r>
              <a:rPr sz="1600" dirty="0" err="1"/>
              <a:t>settimana</a:t>
            </a:r>
            <a:r>
              <a:rPr sz="1600" dirty="0"/>
              <a:t> prima a due </a:t>
            </a:r>
            <a:r>
              <a:rPr sz="1600" dirty="0" err="1"/>
              <a:t>mesi</a:t>
            </a:r>
            <a:r>
              <a:rPr sz="1600" dirty="0"/>
              <a:t> </a:t>
            </a:r>
            <a:r>
              <a:rPr sz="1600" dirty="0" err="1"/>
              <a:t>successivi</a:t>
            </a:r>
            <a:r>
              <a:rPr sz="1600" dirty="0"/>
              <a:t> al </a:t>
            </a:r>
            <a:r>
              <a:rPr sz="1600" dirty="0" err="1"/>
              <a:t>matrimonio</a:t>
            </a:r>
            <a:r>
              <a:rPr sz="1600" dirty="0"/>
              <a:t> </a:t>
            </a:r>
            <a:r>
              <a:rPr sz="1600" dirty="0" err="1"/>
              <a:t>stesso</a:t>
            </a:r>
            <a:r>
              <a:rPr sz="1600" dirty="0"/>
              <a:t>. </a:t>
            </a:r>
          </a:p>
        </p:txBody>
      </p:sp>
      <p:sp>
        <p:nvSpPr>
          <p:cNvPr id="21" name="Shape 21"/>
          <p:cNvSpPr/>
          <p:nvPr/>
        </p:nvSpPr>
        <p:spPr>
          <a:xfrm>
            <a:off x="741362" y="932160"/>
            <a:ext cx="8607426" cy="45660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ctr" defTabSz="914400">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defRPr sz="3200" b="1" i="1">
                <a:solidFill>
                  <a:srgbClr val="99284C"/>
                </a:solidFill>
              </a:defRPr>
            </a:lvl1pPr>
          </a:lstStyle>
          <a:p>
            <a:pPr lvl="0">
              <a:defRPr sz="1800" b="0" i="0">
                <a:solidFill>
                  <a:srgbClr val="000000"/>
                </a:solidFill>
              </a:defRPr>
            </a:pPr>
            <a:r>
              <a:rPr sz="3200" b="1" i="1">
                <a:solidFill>
                  <a:srgbClr val="99284C"/>
                </a:solidFill>
              </a:rPr>
              <a:t>Il CCNL Scuola: permessi, diritti, doveri</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hape 23"/>
          <p:cNvSpPr>
            <a:spLocks noGrp="1"/>
          </p:cNvSpPr>
          <p:nvPr>
            <p:ph type="body" idx="4294967295"/>
          </p:nvPr>
        </p:nvSpPr>
        <p:spPr>
          <a:xfrm>
            <a:off x="822325" y="1547812"/>
            <a:ext cx="8416925" cy="53514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308609" lvl="0" indent="-308609" algn="ctr" defTabSz="647223">
              <a:defRPr sz="1800">
                <a:solidFill>
                  <a:srgbClr val="000000"/>
                </a:solidFill>
              </a:defRPr>
            </a:pPr>
            <a:r>
              <a:rPr sz="1600" b="1" dirty="0">
                <a:solidFill>
                  <a:srgbClr val="333333"/>
                </a:solidFill>
              </a:rPr>
              <a:t>ART.16 -  PERMESSI BREVI</a:t>
            </a:r>
            <a:r>
              <a:rPr sz="1600" b="1" i="1" dirty="0">
                <a:solidFill>
                  <a:srgbClr val="333333"/>
                </a:solidFill>
              </a:rPr>
              <a:t> </a:t>
            </a:r>
            <a:endParaRPr lang="it-IT" sz="1600" b="1" i="1" dirty="0" smtClean="0">
              <a:solidFill>
                <a:srgbClr val="333333"/>
              </a:solidFill>
            </a:endParaRPr>
          </a:p>
          <a:p>
            <a:pPr marL="308609" lvl="0" indent="-308609" algn="ctr" defTabSz="647223">
              <a:defRPr sz="1800">
                <a:solidFill>
                  <a:srgbClr val="000000"/>
                </a:solidFill>
              </a:defRPr>
            </a:pPr>
            <a:endParaRPr sz="1600" dirty="0">
              <a:solidFill>
                <a:srgbClr val="333333"/>
              </a:solidFill>
            </a:endParaRPr>
          </a:p>
          <a:p>
            <a:pPr marL="308609" lvl="0" indent="-308609" defTabSz="647223">
              <a:defRPr sz="1800">
                <a:solidFill>
                  <a:srgbClr val="000000"/>
                </a:solidFill>
              </a:defRPr>
            </a:pPr>
            <a:r>
              <a:rPr sz="1600" dirty="0">
                <a:solidFill>
                  <a:srgbClr val="333333"/>
                </a:solidFill>
              </a:rPr>
              <a:t>1. </a:t>
            </a:r>
            <a:r>
              <a:rPr sz="1600" dirty="0" err="1">
                <a:solidFill>
                  <a:srgbClr val="333333"/>
                </a:solidFill>
              </a:rPr>
              <a:t>Compatibilmente</a:t>
            </a:r>
            <a:r>
              <a:rPr sz="1600" dirty="0">
                <a:solidFill>
                  <a:srgbClr val="333333"/>
                </a:solidFill>
              </a:rPr>
              <a:t> con le </a:t>
            </a:r>
            <a:r>
              <a:rPr sz="1600" dirty="0" err="1">
                <a:solidFill>
                  <a:srgbClr val="333333"/>
                </a:solidFill>
              </a:rPr>
              <a:t>esigenze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servizio</a:t>
            </a:r>
            <a:r>
              <a:rPr sz="1600" dirty="0">
                <a:solidFill>
                  <a:srgbClr val="333333"/>
                </a:solidFill>
              </a:rPr>
              <a:t>, al </a:t>
            </a:r>
            <a:r>
              <a:rPr sz="1600" dirty="0" err="1">
                <a:solidFill>
                  <a:srgbClr val="333333"/>
                </a:solidFill>
              </a:rPr>
              <a:t>dipendente</a:t>
            </a:r>
            <a:r>
              <a:rPr sz="1600" dirty="0">
                <a:solidFill>
                  <a:srgbClr val="333333"/>
                </a:solidFill>
              </a:rPr>
              <a:t> con </a:t>
            </a:r>
            <a:r>
              <a:rPr sz="1600" dirty="0" err="1">
                <a:solidFill>
                  <a:srgbClr val="333333"/>
                </a:solidFill>
              </a:rPr>
              <a:t>contratto</a:t>
            </a:r>
            <a:r>
              <a:rPr sz="1600" dirty="0">
                <a:solidFill>
                  <a:srgbClr val="333333"/>
                </a:solidFill>
              </a:rPr>
              <a:t> a tempo </a:t>
            </a:r>
            <a:r>
              <a:rPr sz="1600" dirty="0" err="1">
                <a:solidFill>
                  <a:srgbClr val="333333"/>
                </a:solidFill>
              </a:rPr>
              <a:t>indeterminato</a:t>
            </a:r>
            <a:r>
              <a:rPr sz="1600" dirty="0">
                <a:solidFill>
                  <a:srgbClr val="333333"/>
                </a:solidFill>
              </a:rPr>
              <a:t> e al </a:t>
            </a:r>
            <a:r>
              <a:rPr sz="1600" dirty="0" err="1">
                <a:solidFill>
                  <a:srgbClr val="333333"/>
                </a:solidFill>
              </a:rPr>
              <a:t>personale</a:t>
            </a:r>
            <a:r>
              <a:rPr sz="1600" dirty="0">
                <a:solidFill>
                  <a:srgbClr val="333333"/>
                </a:solidFill>
              </a:rPr>
              <a:t> con </a:t>
            </a:r>
            <a:r>
              <a:rPr sz="1600" dirty="0" err="1">
                <a:solidFill>
                  <a:srgbClr val="333333"/>
                </a:solidFill>
              </a:rPr>
              <a:t>contratto</a:t>
            </a:r>
            <a:r>
              <a:rPr sz="1600" dirty="0">
                <a:solidFill>
                  <a:srgbClr val="333333"/>
                </a:solidFill>
              </a:rPr>
              <a:t> a tempo </a:t>
            </a:r>
            <a:r>
              <a:rPr sz="1600" dirty="0" err="1">
                <a:solidFill>
                  <a:srgbClr val="333333"/>
                </a:solidFill>
              </a:rPr>
              <a:t>determinato</a:t>
            </a:r>
            <a:r>
              <a:rPr sz="1600" dirty="0">
                <a:solidFill>
                  <a:srgbClr val="333333"/>
                </a:solidFill>
              </a:rPr>
              <a:t>, </a:t>
            </a:r>
            <a:r>
              <a:rPr sz="1600" dirty="0" err="1">
                <a:solidFill>
                  <a:srgbClr val="333333"/>
                </a:solidFill>
              </a:rPr>
              <a:t>sono</a:t>
            </a:r>
            <a:r>
              <a:rPr sz="1600" dirty="0">
                <a:solidFill>
                  <a:srgbClr val="333333"/>
                </a:solidFill>
              </a:rPr>
              <a:t> </a:t>
            </a:r>
            <a:r>
              <a:rPr sz="1600" dirty="0" err="1">
                <a:solidFill>
                  <a:srgbClr val="333333"/>
                </a:solidFill>
              </a:rPr>
              <a:t>attribuiti</a:t>
            </a:r>
            <a:r>
              <a:rPr sz="1600" dirty="0">
                <a:solidFill>
                  <a:srgbClr val="333333"/>
                </a:solidFill>
              </a:rPr>
              <a:t>, per </a:t>
            </a:r>
            <a:r>
              <a:rPr sz="1600" dirty="0" err="1">
                <a:solidFill>
                  <a:srgbClr val="333333"/>
                </a:solidFill>
              </a:rPr>
              <a:t>esigenze</a:t>
            </a:r>
            <a:r>
              <a:rPr sz="1600" dirty="0">
                <a:solidFill>
                  <a:srgbClr val="333333"/>
                </a:solidFill>
              </a:rPr>
              <a:t> </a:t>
            </a:r>
            <a:r>
              <a:rPr sz="1600" dirty="0" err="1">
                <a:solidFill>
                  <a:srgbClr val="333333"/>
                </a:solidFill>
              </a:rPr>
              <a:t>personali</a:t>
            </a:r>
            <a:r>
              <a:rPr sz="1600" dirty="0">
                <a:solidFill>
                  <a:srgbClr val="333333"/>
                </a:solidFill>
              </a:rPr>
              <a:t> e a </a:t>
            </a:r>
            <a:r>
              <a:rPr sz="1600" dirty="0" err="1">
                <a:solidFill>
                  <a:srgbClr val="333333"/>
                </a:solidFill>
              </a:rPr>
              <a:t>domanda</a:t>
            </a:r>
            <a:r>
              <a:rPr sz="1600" dirty="0">
                <a:solidFill>
                  <a:srgbClr val="333333"/>
                </a:solidFill>
              </a:rPr>
              <a:t>, </a:t>
            </a:r>
            <a:r>
              <a:rPr sz="1600" b="1" dirty="0" err="1">
                <a:solidFill>
                  <a:srgbClr val="333333"/>
                </a:solidFill>
              </a:rPr>
              <a:t>brevi</a:t>
            </a:r>
            <a:r>
              <a:rPr sz="1600" b="1" dirty="0">
                <a:solidFill>
                  <a:srgbClr val="333333"/>
                </a:solidFill>
              </a:rPr>
              <a:t> </a:t>
            </a:r>
            <a:r>
              <a:rPr sz="1600" b="1" dirty="0" err="1">
                <a:solidFill>
                  <a:srgbClr val="333333"/>
                </a:solidFill>
              </a:rPr>
              <a:t>permessi</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durata</a:t>
            </a:r>
            <a:r>
              <a:rPr sz="1600" b="1" dirty="0">
                <a:solidFill>
                  <a:srgbClr val="333333"/>
                </a:solidFill>
              </a:rPr>
              <a:t> non </a:t>
            </a:r>
            <a:r>
              <a:rPr sz="1600" b="1" dirty="0" err="1">
                <a:solidFill>
                  <a:srgbClr val="333333"/>
                </a:solidFill>
              </a:rPr>
              <a:t>superiore</a:t>
            </a:r>
            <a:r>
              <a:rPr sz="1600" b="1" dirty="0">
                <a:solidFill>
                  <a:srgbClr val="333333"/>
                </a:solidFill>
              </a:rPr>
              <a:t> </a:t>
            </a:r>
            <a:r>
              <a:rPr sz="1600" b="1" dirty="0" err="1">
                <a:solidFill>
                  <a:srgbClr val="333333"/>
                </a:solidFill>
              </a:rPr>
              <a:t>alla</a:t>
            </a:r>
            <a:r>
              <a:rPr sz="1600" b="1" dirty="0">
                <a:solidFill>
                  <a:srgbClr val="333333"/>
                </a:solidFill>
              </a:rPr>
              <a:t> </a:t>
            </a:r>
            <a:r>
              <a:rPr sz="1600" b="1" dirty="0" err="1">
                <a:solidFill>
                  <a:srgbClr val="333333"/>
                </a:solidFill>
              </a:rPr>
              <a:t>metà</a:t>
            </a:r>
            <a:r>
              <a:rPr sz="1600" b="1" dirty="0">
                <a:solidFill>
                  <a:srgbClr val="333333"/>
                </a:solidFill>
              </a:rPr>
              <a:t> </a:t>
            </a:r>
            <a:r>
              <a:rPr sz="1600" b="1" dirty="0" err="1">
                <a:solidFill>
                  <a:srgbClr val="333333"/>
                </a:solidFill>
              </a:rPr>
              <a:t>dell'orario</a:t>
            </a:r>
            <a:r>
              <a:rPr sz="1600" b="1" dirty="0">
                <a:solidFill>
                  <a:srgbClr val="333333"/>
                </a:solidFill>
              </a:rPr>
              <a:t> </a:t>
            </a:r>
            <a:r>
              <a:rPr sz="1600" b="1" dirty="0" err="1">
                <a:solidFill>
                  <a:srgbClr val="333333"/>
                </a:solidFill>
              </a:rPr>
              <a:t>giornaliero</a:t>
            </a:r>
            <a:r>
              <a:rPr sz="1600" b="1" dirty="0">
                <a:solidFill>
                  <a:srgbClr val="333333"/>
                </a:solidFill>
              </a:rPr>
              <a:t> </a:t>
            </a:r>
            <a:r>
              <a:rPr sz="1600" b="1" dirty="0" err="1">
                <a:solidFill>
                  <a:srgbClr val="333333"/>
                </a:solidFill>
              </a:rPr>
              <a:t>individuale</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servizio</a:t>
            </a:r>
            <a:r>
              <a:rPr sz="1600" b="1" dirty="0">
                <a:solidFill>
                  <a:srgbClr val="333333"/>
                </a:solidFill>
              </a:rPr>
              <a:t> e, </a:t>
            </a:r>
            <a:r>
              <a:rPr sz="1600" b="1" dirty="0" err="1">
                <a:solidFill>
                  <a:srgbClr val="333333"/>
                </a:solidFill>
              </a:rPr>
              <a:t>comunque</a:t>
            </a:r>
            <a:r>
              <a:rPr sz="1600" b="1" dirty="0">
                <a:solidFill>
                  <a:srgbClr val="333333"/>
                </a:solidFill>
              </a:rPr>
              <a:t>, per </a:t>
            </a:r>
            <a:r>
              <a:rPr sz="1600" b="1" dirty="0" err="1">
                <a:solidFill>
                  <a:srgbClr val="333333"/>
                </a:solidFill>
              </a:rPr>
              <a:t>il</a:t>
            </a:r>
            <a:r>
              <a:rPr sz="1600" b="1" dirty="0">
                <a:solidFill>
                  <a:srgbClr val="333333"/>
                </a:solidFill>
              </a:rPr>
              <a:t> </a:t>
            </a:r>
            <a:r>
              <a:rPr sz="1600" b="1" dirty="0" err="1">
                <a:solidFill>
                  <a:srgbClr val="333333"/>
                </a:solidFill>
              </a:rPr>
              <a:t>personale</a:t>
            </a:r>
            <a:r>
              <a:rPr sz="1600" b="1" dirty="0">
                <a:solidFill>
                  <a:srgbClr val="333333"/>
                </a:solidFill>
              </a:rPr>
              <a:t> </a:t>
            </a:r>
            <a:r>
              <a:rPr sz="1600" b="1" dirty="0" err="1">
                <a:solidFill>
                  <a:srgbClr val="333333"/>
                </a:solidFill>
              </a:rPr>
              <a:t>docente</a:t>
            </a:r>
            <a:r>
              <a:rPr sz="1600" b="1" dirty="0">
                <a:solidFill>
                  <a:srgbClr val="333333"/>
                </a:solidFill>
              </a:rPr>
              <a:t> </a:t>
            </a:r>
            <a:r>
              <a:rPr sz="1600" b="1" dirty="0" err="1">
                <a:solidFill>
                  <a:srgbClr val="333333"/>
                </a:solidFill>
              </a:rPr>
              <a:t>fino</a:t>
            </a:r>
            <a:r>
              <a:rPr sz="1600" b="1" dirty="0">
                <a:solidFill>
                  <a:srgbClr val="333333"/>
                </a:solidFill>
              </a:rPr>
              <a:t> ad un </a:t>
            </a:r>
            <a:r>
              <a:rPr sz="1600" b="1" dirty="0" err="1">
                <a:solidFill>
                  <a:srgbClr val="333333"/>
                </a:solidFill>
              </a:rPr>
              <a:t>massimo</a:t>
            </a:r>
            <a:r>
              <a:rPr sz="1600" b="1" dirty="0">
                <a:solidFill>
                  <a:srgbClr val="333333"/>
                </a:solidFill>
              </a:rPr>
              <a:t> </a:t>
            </a:r>
            <a:r>
              <a:rPr sz="1600" b="1" dirty="0" err="1">
                <a:solidFill>
                  <a:srgbClr val="333333"/>
                </a:solidFill>
              </a:rPr>
              <a:t>di</a:t>
            </a:r>
            <a:r>
              <a:rPr sz="1600" b="1" dirty="0">
                <a:solidFill>
                  <a:srgbClr val="333333"/>
                </a:solidFill>
              </a:rPr>
              <a:t> due ore. </a:t>
            </a:r>
          </a:p>
          <a:p>
            <a:pPr marL="308609" lvl="0" indent="-308609" defTabSz="647223">
              <a:defRPr sz="1800">
                <a:solidFill>
                  <a:srgbClr val="000000"/>
                </a:solidFill>
              </a:defRPr>
            </a:pPr>
            <a:r>
              <a:rPr sz="1600" dirty="0">
                <a:solidFill>
                  <a:srgbClr val="333333"/>
                </a:solidFill>
              </a:rPr>
              <a:t>Per </a:t>
            </a:r>
            <a:r>
              <a:rPr sz="1600" dirty="0" err="1">
                <a:solidFill>
                  <a:srgbClr val="333333"/>
                </a:solidFill>
              </a:rPr>
              <a:t>il</a:t>
            </a:r>
            <a:r>
              <a:rPr sz="1600" dirty="0">
                <a:solidFill>
                  <a:srgbClr val="333333"/>
                </a:solidFill>
              </a:rPr>
              <a:t> </a:t>
            </a:r>
            <a:r>
              <a:rPr sz="1600" dirty="0" err="1">
                <a:solidFill>
                  <a:srgbClr val="333333"/>
                </a:solidFill>
              </a:rPr>
              <a:t>personale</a:t>
            </a:r>
            <a:r>
              <a:rPr sz="1600" dirty="0">
                <a:solidFill>
                  <a:srgbClr val="333333"/>
                </a:solidFill>
              </a:rPr>
              <a:t> </a:t>
            </a:r>
            <a:r>
              <a:rPr sz="1600" dirty="0" err="1">
                <a:solidFill>
                  <a:srgbClr val="333333"/>
                </a:solidFill>
              </a:rPr>
              <a:t>docente</a:t>
            </a:r>
            <a:r>
              <a:rPr sz="1600" dirty="0">
                <a:solidFill>
                  <a:srgbClr val="333333"/>
                </a:solidFill>
              </a:rPr>
              <a:t> </a:t>
            </a:r>
            <a:r>
              <a:rPr sz="1600" dirty="0" err="1">
                <a:solidFill>
                  <a:srgbClr val="333333"/>
                </a:solidFill>
              </a:rPr>
              <a:t>i</a:t>
            </a:r>
            <a:r>
              <a:rPr sz="1600" dirty="0">
                <a:solidFill>
                  <a:srgbClr val="333333"/>
                </a:solidFill>
              </a:rPr>
              <a:t> </a:t>
            </a:r>
            <a:r>
              <a:rPr sz="1600" dirty="0" err="1">
                <a:solidFill>
                  <a:srgbClr val="333333"/>
                </a:solidFill>
              </a:rPr>
              <a:t>permessi</a:t>
            </a:r>
            <a:r>
              <a:rPr sz="1600" dirty="0">
                <a:solidFill>
                  <a:srgbClr val="333333"/>
                </a:solidFill>
              </a:rPr>
              <a:t> </a:t>
            </a:r>
            <a:r>
              <a:rPr sz="1600" dirty="0" err="1">
                <a:solidFill>
                  <a:srgbClr val="333333"/>
                </a:solidFill>
              </a:rPr>
              <a:t>brevi</a:t>
            </a:r>
            <a:r>
              <a:rPr sz="1600" dirty="0">
                <a:solidFill>
                  <a:srgbClr val="333333"/>
                </a:solidFill>
              </a:rPr>
              <a:t> </a:t>
            </a:r>
            <a:r>
              <a:rPr sz="1600" dirty="0" err="1">
                <a:solidFill>
                  <a:srgbClr val="333333"/>
                </a:solidFill>
              </a:rPr>
              <a:t>si</a:t>
            </a:r>
            <a:r>
              <a:rPr sz="1600" dirty="0">
                <a:solidFill>
                  <a:srgbClr val="333333"/>
                </a:solidFill>
              </a:rPr>
              <a:t> </a:t>
            </a:r>
            <a:r>
              <a:rPr sz="1600" dirty="0" err="1">
                <a:solidFill>
                  <a:srgbClr val="333333"/>
                </a:solidFill>
              </a:rPr>
              <a:t>riferiscono</a:t>
            </a:r>
            <a:r>
              <a:rPr sz="1600" dirty="0">
                <a:solidFill>
                  <a:srgbClr val="333333"/>
                </a:solidFill>
              </a:rPr>
              <a:t> ad </a:t>
            </a:r>
            <a:r>
              <a:rPr sz="1600" dirty="0" err="1">
                <a:solidFill>
                  <a:srgbClr val="333333"/>
                </a:solidFill>
              </a:rPr>
              <a:t>unità</a:t>
            </a:r>
            <a:r>
              <a:rPr sz="1600" dirty="0">
                <a:solidFill>
                  <a:srgbClr val="333333"/>
                </a:solidFill>
              </a:rPr>
              <a:t> </a:t>
            </a:r>
            <a:r>
              <a:rPr sz="1600" dirty="0" err="1">
                <a:solidFill>
                  <a:srgbClr val="333333"/>
                </a:solidFill>
              </a:rPr>
              <a:t>minime</a:t>
            </a:r>
            <a:r>
              <a:rPr sz="1600" dirty="0">
                <a:solidFill>
                  <a:srgbClr val="333333"/>
                </a:solidFill>
              </a:rPr>
              <a:t> </a:t>
            </a:r>
            <a:r>
              <a:rPr sz="1600" dirty="0" err="1">
                <a:solidFill>
                  <a:srgbClr val="333333"/>
                </a:solidFill>
              </a:rPr>
              <a:t>che</a:t>
            </a:r>
            <a:r>
              <a:rPr sz="1600" dirty="0">
                <a:solidFill>
                  <a:srgbClr val="333333"/>
                </a:solidFill>
              </a:rPr>
              <a:t> </a:t>
            </a:r>
            <a:r>
              <a:rPr sz="1600" dirty="0" err="1">
                <a:solidFill>
                  <a:srgbClr val="333333"/>
                </a:solidFill>
              </a:rPr>
              <a:t>siano</a:t>
            </a:r>
            <a:r>
              <a:rPr sz="1600" dirty="0">
                <a:solidFill>
                  <a:srgbClr val="333333"/>
                </a:solidFill>
              </a:rPr>
              <a:t> </a:t>
            </a:r>
            <a:r>
              <a:rPr sz="1600" dirty="0" err="1">
                <a:solidFill>
                  <a:srgbClr val="333333"/>
                </a:solidFill>
              </a:rPr>
              <a:t>orarie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lezione</a:t>
            </a:r>
            <a:r>
              <a:rPr sz="1600" dirty="0">
                <a:solidFill>
                  <a:srgbClr val="333333"/>
                </a:solidFill>
              </a:rPr>
              <a:t>. </a:t>
            </a:r>
          </a:p>
          <a:p>
            <a:pPr marL="308609" lvl="0" indent="-308609" defTabSz="647223">
              <a:defRPr sz="1800">
                <a:solidFill>
                  <a:srgbClr val="000000"/>
                </a:solidFill>
              </a:defRPr>
            </a:pPr>
            <a:r>
              <a:rPr sz="1600" dirty="0">
                <a:solidFill>
                  <a:srgbClr val="333333"/>
                </a:solidFill>
              </a:rPr>
              <a:t>2. </a:t>
            </a:r>
            <a:r>
              <a:rPr sz="1600" b="1" dirty="0">
                <a:solidFill>
                  <a:srgbClr val="333333"/>
                </a:solidFill>
              </a:rPr>
              <a:t>I </a:t>
            </a:r>
            <a:r>
              <a:rPr sz="1600" b="1" dirty="0" err="1">
                <a:solidFill>
                  <a:srgbClr val="333333"/>
                </a:solidFill>
              </a:rPr>
              <a:t>permessi</a:t>
            </a:r>
            <a:r>
              <a:rPr sz="1600" b="1" dirty="0">
                <a:solidFill>
                  <a:srgbClr val="333333"/>
                </a:solidFill>
              </a:rPr>
              <a:t> </a:t>
            </a:r>
            <a:r>
              <a:rPr sz="1600" b="1" dirty="0" err="1">
                <a:solidFill>
                  <a:srgbClr val="333333"/>
                </a:solidFill>
              </a:rPr>
              <a:t>complessivamente</a:t>
            </a:r>
            <a:r>
              <a:rPr sz="1600" b="1" dirty="0">
                <a:solidFill>
                  <a:srgbClr val="333333"/>
                </a:solidFill>
              </a:rPr>
              <a:t> </a:t>
            </a:r>
            <a:r>
              <a:rPr sz="1600" b="1" dirty="0" err="1">
                <a:solidFill>
                  <a:srgbClr val="333333"/>
                </a:solidFill>
              </a:rPr>
              <a:t>fruiti</a:t>
            </a:r>
            <a:r>
              <a:rPr sz="1600" b="1" dirty="0">
                <a:solidFill>
                  <a:srgbClr val="333333"/>
                </a:solidFill>
              </a:rPr>
              <a:t> non </a:t>
            </a:r>
            <a:r>
              <a:rPr sz="1600" b="1" dirty="0" err="1">
                <a:solidFill>
                  <a:srgbClr val="333333"/>
                </a:solidFill>
              </a:rPr>
              <a:t>possono</a:t>
            </a:r>
            <a:r>
              <a:rPr sz="1600" b="1" dirty="0">
                <a:solidFill>
                  <a:srgbClr val="333333"/>
                </a:solidFill>
              </a:rPr>
              <a:t> </a:t>
            </a:r>
            <a:r>
              <a:rPr sz="1600" b="1" dirty="0" err="1">
                <a:solidFill>
                  <a:srgbClr val="333333"/>
                </a:solidFill>
              </a:rPr>
              <a:t>eccedere</a:t>
            </a:r>
            <a:r>
              <a:rPr sz="1600" b="1" dirty="0">
                <a:solidFill>
                  <a:srgbClr val="333333"/>
                </a:solidFill>
              </a:rPr>
              <a:t> </a:t>
            </a:r>
            <a:r>
              <a:rPr lang="it-IT" sz="1600" b="1" dirty="0" smtClean="0">
                <a:solidFill>
                  <a:srgbClr val="333333"/>
                </a:solidFill>
              </a:rPr>
              <a:t>18 </a:t>
            </a:r>
            <a:r>
              <a:rPr sz="1600" b="1" dirty="0" smtClean="0">
                <a:solidFill>
                  <a:srgbClr val="333333"/>
                </a:solidFill>
              </a:rPr>
              <a:t>ore </a:t>
            </a:r>
            <a:r>
              <a:rPr sz="1600" b="1" dirty="0" err="1">
                <a:solidFill>
                  <a:srgbClr val="333333"/>
                </a:solidFill>
              </a:rPr>
              <a:t>nel</a:t>
            </a:r>
            <a:r>
              <a:rPr sz="1600" b="1" dirty="0">
                <a:solidFill>
                  <a:srgbClr val="333333"/>
                </a:solidFill>
              </a:rPr>
              <a:t> </a:t>
            </a:r>
            <a:r>
              <a:rPr sz="1600" b="1" dirty="0" err="1">
                <a:solidFill>
                  <a:srgbClr val="333333"/>
                </a:solidFill>
              </a:rPr>
              <a:t>corso</a:t>
            </a:r>
            <a:r>
              <a:rPr sz="1600" b="1" dirty="0">
                <a:solidFill>
                  <a:srgbClr val="333333"/>
                </a:solidFill>
              </a:rPr>
              <a:t> </a:t>
            </a:r>
            <a:r>
              <a:rPr sz="1600" b="1" dirty="0" err="1">
                <a:solidFill>
                  <a:srgbClr val="333333"/>
                </a:solidFill>
              </a:rPr>
              <a:t>dell'anno</a:t>
            </a:r>
            <a:r>
              <a:rPr sz="1600" b="1" dirty="0">
                <a:solidFill>
                  <a:srgbClr val="333333"/>
                </a:solidFill>
              </a:rPr>
              <a:t> </a:t>
            </a:r>
            <a:r>
              <a:rPr sz="1600" b="1" dirty="0" err="1" smtClean="0">
                <a:solidFill>
                  <a:srgbClr val="333333"/>
                </a:solidFill>
              </a:rPr>
              <a:t>scolastico</a:t>
            </a:r>
            <a:r>
              <a:rPr sz="1600" dirty="0" smtClean="0">
                <a:solidFill>
                  <a:srgbClr val="333333"/>
                </a:solidFill>
              </a:rPr>
              <a:t>; </a:t>
            </a:r>
            <a:r>
              <a:rPr sz="1600" dirty="0">
                <a:solidFill>
                  <a:srgbClr val="333333"/>
                </a:solidFill>
              </a:rPr>
              <a:t>per </a:t>
            </a:r>
            <a:r>
              <a:rPr sz="1600" dirty="0" err="1">
                <a:solidFill>
                  <a:srgbClr val="333333"/>
                </a:solidFill>
              </a:rPr>
              <a:t>il</a:t>
            </a:r>
            <a:r>
              <a:rPr sz="1600" dirty="0">
                <a:solidFill>
                  <a:srgbClr val="333333"/>
                </a:solidFill>
              </a:rPr>
              <a:t> </a:t>
            </a:r>
            <a:r>
              <a:rPr sz="1600" dirty="0" err="1">
                <a:solidFill>
                  <a:srgbClr val="333333"/>
                </a:solidFill>
              </a:rPr>
              <a:t>personale</a:t>
            </a:r>
            <a:r>
              <a:rPr sz="1600" dirty="0">
                <a:solidFill>
                  <a:srgbClr val="333333"/>
                </a:solidFill>
              </a:rPr>
              <a:t> </a:t>
            </a:r>
            <a:r>
              <a:rPr sz="1600" dirty="0" err="1" smtClean="0">
                <a:solidFill>
                  <a:srgbClr val="333333"/>
                </a:solidFill>
              </a:rPr>
              <a:t>docente</a:t>
            </a:r>
            <a:r>
              <a:rPr lang="it-IT" sz="1600" dirty="0" smtClean="0">
                <a:solidFill>
                  <a:srgbClr val="333333"/>
                </a:solidFill>
              </a:rPr>
              <a:t> a tempo parziale</a:t>
            </a:r>
            <a:r>
              <a:rPr sz="1600" dirty="0" smtClean="0">
                <a:solidFill>
                  <a:srgbClr val="333333"/>
                </a:solidFill>
              </a:rPr>
              <a:t> </a:t>
            </a:r>
            <a:r>
              <a:rPr sz="1600" dirty="0" err="1">
                <a:solidFill>
                  <a:srgbClr val="333333"/>
                </a:solidFill>
              </a:rPr>
              <a:t>il</a:t>
            </a:r>
            <a:r>
              <a:rPr sz="1600" dirty="0">
                <a:solidFill>
                  <a:srgbClr val="333333"/>
                </a:solidFill>
              </a:rPr>
              <a:t> </a:t>
            </a:r>
            <a:r>
              <a:rPr sz="1600" dirty="0" err="1">
                <a:solidFill>
                  <a:srgbClr val="333333"/>
                </a:solidFill>
              </a:rPr>
              <a:t>limite</a:t>
            </a:r>
            <a:r>
              <a:rPr sz="1600" dirty="0">
                <a:solidFill>
                  <a:srgbClr val="333333"/>
                </a:solidFill>
              </a:rPr>
              <a:t> </a:t>
            </a:r>
            <a:r>
              <a:rPr sz="1600" dirty="0" err="1">
                <a:solidFill>
                  <a:srgbClr val="333333"/>
                </a:solidFill>
              </a:rPr>
              <a:t>corrisponde</a:t>
            </a:r>
            <a:r>
              <a:rPr sz="1600" dirty="0">
                <a:solidFill>
                  <a:srgbClr val="333333"/>
                </a:solidFill>
              </a:rPr>
              <a:t> al </a:t>
            </a:r>
            <a:r>
              <a:rPr sz="1600" dirty="0" err="1">
                <a:solidFill>
                  <a:srgbClr val="333333"/>
                </a:solidFill>
              </a:rPr>
              <a:t>rispettivo</a:t>
            </a:r>
            <a:r>
              <a:rPr sz="1600" dirty="0">
                <a:solidFill>
                  <a:srgbClr val="333333"/>
                </a:solidFill>
              </a:rPr>
              <a:t> </a:t>
            </a:r>
            <a:r>
              <a:rPr sz="1600" dirty="0" err="1">
                <a:solidFill>
                  <a:srgbClr val="333333"/>
                </a:solidFill>
              </a:rPr>
              <a:t>orario</a:t>
            </a:r>
            <a:r>
              <a:rPr sz="1600" dirty="0">
                <a:solidFill>
                  <a:srgbClr val="333333"/>
                </a:solidFill>
              </a:rPr>
              <a:t> </a:t>
            </a:r>
            <a:r>
              <a:rPr sz="1600" dirty="0" err="1">
                <a:solidFill>
                  <a:srgbClr val="333333"/>
                </a:solidFill>
              </a:rPr>
              <a:t>settimanale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insegnamento</a:t>
            </a:r>
            <a:r>
              <a:rPr sz="1600" dirty="0">
                <a:solidFill>
                  <a:srgbClr val="333333"/>
                </a:solidFill>
              </a:rPr>
              <a:t>.  </a:t>
            </a:r>
          </a:p>
          <a:p>
            <a:pPr marL="308609" lvl="0" indent="-308609" defTabSz="647223">
              <a:defRPr sz="1800">
                <a:solidFill>
                  <a:srgbClr val="000000"/>
                </a:solidFill>
              </a:defRPr>
            </a:pPr>
            <a:r>
              <a:rPr sz="1600" dirty="0">
                <a:solidFill>
                  <a:srgbClr val="333333"/>
                </a:solidFill>
              </a:rPr>
              <a:t>3. </a:t>
            </a:r>
            <a:r>
              <a:rPr sz="1600" b="1" dirty="0" err="1">
                <a:solidFill>
                  <a:srgbClr val="333333"/>
                </a:solidFill>
              </a:rPr>
              <a:t>Entro</a:t>
            </a:r>
            <a:r>
              <a:rPr sz="1600" b="1" dirty="0">
                <a:solidFill>
                  <a:srgbClr val="333333"/>
                </a:solidFill>
              </a:rPr>
              <a:t> </a:t>
            </a:r>
            <a:r>
              <a:rPr sz="1600" b="1" dirty="0" err="1">
                <a:solidFill>
                  <a:srgbClr val="333333"/>
                </a:solidFill>
              </a:rPr>
              <a:t>i</a:t>
            </a:r>
            <a:r>
              <a:rPr sz="1600" b="1" dirty="0">
                <a:solidFill>
                  <a:srgbClr val="333333"/>
                </a:solidFill>
              </a:rPr>
              <a:t> due </a:t>
            </a:r>
            <a:r>
              <a:rPr sz="1600" b="1" dirty="0" err="1">
                <a:solidFill>
                  <a:srgbClr val="333333"/>
                </a:solidFill>
              </a:rPr>
              <a:t>mesi</a:t>
            </a:r>
            <a:r>
              <a:rPr sz="1600" b="1" dirty="0">
                <a:solidFill>
                  <a:srgbClr val="333333"/>
                </a:solidFill>
              </a:rPr>
              <a:t> </a:t>
            </a:r>
            <a:r>
              <a:rPr sz="1600" b="1" dirty="0" err="1">
                <a:solidFill>
                  <a:srgbClr val="333333"/>
                </a:solidFill>
              </a:rPr>
              <a:t>lavorativi</a:t>
            </a:r>
            <a:r>
              <a:rPr sz="1600" b="1" dirty="0">
                <a:solidFill>
                  <a:srgbClr val="333333"/>
                </a:solidFill>
              </a:rPr>
              <a:t> </a:t>
            </a:r>
            <a:r>
              <a:rPr sz="1600" b="1" dirty="0" err="1">
                <a:solidFill>
                  <a:srgbClr val="333333"/>
                </a:solidFill>
              </a:rPr>
              <a:t>successivi</a:t>
            </a:r>
            <a:r>
              <a:rPr sz="1600" b="1" dirty="0">
                <a:solidFill>
                  <a:srgbClr val="333333"/>
                </a:solidFill>
              </a:rPr>
              <a:t> a </a:t>
            </a:r>
            <a:r>
              <a:rPr sz="1600" b="1" dirty="0" err="1">
                <a:solidFill>
                  <a:srgbClr val="333333"/>
                </a:solidFill>
              </a:rPr>
              <a:t>quello</a:t>
            </a:r>
            <a:r>
              <a:rPr sz="1600" b="1" dirty="0">
                <a:solidFill>
                  <a:srgbClr val="333333"/>
                </a:solidFill>
              </a:rPr>
              <a:t> </a:t>
            </a:r>
            <a:r>
              <a:rPr sz="1600" b="1" dirty="0" err="1">
                <a:solidFill>
                  <a:srgbClr val="333333"/>
                </a:solidFill>
              </a:rPr>
              <a:t>della</a:t>
            </a:r>
            <a:r>
              <a:rPr sz="1600" b="1" dirty="0">
                <a:solidFill>
                  <a:srgbClr val="333333"/>
                </a:solidFill>
              </a:rPr>
              <a:t> </a:t>
            </a:r>
            <a:r>
              <a:rPr sz="1600" b="1" dirty="0" err="1">
                <a:solidFill>
                  <a:srgbClr val="333333"/>
                </a:solidFill>
              </a:rPr>
              <a:t>fruizione</a:t>
            </a:r>
            <a:r>
              <a:rPr sz="1600" b="1" dirty="0">
                <a:solidFill>
                  <a:srgbClr val="333333"/>
                </a:solidFill>
              </a:rPr>
              <a:t> del </a:t>
            </a:r>
            <a:r>
              <a:rPr sz="1600" b="1" dirty="0" err="1">
                <a:solidFill>
                  <a:srgbClr val="333333"/>
                </a:solidFill>
              </a:rPr>
              <a:t>permesso</a:t>
            </a:r>
            <a:r>
              <a:rPr sz="1600" b="1" dirty="0">
                <a:solidFill>
                  <a:srgbClr val="333333"/>
                </a:solidFill>
              </a:rPr>
              <a:t>, </a:t>
            </a:r>
            <a:r>
              <a:rPr sz="1600" b="1" dirty="0" err="1">
                <a:solidFill>
                  <a:srgbClr val="333333"/>
                </a:solidFill>
              </a:rPr>
              <a:t>il</a:t>
            </a:r>
            <a:r>
              <a:rPr sz="1600" b="1" dirty="0">
                <a:solidFill>
                  <a:srgbClr val="333333"/>
                </a:solidFill>
              </a:rPr>
              <a:t> </a:t>
            </a:r>
            <a:r>
              <a:rPr sz="1600" b="1" dirty="0" err="1">
                <a:solidFill>
                  <a:srgbClr val="333333"/>
                </a:solidFill>
              </a:rPr>
              <a:t>dipendente</a:t>
            </a:r>
            <a:r>
              <a:rPr sz="1600" b="1" dirty="0">
                <a:solidFill>
                  <a:srgbClr val="333333"/>
                </a:solidFill>
              </a:rPr>
              <a:t> è </a:t>
            </a:r>
            <a:r>
              <a:rPr sz="1600" b="1" dirty="0" err="1">
                <a:solidFill>
                  <a:srgbClr val="333333"/>
                </a:solidFill>
              </a:rPr>
              <a:t>tenuto</a:t>
            </a:r>
            <a:r>
              <a:rPr sz="1600" b="1" dirty="0">
                <a:solidFill>
                  <a:srgbClr val="333333"/>
                </a:solidFill>
              </a:rPr>
              <a:t> a </a:t>
            </a:r>
            <a:r>
              <a:rPr sz="1600" b="1" dirty="0" err="1">
                <a:solidFill>
                  <a:srgbClr val="333333"/>
                </a:solidFill>
              </a:rPr>
              <a:t>recuperare</a:t>
            </a:r>
            <a:r>
              <a:rPr sz="1600" b="1" dirty="0">
                <a:solidFill>
                  <a:srgbClr val="333333"/>
                </a:solidFill>
              </a:rPr>
              <a:t> le ore non </a:t>
            </a:r>
            <a:r>
              <a:rPr sz="1600" b="1" dirty="0" err="1">
                <a:solidFill>
                  <a:srgbClr val="333333"/>
                </a:solidFill>
              </a:rPr>
              <a:t>lavorate</a:t>
            </a:r>
            <a:r>
              <a:rPr sz="1600" b="1" dirty="0">
                <a:solidFill>
                  <a:srgbClr val="333333"/>
                </a:solidFill>
              </a:rPr>
              <a:t> in </a:t>
            </a:r>
            <a:r>
              <a:rPr sz="1600" b="1" dirty="0" err="1">
                <a:solidFill>
                  <a:srgbClr val="333333"/>
                </a:solidFill>
              </a:rPr>
              <a:t>una</a:t>
            </a:r>
            <a:r>
              <a:rPr sz="1600" b="1" dirty="0">
                <a:solidFill>
                  <a:srgbClr val="333333"/>
                </a:solidFill>
              </a:rPr>
              <a:t> o </a:t>
            </a:r>
            <a:r>
              <a:rPr sz="1600" b="1" dirty="0" err="1">
                <a:solidFill>
                  <a:srgbClr val="333333"/>
                </a:solidFill>
              </a:rPr>
              <a:t>più</a:t>
            </a:r>
            <a:r>
              <a:rPr sz="1600" b="1" dirty="0">
                <a:solidFill>
                  <a:srgbClr val="333333"/>
                </a:solidFill>
              </a:rPr>
              <a:t> </a:t>
            </a:r>
            <a:r>
              <a:rPr sz="1600" b="1" dirty="0" err="1">
                <a:solidFill>
                  <a:srgbClr val="333333"/>
                </a:solidFill>
              </a:rPr>
              <a:t>soluzioni</a:t>
            </a:r>
            <a:r>
              <a:rPr sz="1600" b="1" dirty="0">
                <a:solidFill>
                  <a:srgbClr val="333333"/>
                </a:solidFill>
              </a:rPr>
              <a:t> in </a:t>
            </a:r>
            <a:r>
              <a:rPr sz="1600" b="1" dirty="0" err="1">
                <a:solidFill>
                  <a:srgbClr val="333333"/>
                </a:solidFill>
              </a:rPr>
              <a:t>relazione</a:t>
            </a:r>
            <a:r>
              <a:rPr sz="1600" b="1" dirty="0">
                <a:solidFill>
                  <a:srgbClr val="333333"/>
                </a:solidFill>
              </a:rPr>
              <a:t> </a:t>
            </a:r>
            <a:r>
              <a:rPr sz="1600" b="1" dirty="0" err="1">
                <a:solidFill>
                  <a:srgbClr val="333333"/>
                </a:solidFill>
              </a:rPr>
              <a:t>alle</a:t>
            </a:r>
            <a:r>
              <a:rPr sz="1600" b="1" dirty="0">
                <a:solidFill>
                  <a:srgbClr val="333333"/>
                </a:solidFill>
              </a:rPr>
              <a:t> </a:t>
            </a:r>
            <a:r>
              <a:rPr sz="1600" b="1" dirty="0" err="1">
                <a:solidFill>
                  <a:srgbClr val="333333"/>
                </a:solidFill>
              </a:rPr>
              <a:t>esigenze</a:t>
            </a:r>
            <a:r>
              <a:rPr sz="1600" b="1" dirty="0">
                <a:solidFill>
                  <a:srgbClr val="333333"/>
                </a:solidFill>
              </a:rPr>
              <a:t> </a:t>
            </a:r>
            <a:r>
              <a:rPr sz="1600" b="1" dirty="0" err="1">
                <a:solidFill>
                  <a:srgbClr val="333333"/>
                </a:solidFill>
              </a:rPr>
              <a:t>di</a:t>
            </a:r>
            <a:r>
              <a:rPr sz="1600" b="1" dirty="0">
                <a:solidFill>
                  <a:srgbClr val="333333"/>
                </a:solidFill>
              </a:rPr>
              <a:t> </a:t>
            </a:r>
            <a:r>
              <a:rPr sz="1600" b="1" dirty="0" err="1">
                <a:solidFill>
                  <a:srgbClr val="333333"/>
                </a:solidFill>
              </a:rPr>
              <a:t>servizio</a:t>
            </a:r>
            <a:r>
              <a:rPr sz="1600" dirty="0">
                <a:solidFill>
                  <a:srgbClr val="333333"/>
                </a:solidFill>
              </a:rPr>
              <a:t>. Il </a:t>
            </a:r>
            <a:r>
              <a:rPr sz="1600" dirty="0" err="1">
                <a:solidFill>
                  <a:srgbClr val="333333"/>
                </a:solidFill>
              </a:rPr>
              <a:t>recupero</a:t>
            </a:r>
            <a:r>
              <a:rPr sz="1600" dirty="0">
                <a:solidFill>
                  <a:srgbClr val="333333"/>
                </a:solidFill>
              </a:rPr>
              <a:t> </a:t>
            </a:r>
            <a:r>
              <a:rPr sz="1600" dirty="0" err="1">
                <a:solidFill>
                  <a:srgbClr val="333333"/>
                </a:solidFill>
              </a:rPr>
              <a:t>da</a:t>
            </a:r>
            <a:r>
              <a:rPr sz="1600" dirty="0">
                <a:solidFill>
                  <a:srgbClr val="333333"/>
                </a:solidFill>
              </a:rPr>
              <a:t> parte del </a:t>
            </a:r>
            <a:r>
              <a:rPr sz="1600" dirty="0" err="1">
                <a:solidFill>
                  <a:srgbClr val="333333"/>
                </a:solidFill>
              </a:rPr>
              <a:t>personale</a:t>
            </a:r>
            <a:r>
              <a:rPr sz="1600" dirty="0">
                <a:solidFill>
                  <a:srgbClr val="333333"/>
                </a:solidFill>
              </a:rPr>
              <a:t> </a:t>
            </a:r>
            <a:r>
              <a:rPr sz="1600" dirty="0" err="1">
                <a:solidFill>
                  <a:srgbClr val="333333"/>
                </a:solidFill>
              </a:rPr>
              <a:t>docente</a:t>
            </a:r>
            <a:r>
              <a:rPr sz="1600" dirty="0">
                <a:solidFill>
                  <a:srgbClr val="333333"/>
                </a:solidFill>
              </a:rPr>
              <a:t> </a:t>
            </a:r>
            <a:r>
              <a:rPr sz="1600" dirty="0" err="1">
                <a:solidFill>
                  <a:srgbClr val="333333"/>
                </a:solidFill>
              </a:rPr>
              <a:t>avverrà</a:t>
            </a:r>
            <a:r>
              <a:rPr sz="1600" dirty="0">
                <a:solidFill>
                  <a:srgbClr val="333333"/>
                </a:solidFill>
              </a:rPr>
              <a:t> </a:t>
            </a:r>
            <a:r>
              <a:rPr sz="1600" dirty="0" err="1">
                <a:solidFill>
                  <a:srgbClr val="333333"/>
                </a:solidFill>
              </a:rPr>
              <a:t>prioritariamente</a:t>
            </a:r>
            <a:r>
              <a:rPr sz="1600" dirty="0">
                <a:solidFill>
                  <a:srgbClr val="333333"/>
                </a:solidFill>
              </a:rPr>
              <a:t> con </a:t>
            </a:r>
            <a:r>
              <a:rPr sz="1600" dirty="0" err="1">
                <a:solidFill>
                  <a:srgbClr val="333333"/>
                </a:solidFill>
              </a:rPr>
              <a:t>riferimento</a:t>
            </a:r>
            <a:r>
              <a:rPr sz="1600" dirty="0">
                <a:solidFill>
                  <a:srgbClr val="333333"/>
                </a:solidFill>
              </a:rPr>
              <a:t> </a:t>
            </a:r>
            <a:r>
              <a:rPr sz="1600" dirty="0" err="1">
                <a:solidFill>
                  <a:srgbClr val="333333"/>
                </a:solidFill>
              </a:rPr>
              <a:t>alle</a:t>
            </a:r>
            <a:r>
              <a:rPr sz="1600" dirty="0">
                <a:solidFill>
                  <a:srgbClr val="333333"/>
                </a:solidFill>
              </a:rPr>
              <a:t> </a:t>
            </a:r>
            <a:r>
              <a:rPr sz="1600" dirty="0" err="1">
                <a:solidFill>
                  <a:srgbClr val="333333"/>
                </a:solidFill>
              </a:rPr>
              <a:t>supplenze</a:t>
            </a:r>
            <a:r>
              <a:rPr sz="1600" dirty="0">
                <a:solidFill>
                  <a:srgbClr val="333333"/>
                </a:solidFill>
              </a:rPr>
              <a:t> o </a:t>
            </a:r>
            <a:r>
              <a:rPr sz="1600" dirty="0" err="1">
                <a:solidFill>
                  <a:srgbClr val="333333"/>
                </a:solidFill>
              </a:rPr>
              <a:t>allo</a:t>
            </a:r>
            <a:r>
              <a:rPr sz="1600" dirty="0">
                <a:solidFill>
                  <a:srgbClr val="333333"/>
                </a:solidFill>
              </a:rPr>
              <a:t> </a:t>
            </a:r>
            <a:r>
              <a:rPr sz="1600" dirty="0" err="1">
                <a:solidFill>
                  <a:srgbClr val="333333"/>
                </a:solidFill>
              </a:rPr>
              <a:t>svolgimento</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interventi</a:t>
            </a:r>
            <a:r>
              <a:rPr sz="1600" dirty="0">
                <a:solidFill>
                  <a:srgbClr val="333333"/>
                </a:solidFill>
              </a:rPr>
              <a:t> </a:t>
            </a:r>
            <a:r>
              <a:rPr sz="1600" dirty="0" err="1">
                <a:solidFill>
                  <a:srgbClr val="333333"/>
                </a:solidFill>
              </a:rPr>
              <a:t>didattici</a:t>
            </a:r>
            <a:r>
              <a:rPr sz="1600" dirty="0">
                <a:solidFill>
                  <a:srgbClr val="333333"/>
                </a:solidFill>
              </a:rPr>
              <a:t> </a:t>
            </a:r>
            <a:r>
              <a:rPr sz="1600" dirty="0" err="1">
                <a:solidFill>
                  <a:srgbClr val="333333"/>
                </a:solidFill>
              </a:rPr>
              <a:t>integrativi</a:t>
            </a:r>
            <a:r>
              <a:rPr sz="1600" dirty="0">
                <a:solidFill>
                  <a:srgbClr val="333333"/>
                </a:solidFill>
              </a:rPr>
              <a:t>, </a:t>
            </a:r>
            <a:r>
              <a:rPr sz="1600" b="1" dirty="0">
                <a:solidFill>
                  <a:srgbClr val="333333"/>
                </a:solidFill>
              </a:rPr>
              <a:t>con </a:t>
            </a:r>
            <a:r>
              <a:rPr sz="1600" b="1" dirty="0" err="1">
                <a:solidFill>
                  <a:srgbClr val="333333"/>
                </a:solidFill>
              </a:rPr>
              <a:t>precedenza</a:t>
            </a:r>
            <a:r>
              <a:rPr sz="1600" b="1" dirty="0">
                <a:solidFill>
                  <a:srgbClr val="333333"/>
                </a:solidFill>
              </a:rPr>
              <a:t> </a:t>
            </a:r>
            <a:r>
              <a:rPr sz="1600" b="1" dirty="0" err="1">
                <a:solidFill>
                  <a:srgbClr val="333333"/>
                </a:solidFill>
              </a:rPr>
              <a:t>nella</a:t>
            </a:r>
            <a:r>
              <a:rPr sz="1600" b="1" dirty="0">
                <a:solidFill>
                  <a:srgbClr val="333333"/>
                </a:solidFill>
              </a:rPr>
              <a:t> </a:t>
            </a:r>
            <a:r>
              <a:rPr sz="1600" b="1" dirty="0" err="1">
                <a:solidFill>
                  <a:srgbClr val="333333"/>
                </a:solidFill>
              </a:rPr>
              <a:t>classe</a:t>
            </a:r>
            <a:r>
              <a:rPr sz="1600" b="1" dirty="0">
                <a:solidFill>
                  <a:srgbClr val="333333"/>
                </a:solidFill>
              </a:rPr>
              <a:t> dove </a:t>
            </a:r>
            <a:r>
              <a:rPr sz="1600" b="1" dirty="0" err="1">
                <a:solidFill>
                  <a:srgbClr val="333333"/>
                </a:solidFill>
              </a:rPr>
              <a:t>avrebbe</a:t>
            </a:r>
            <a:r>
              <a:rPr sz="1600" b="1" dirty="0">
                <a:solidFill>
                  <a:srgbClr val="333333"/>
                </a:solidFill>
              </a:rPr>
              <a:t> </a:t>
            </a:r>
            <a:r>
              <a:rPr sz="1600" b="1" dirty="0" err="1">
                <a:solidFill>
                  <a:srgbClr val="333333"/>
                </a:solidFill>
              </a:rPr>
              <a:t>dovuto</a:t>
            </a:r>
            <a:r>
              <a:rPr sz="1600" b="1" dirty="0">
                <a:solidFill>
                  <a:srgbClr val="333333"/>
                </a:solidFill>
              </a:rPr>
              <a:t> </a:t>
            </a:r>
            <a:r>
              <a:rPr sz="1600" b="1" dirty="0" err="1">
                <a:solidFill>
                  <a:srgbClr val="333333"/>
                </a:solidFill>
              </a:rPr>
              <a:t>prestare</a:t>
            </a:r>
            <a:r>
              <a:rPr sz="1600" b="1" dirty="0">
                <a:solidFill>
                  <a:srgbClr val="333333"/>
                </a:solidFill>
              </a:rPr>
              <a:t> </a:t>
            </a:r>
            <a:r>
              <a:rPr sz="1600" b="1" dirty="0" err="1">
                <a:solidFill>
                  <a:srgbClr val="333333"/>
                </a:solidFill>
              </a:rPr>
              <a:t>servizio</a:t>
            </a:r>
            <a:r>
              <a:rPr sz="1600" b="1" dirty="0">
                <a:solidFill>
                  <a:srgbClr val="333333"/>
                </a:solidFill>
              </a:rPr>
              <a:t> </a:t>
            </a:r>
            <a:r>
              <a:rPr sz="1600" b="1" dirty="0" err="1">
                <a:solidFill>
                  <a:srgbClr val="333333"/>
                </a:solidFill>
              </a:rPr>
              <a:t>il</a:t>
            </a:r>
            <a:r>
              <a:rPr sz="1600" b="1" dirty="0">
                <a:solidFill>
                  <a:srgbClr val="333333"/>
                </a:solidFill>
              </a:rPr>
              <a:t> </a:t>
            </a:r>
            <a:r>
              <a:rPr sz="1600" b="1" dirty="0" err="1">
                <a:solidFill>
                  <a:srgbClr val="333333"/>
                </a:solidFill>
              </a:rPr>
              <a:t>docente</a:t>
            </a:r>
            <a:r>
              <a:rPr sz="1600" b="1" dirty="0">
                <a:solidFill>
                  <a:srgbClr val="333333"/>
                </a:solidFill>
              </a:rPr>
              <a:t> in </a:t>
            </a:r>
            <a:r>
              <a:rPr sz="1600" b="1" dirty="0" err="1">
                <a:solidFill>
                  <a:srgbClr val="333333"/>
                </a:solidFill>
              </a:rPr>
              <a:t>permesso</a:t>
            </a:r>
            <a:r>
              <a:rPr sz="1600" dirty="0">
                <a:solidFill>
                  <a:srgbClr val="333333"/>
                </a:solidFill>
              </a:rPr>
              <a:t>.  </a:t>
            </a:r>
          </a:p>
          <a:p>
            <a:pPr marL="308609" lvl="0" indent="-308609" defTabSz="647223">
              <a:defRPr sz="1800">
                <a:solidFill>
                  <a:srgbClr val="000000"/>
                </a:solidFill>
              </a:defRPr>
            </a:pPr>
            <a:r>
              <a:rPr sz="1600" dirty="0">
                <a:solidFill>
                  <a:srgbClr val="333333"/>
                </a:solidFill>
              </a:rPr>
              <a:t>4. </a:t>
            </a:r>
            <a:r>
              <a:rPr sz="1600" u="sng" dirty="0" err="1">
                <a:solidFill>
                  <a:srgbClr val="333333"/>
                </a:solidFill>
              </a:rPr>
              <a:t>Nei</a:t>
            </a:r>
            <a:r>
              <a:rPr sz="1600" u="sng" dirty="0">
                <a:solidFill>
                  <a:srgbClr val="333333"/>
                </a:solidFill>
              </a:rPr>
              <a:t> </a:t>
            </a:r>
            <a:r>
              <a:rPr sz="1600" u="sng" dirty="0" err="1">
                <a:solidFill>
                  <a:srgbClr val="333333"/>
                </a:solidFill>
              </a:rPr>
              <a:t>casi</a:t>
            </a:r>
            <a:r>
              <a:rPr sz="1600" u="sng" dirty="0">
                <a:solidFill>
                  <a:srgbClr val="333333"/>
                </a:solidFill>
              </a:rPr>
              <a:t> in cui non </a:t>
            </a:r>
            <a:r>
              <a:rPr sz="1600" u="sng" dirty="0" err="1">
                <a:solidFill>
                  <a:srgbClr val="333333"/>
                </a:solidFill>
              </a:rPr>
              <a:t>sia</a:t>
            </a:r>
            <a:r>
              <a:rPr sz="1600" u="sng" dirty="0">
                <a:solidFill>
                  <a:srgbClr val="333333"/>
                </a:solidFill>
              </a:rPr>
              <a:t> </a:t>
            </a:r>
            <a:r>
              <a:rPr sz="1600" u="sng" dirty="0" err="1">
                <a:solidFill>
                  <a:srgbClr val="333333"/>
                </a:solidFill>
              </a:rPr>
              <a:t>possibile</a:t>
            </a:r>
            <a:r>
              <a:rPr sz="1600" u="sng" dirty="0">
                <a:solidFill>
                  <a:srgbClr val="333333"/>
                </a:solidFill>
              </a:rPr>
              <a:t> </a:t>
            </a:r>
            <a:r>
              <a:rPr sz="1600" u="sng" dirty="0" err="1">
                <a:solidFill>
                  <a:srgbClr val="333333"/>
                </a:solidFill>
              </a:rPr>
              <a:t>il</a:t>
            </a:r>
            <a:r>
              <a:rPr sz="1600" u="sng" dirty="0">
                <a:solidFill>
                  <a:srgbClr val="333333"/>
                </a:solidFill>
              </a:rPr>
              <a:t> </a:t>
            </a:r>
            <a:r>
              <a:rPr sz="1600" u="sng" dirty="0" err="1">
                <a:solidFill>
                  <a:srgbClr val="333333"/>
                </a:solidFill>
              </a:rPr>
              <a:t>recupero</a:t>
            </a:r>
            <a:r>
              <a:rPr sz="1600" u="sng" dirty="0">
                <a:solidFill>
                  <a:srgbClr val="333333"/>
                </a:solidFill>
              </a:rPr>
              <a:t> per </a:t>
            </a:r>
            <a:r>
              <a:rPr sz="1600" u="sng" dirty="0" err="1">
                <a:solidFill>
                  <a:srgbClr val="333333"/>
                </a:solidFill>
              </a:rPr>
              <a:t>fatto</a:t>
            </a:r>
            <a:r>
              <a:rPr sz="1600" u="sng" dirty="0">
                <a:solidFill>
                  <a:srgbClr val="333333"/>
                </a:solidFill>
              </a:rPr>
              <a:t> </a:t>
            </a:r>
            <a:r>
              <a:rPr sz="1600" u="sng" dirty="0" err="1">
                <a:solidFill>
                  <a:srgbClr val="333333"/>
                </a:solidFill>
              </a:rPr>
              <a:t>imputabile</a:t>
            </a:r>
            <a:r>
              <a:rPr sz="1600" u="sng" dirty="0">
                <a:solidFill>
                  <a:srgbClr val="333333"/>
                </a:solidFill>
              </a:rPr>
              <a:t> al </a:t>
            </a:r>
            <a:r>
              <a:rPr sz="1600" u="sng" dirty="0" err="1">
                <a:solidFill>
                  <a:srgbClr val="333333"/>
                </a:solidFill>
              </a:rPr>
              <a:t>dipendente</a:t>
            </a:r>
            <a:r>
              <a:rPr sz="1600" u="sng" dirty="0">
                <a:solidFill>
                  <a:srgbClr val="333333"/>
                </a:solidFill>
              </a:rPr>
              <a:t>, </a:t>
            </a:r>
          </a:p>
          <a:p>
            <a:pPr marL="308609" lvl="0" indent="-308609" defTabSz="647223">
              <a:defRPr sz="1800">
                <a:solidFill>
                  <a:srgbClr val="000000"/>
                </a:solidFill>
              </a:defRPr>
            </a:pPr>
            <a:r>
              <a:rPr sz="1600" u="sng" dirty="0" err="1">
                <a:solidFill>
                  <a:srgbClr val="333333"/>
                </a:solidFill>
              </a:rPr>
              <a:t>l'Amministrazione</a:t>
            </a:r>
            <a:r>
              <a:rPr sz="1600" u="sng" dirty="0">
                <a:solidFill>
                  <a:srgbClr val="333333"/>
                </a:solidFill>
              </a:rPr>
              <a:t> </a:t>
            </a:r>
            <a:r>
              <a:rPr sz="1600" u="sng" dirty="0" err="1">
                <a:solidFill>
                  <a:srgbClr val="333333"/>
                </a:solidFill>
              </a:rPr>
              <a:t>provvede</a:t>
            </a:r>
            <a:r>
              <a:rPr sz="1600" u="sng" dirty="0">
                <a:solidFill>
                  <a:srgbClr val="333333"/>
                </a:solidFill>
              </a:rPr>
              <a:t> a </a:t>
            </a:r>
            <a:r>
              <a:rPr sz="1600" u="sng" dirty="0" err="1">
                <a:solidFill>
                  <a:srgbClr val="333333"/>
                </a:solidFill>
              </a:rPr>
              <a:t>trattenere</a:t>
            </a:r>
            <a:r>
              <a:rPr sz="1600" u="sng" dirty="0">
                <a:solidFill>
                  <a:srgbClr val="333333"/>
                </a:solidFill>
              </a:rPr>
              <a:t> </a:t>
            </a:r>
            <a:r>
              <a:rPr sz="1600" u="sng" dirty="0" err="1">
                <a:solidFill>
                  <a:srgbClr val="333333"/>
                </a:solidFill>
              </a:rPr>
              <a:t>una</a:t>
            </a:r>
            <a:r>
              <a:rPr sz="1600" u="sng" dirty="0">
                <a:solidFill>
                  <a:srgbClr val="333333"/>
                </a:solidFill>
              </a:rPr>
              <a:t> </a:t>
            </a:r>
            <a:r>
              <a:rPr sz="1600" u="sng" dirty="0" err="1">
                <a:solidFill>
                  <a:srgbClr val="333333"/>
                </a:solidFill>
              </a:rPr>
              <a:t>somma</a:t>
            </a:r>
            <a:r>
              <a:rPr sz="1600" u="sng" dirty="0">
                <a:solidFill>
                  <a:srgbClr val="333333"/>
                </a:solidFill>
              </a:rPr>
              <a:t> </a:t>
            </a:r>
            <a:r>
              <a:rPr sz="1600" u="sng" dirty="0" err="1">
                <a:solidFill>
                  <a:srgbClr val="333333"/>
                </a:solidFill>
              </a:rPr>
              <a:t>pari</a:t>
            </a:r>
            <a:r>
              <a:rPr sz="1600" u="sng" dirty="0">
                <a:solidFill>
                  <a:srgbClr val="333333"/>
                </a:solidFill>
              </a:rPr>
              <a:t> </a:t>
            </a:r>
            <a:r>
              <a:rPr sz="1600" u="sng" dirty="0" err="1">
                <a:solidFill>
                  <a:srgbClr val="333333"/>
                </a:solidFill>
              </a:rPr>
              <a:t>alla</a:t>
            </a:r>
            <a:r>
              <a:rPr sz="1600" u="sng" dirty="0">
                <a:solidFill>
                  <a:srgbClr val="333333"/>
                </a:solidFill>
              </a:rPr>
              <a:t> </a:t>
            </a:r>
            <a:r>
              <a:rPr sz="1600" u="sng" dirty="0" err="1">
                <a:solidFill>
                  <a:srgbClr val="333333"/>
                </a:solidFill>
              </a:rPr>
              <a:t>retribuzione</a:t>
            </a:r>
            <a:r>
              <a:rPr sz="1600" u="sng" dirty="0">
                <a:solidFill>
                  <a:srgbClr val="333333"/>
                </a:solidFill>
              </a:rPr>
              <a:t> </a:t>
            </a:r>
            <a:r>
              <a:rPr sz="1600" u="sng" dirty="0" err="1">
                <a:solidFill>
                  <a:srgbClr val="333333"/>
                </a:solidFill>
              </a:rPr>
              <a:t>spettante</a:t>
            </a:r>
            <a:r>
              <a:rPr sz="1600" u="sng" dirty="0">
                <a:solidFill>
                  <a:srgbClr val="333333"/>
                </a:solidFill>
              </a:rPr>
              <a:t> al </a:t>
            </a:r>
            <a:r>
              <a:rPr sz="1600" u="sng" dirty="0" err="1">
                <a:solidFill>
                  <a:srgbClr val="333333"/>
                </a:solidFill>
              </a:rPr>
              <a:t>dipendente</a:t>
            </a:r>
            <a:r>
              <a:rPr sz="1600" u="sng" dirty="0">
                <a:solidFill>
                  <a:srgbClr val="333333"/>
                </a:solidFill>
              </a:rPr>
              <a:t> </a:t>
            </a:r>
            <a:r>
              <a:rPr sz="1600" u="sng" dirty="0" err="1">
                <a:solidFill>
                  <a:srgbClr val="333333"/>
                </a:solidFill>
              </a:rPr>
              <a:t>stesso</a:t>
            </a:r>
            <a:r>
              <a:rPr sz="1600" u="sng" dirty="0">
                <a:solidFill>
                  <a:srgbClr val="333333"/>
                </a:solidFill>
              </a:rPr>
              <a:t> per </a:t>
            </a:r>
            <a:r>
              <a:rPr sz="1600" u="sng" dirty="0" err="1">
                <a:solidFill>
                  <a:srgbClr val="333333"/>
                </a:solidFill>
              </a:rPr>
              <a:t>il</a:t>
            </a:r>
            <a:r>
              <a:rPr sz="1600" u="sng" dirty="0">
                <a:solidFill>
                  <a:srgbClr val="333333"/>
                </a:solidFill>
              </a:rPr>
              <a:t> </a:t>
            </a:r>
            <a:r>
              <a:rPr sz="1600" u="sng" dirty="0" err="1">
                <a:solidFill>
                  <a:srgbClr val="333333"/>
                </a:solidFill>
              </a:rPr>
              <a:t>numero</a:t>
            </a:r>
            <a:r>
              <a:rPr sz="1600" u="sng" dirty="0">
                <a:solidFill>
                  <a:srgbClr val="333333"/>
                </a:solidFill>
              </a:rPr>
              <a:t> </a:t>
            </a:r>
            <a:r>
              <a:rPr sz="1600" u="sng" dirty="0" err="1">
                <a:solidFill>
                  <a:srgbClr val="333333"/>
                </a:solidFill>
              </a:rPr>
              <a:t>di</a:t>
            </a:r>
            <a:r>
              <a:rPr sz="1600" u="sng" dirty="0">
                <a:solidFill>
                  <a:srgbClr val="333333"/>
                </a:solidFill>
              </a:rPr>
              <a:t> ore non recuperate</a:t>
            </a:r>
            <a:r>
              <a:rPr sz="1600" dirty="0">
                <a:solidFill>
                  <a:srgbClr val="333333"/>
                </a:solidFill>
              </a:rPr>
              <a:t>.  </a:t>
            </a:r>
          </a:p>
          <a:p>
            <a:pPr marL="308609" lvl="0" indent="-308609" defTabSz="647223">
              <a:defRPr sz="1800">
                <a:solidFill>
                  <a:srgbClr val="000000"/>
                </a:solidFill>
              </a:defRPr>
            </a:pPr>
            <a:r>
              <a:rPr sz="1600" dirty="0">
                <a:solidFill>
                  <a:srgbClr val="333333"/>
                </a:solidFill>
              </a:rPr>
              <a:t>5. </a:t>
            </a:r>
            <a:r>
              <a:rPr sz="1600" u="sng" dirty="0">
                <a:solidFill>
                  <a:srgbClr val="333333"/>
                </a:solidFill>
              </a:rPr>
              <a:t>Per </a:t>
            </a:r>
            <a:r>
              <a:rPr sz="1600" u="sng" dirty="0" err="1">
                <a:solidFill>
                  <a:srgbClr val="333333"/>
                </a:solidFill>
              </a:rPr>
              <a:t>il</a:t>
            </a:r>
            <a:r>
              <a:rPr sz="1600" u="sng" dirty="0">
                <a:solidFill>
                  <a:srgbClr val="333333"/>
                </a:solidFill>
              </a:rPr>
              <a:t> </a:t>
            </a:r>
            <a:r>
              <a:rPr sz="1600" u="sng" dirty="0" err="1">
                <a:solidFill>
                  <a:srgbClr val="333333"/>
                </a:solidFill>
              </a:rPr>
              <a:t>personale</a:t>
            </a:r>
            <a:r>
              <a:rPr sz="1600" u="sng" dirty="0">
                <a:solidFill>
                  <a:srgbClr val="333333"/>
                </a:solidFill>
              </a:rPr>
              <a:t> </a:t>
            </a:r>
            <a:r>
              <a:rPr sz="1600" u="sng" dirty="0" err="1">
                <a:solidFill>
                  <a:srgbClr val="333333"/>
                </a:solidFill>
              </a:rPr>
              <a:t>docente</a:t>
            </a:r>
            <a:r>
              <a:rPr sz="1600" u="sng" dirty="0">
                <a:solidFill>
                  <a:srgbClr val="333333"/>
                </a:solidFill>
              </a:rPr>
              <a:t> </a:t>
            </a:r>
            <a:r>
              <a:rPr sz="1600" u="sng" dirty="0" err="1">
                <a:solidFill>
                  <a:srgbClr val="333333"/>
                </a:solidFill>
              </a:rPr>
              <a:t>l’attribuzione</a:t>
            </a:r>
            <a:r>
              <a:rPr sz="1600" u="sng" dirty="0">
                <a:solidFill>
                  <a:srgbClr val="333333"/>
                </a:solidFill>
              </a:rPr>
              <a:t> </a:t>
            </a:r>
            <a:r>
              <a:rPr sz="1600" u="sng" dirty="0" err="1">
                <a:solidFill>
                  <a:srgbClr val="333333"/>
                </a:solidFill>
              </a:rPr>
              <a:t>dei</a:t>
            </a:r>
            <a:r>
              <a:rPr sz="1600" u="sng" dirty="0">
                <a:solidFill>
                  <a:srgbClr val="333333"/>
                </a:solidFill>
              </a:rPr>
              <a:t> </a:t>
            </a:r>
            <a:r>
              <a:rPr sz="1600" u="sng" dirty="0" err="1">
                <a:solidFill>
                  <a:srgbClr val="333333"/>
                </a:solidFill>
              </a:rPr>
              <a:t>permessi</a:t>
            </a:r>
            <a:r>
              <a:rPr sz="1600" u="sng" dirty="0">
                <a:solidFill>
                  <a:srgbClr val="333333"/>
                </a:solidFill>
              </a:rPr>
              <a:t> è </a:t>
            </a:r>
            <a:r>
              <a:rPr sz="1600" u="sng" dirty="0" err="1">
                <a:solidFill>
                  <a:srgbClr val="333333"/>
                </a:solidFill>
              </a:rPr>
              <a:t>subordinata</a:t>
            </a:r>
            <a:r>
              <a:rPr sz="1600" u="sng" dirty="0">
                <a:solidFill>
                  <a:srgbClr val="333333"/>
                </a:solidFill>
              </a:rPr>
              <a:t> </a:t>
            </a:r>
            <a:r>
              <a:rPr sz="1600" u="sng" dirty="0" err="1">
                <a:solidFill>
                  <a:srgbClr val="333333"/>
                </a:solidFill>
              </a:rPr>
              <a:t>alla</a:t>
            </a:r>
            <a:r>
              <a:rPr sz="1600" u="sng" dirty="0">
                <a:solidFill>
                  <a:srgbClr val="333333"/>
                </a:solidFill>
              </a:rPr>
              <a:t> </a:t>
            </a:r>
            <a:r>
              <a:rPr sz="1600" u="sng" dirty="0" err="1">
                <a:solidFill>
                  <a:srgbClr val="333333"/>
                </a:solidFill>
              </a:rPr>
              <a:t>possibilità</a:t>
            </a:r>
            <a:r>
              <a:rPr sz="1600" u="sng" dirty="0">
                <a:solidFill>
                  <a:srgbClr val="333333"/>
                </a:solidFill>
              </a:rPr>
              <a:t> </a:t>
            </a:r>
            <a:r>
              <a:rPr sz="1600" u="sng" dirty="0" err="1">
                <a:solidFill>
                  <a:srgbClr val="333333"/>
                </a:solidFill>
              </a:rPr>
              <a:t>della</a:t>
            </a:r>
            <a:r>
              <a:rPr sz="1600" u="sng" dirty="0">
                <a:solidFill>
                  <a:srgbClr val="333333"/>
                </a:solidFill>
              </a:rPr>
              <a:t> </a:t>
            </a:r>
            <a:r>
              <a:rPr sz="1600" u="sng" dirty="0" err="1">
                <a:solidFill>
                  <a:srgbClr val="333333"/>
                </a:solidFill>
              </a:rPr>
              <a:t>sostituzione</a:t>
            </a:r>
            <a:r>
              <a:rPr sz="1600" u="sng" dirty="0">
                <a:solidFill>
                  <a:srgbClr val="333333"/>
                </a:solidFill>
              </a:rPr>
              <a:t> con </a:t>
            </a:r>
            <a:r>
              <a:rPr sz="1600" u="sng" dirty="0" err="1">
                <a:solidFill>
                  <a:srgbClr val="333333"/>
                </a:solidFill>
              </a:rPr>
              <a:t>personale</a:t>
            </a:r>
            <a:r>
              <a:rPr sz="1600" u="sng" dirty="0">
                <a:solidFill>
                  <a:srgbClr val="333333"/>
                </a:solidFill>
              </a:rPr>
              <a:t> in </a:t>
            </a:r>
            <a:r>
              <a:rPr sz="1600" u="sng" dirty="0" err="1">
                <a:solidFill>
                  <a:srgbClr val="333333"/>
                </a:solidFill>
              </a:rPr>
              <a:t>servizio</a:t>
            </a:r>
            <a:r>
              <a:rPr sz="1600" dirty="0">
                <a:solidFill>
                  <a:srgbClr val="333333"/>
                </a:solidFill>
              </a:rPr>
              <a:t>. </a:t>
            </a:r>
          </a:p>
        </p:txBody>
      </p:sp>
      <p:sp>
        <p:nvSpPr>
          <p:cNvPr id="24" name="Shape 24"/>
          <p:cNvSpPr>
            <a:spLocks noGrp="1"/>
          </p:cNvSpPr>
          <p:nvPr>
            <p:ph type="title" idx="4294967295"/>
          </p:nvPr>
        </p:nvSpPr>
        <p:spPr>
          <a:xfrm>
            <a:off x="741362" y="700087"/>
            <a:ext cx="8607426" cy="92075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3200"/>
            </a:lvl1pPr>
          </a:lstStyle>
          <a:p>
            <a:pPr lvl="0">
              <a:defRPr sz="1800" b="0" i="0">
                <a:solidFill>
                  <a:srgbClr val="000000"/>
                </a:solidFill>
              </a:defRPr>
            </a:pPr>
            <a:r>
              <a:rPr sz="3200" b="1" i="1">
                <a:solidFill>
                  <a:srgbClr val="99284C"/>
                </a:solidFill>
              </a:rPr>
              <a:t>Il CCNL Scuola: permessi, diritti, doveri</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hape 26"/>
          <p:cNvSpPr>
            <a:spLocks noGrp="1"/>
          </p:cNvSpPr>
          <p:nvPr>
            <p:ph type="body" idx="4294967295"/>
          </p:nvPr>
        </p:nvSpPr>
        <p:spPr>
          <a:xfrm>
            <a:off x="787078" y="1618010"/>
            <a:ext cx="8418513" cy="48245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lgn="ctr">
              <a:defRPr sz="1800">
                <a:solidFill>
                  <a:srgbClr val="000000"/>
                </a:solidFill>
              </a:defRPr>
            </a:pPr>
            <a:r>
              <a:rPr sz="1600" b="1" dirty="0">
                <a:solidFill>
                  <a:srgbClr val="333333"/>
                </a:solidFill>
              </a:rPr>
              <a:t>ART.17 -  ASSENZE PER MALATTIA</a:t>
            </a:r>
            <a:r>
              <a:rPr sz="1600" i="1" dirty="0">
                <a:solidFill>
                  <a:srgbClr val="333333"/>
                </a:solidFill>
              </a:rPr>
              <a:t> </a:t>
            </a:r>
            <a:endParaRPr lang="it-IT" sz="1600" i="1" dirty="0" smtClean="0">
              <a:solidFill>
                <a:srgbClr val="333333"/>
              </a:solidFill>
            </a:endParaRPr>
          </a:p>
          <a:p>
            <a:pPr lvl="0" algn="ctr">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1. </a:t>
            </a:r>
            <a:r>
              <a:rPr sz="1600" u="sng" dirty="0">
                <a:solidFill>
                  <a:srgbClr val="333333"/>
                </a:solidFill>
              </a:rPr>
              <a:t>Il </a:t>
            </a:r>
            <a:r>
              <a:rPr sz="1600" u="sng" dirty="0" err="1">
                <a:solidFill>
                  <a:srgbClr val="333333"/>
                </a:solidFill>
              </a:rPr>
              <a:t>dipendente</a:t>
            </a:r>
            <a:r>
              <a:rPr sz="1600" u="sng" dirty="0">
                <a:solidFill>
                  <a:srgbClr val="333333"/>
                </a:solidFill>
              </a:rPr>
              <a:t> </a:t>
            </a:r>
            <a:r>
              <a:rPr sz="1600" u="sng" dirty="0" err="1">
                <a:solidFill>
                  <a:srgbClr val="333333"/>
                </a:solidFill>
              </a:rPr>
              <a:t>assente</a:t>
            </a:r>
            <a:r>
              <a:rPr sz="1600" u="sng" dirty="0">
                <a:solidFill>
                  <a:srgbClr val="333333"/>
                </a:solidFill>
              </a:rPr>
              <a:t> per </a:t>
            </a:r>
            <a:r>
              <a:rPr sz="1600" u="sng" dirty="0" err="1">
                <a:solidFill>
                  <a:srgbClr val="333333"/>
                </a:solidFill>
              </a:rPr>
              <a:t>malattia</a:t>
            </a:r>
            <a:r>
              <a:rPr sz="1600" u="sng" dirty="0">
                <a:solidFill>
                  <a:srgbClr val="333333"/>
                </a:solidFill>
              </a:rPr>
              <a:t> ha </a:t>
            </a:r>
            <a:r>
              <a:rPr sz="1600" u="sng" dirty="0" err="1">
                <a:solidFill>
                  <a:srgbClr val="333333"/>
                </a:solidFill>
              </a:rPr>
              <a:t>diritto</a:t>
            </a:r>
            <a:r>
              <a:rPr sz="1600" u="sng" dirty="0">
                <a:solidFill>
                  <a:srgbClr val="333333"/>
                </a:solidFill>
              </a:rPr>
              <a:t> </a:t>
            </a:r>
            <a:r>
              <a:rPr sz="1600" u="sng" dirty="0" err="1">
                <a:solidFill>
                  <a:srgbClr val="333333"/>
                </a:solidFill>
              </a:rPr>
              <a:t>alla</a:t>
            </a:r>
            <a:r>
              <a:rPr sz="1600" u="sng" dirty="0">
                <a:solidFill>
                  <a:srgbClr val="333333"/>
                </a:solidFill>
              </a:rPr>
              <a:t> </a:t>
            </a:r>
            <a:r>
              <a:rPr sz="1600" u="sng" dirty="0" err="1">
                <a:solidFill>
                  <a:srgbClr val="333333"/>
                </a:solidFill>
              </a:rPr>
              <a:t>conservazione</a:t>
            </a:r>
            <a:r>
              <a:rPr sz="1600" u="sng" dirty="0">
                <a:solidFill>
                  <a:srgbClr val="333333"/>
                </a:solidFill>
              </a:rPr>
              <a:t> del </a:t>
            </a:r>
            <a:r>
              <a:rPr sz="1600" u="sng" dirty="0" err="1">
                <a:solidFill>
                  <a:srgbClr val="333333"/>
                </a:solidFill>
              </a:rPr>
              <a:t>posto</a:t>
            </a:r>
            <a:r>
              <a:rPr sz="1600" u="sng" dirty="0">
                <a:solidFill>
                  <a:srgbClr val="333333"/>
                </a:solidFill>
              </a:rPr>
              <a:t> per un </a:t>
            </a:r>
            <a:r>
              <a:rPr sz="1600" u="sng" dirty="0" err="1">
                <a:solidFill>
                  <a:srgbClr val="333333"/>
                </a:solidFill>
              </a:rPr>
              <a:t>periodo</a:t>
            </a:r>
            <a:r>
              <a:rPr sz="1600" u="sng" dirty="0">
                <a:solidFill>
                  <a:srgbClr val="333333"/>
                </a:solidFill>
              </a:rPr>
              <a:t> </a:t>
            </a:r>
            <a:r>
              <a:rPr sz="1600" u="sng" dirty="0" err="1">
                <a:solidFill>
                  <a:srgbClr val="333333"/>
                </a:solidFill>
              </a:rPr>
              <a:t>di</a:t>
            </a:r>
            <a:r>
              <a:rPr sz="1600" u="sng" dirty="0">
                <a:solidFill>
                  <a:srgbClr val="333333"/>
                </a:solidFill>
              </a:rPr>
              <a:t> </a:t>
            </a:r>
            <a:r>
              <a:rPr sz="1600" u="sng" dirty="0" err="1">
                <a:solidFill>
                  <a:srgbClr val="333333"/>
                </a:solidFill>
              </a:rPr>
              <a:t>diciotto</a:t>
            </a:r>
            <a:r>
              <a:rPr sz="1600" u="sng" dirty="0">
                <a:solidFill>
                  <a:srgbClr val="333333"/>
                </a:solidFill>
              </a:rPr>
              <a:t> </a:t>
            </a:r>
            <a:r>
              <a:rPr sz="1600" u="sng" dirty="0" err="1">
                <a:solidFill>
                  <a:srgbClr val="333333"/>
                </a:solidFill>
              </a:rPr>
              <a:t>mesi</a:t>
            </a:r>
            <a:r>
              <a:rPr sz="1600" dirty="0">
                <a:solidFill>
                  <a:srgbClr val="333333"/>
                </a:solidFill>
              </a:rPr>
              <a:t>. Ai </a:t>
            </a:r>
            <a:r>
              <a:rPr sz="1600" dirty="0" err="1">
                <a:solidFill>
                  <a:srgbClr val="333333"/>
                </a:solidFill>
              </a:rPr>
              <a:t>fini</a:t>
            </a:r>
            <a:r>
              <a:rPr sz="1600" dirty="0">
                <a:solidFill>
                  <a:srgbClr val="333333"/>
                </a:solidFill>
              </a:rPr>
              <a:t> </a:t>
            </a:r>
            <a:r>
              <a:rPr sz="1600" dirty="0" err="1">
                <a:solidFill>
                  <a:srgbClr val="333333"/>
                </a:solidFill>
              </a:rPr>
              <a:t>della</a:t>
            </a:r>
            <a:r>
              <a:rPr sz="1600" dirty="0">
                <a:solidFill>
                  <a:srgbClr val="333333"/>
                </a:solidFill>
              </a:rPr>
              <a:t> </a:t>
            </a:r>
            <a:r>
              <a:rPr sz="1600" dirty="0" err="1">
                <a:solidFill>
                  <a:srgbClr val="333333"/>
                </a:solidFill>
              </a:rPr>
              <a:t>maturazione</a:t>
            </a:r>
            <a:r>
              <a:rPr sz="1600" dirty="0">
                <a:solidFill>
                  <a:srgbClr val="333333"/>
                </a:solidFill>
              </a:rPr>
              <a:t> del </a:t>
            </a:r>
            <a:r>
              <a:rPr sz="1600" dirty="0" err="1">
                <a:solidFill>
                  <a:srgbClr val="333333"/>
                </a:solidFill>
              </a:rPr>
              <a:t>predetto</a:t>
            </a:r>
            <a:r>
              <a:rPr sz="1600" dirty="0">
                <a:solidFill>
                  <a:srgbClr val="333333"/>
                </a:solidFill>
              </a:rPr>
              <a:t> </a:t>
            </a:r>
            <a:r>
              <a:rPr sz="1600" dirty="0" err="1">
                <a:solidFill>
                  <a:srgbClr val="333333"/>
                </a:solidFill>
              </a:rPr>
              <a:t>periodo</a:t>
            </a:r>
            <a:r>
              <a:rPr sz="1600" dirty="0">
                <a:solidFill>
                  <a:srgbClr val="333333"/>
                </a:solidFill>
              </a:rPr>
              <a:t>, </a:t>
            </a:r>
            <a:r>
              <a:rPr sz="1600" dirty="0" err="1">
                <a:solidFill>
                  <a:srgbClr val="333333"/>
                </a:solidFill>
              </a:rPr>
              <a:t>si</a:t>
            </a:r>
            <a:r>
              <a:rPr sz="1600" dirty="0">
                <a:solidFill>
                  <a:srgbClr val="333333"/>
                </a:solidFill>
              </a:rPr>
              <a:t> </a:t>
            </a:r>
            <a:r>
              <a:rPr sz="1600" dirty="0" err="1">
                <a:solidFill>
                  <a:srgbClr val="333333"/>
                </a:solidFill>
              </a:rPr>
              <a:t>sommano</a:t>
            </a:r>
            <a:r>
              <a:rPr sz="1600" dirty="0">
                <a:solidFill>
                  <a:srgbClr val="333333"/>
                </a:solidFill>
              </a:rPr>
              <a:t>, </a:t>
            </a:r>
            <a:r>
              <a:rPr sz="1600" dirty="0" err="1">
                <a:solidFill>
                  <a:srgbClr val="333333"/>
                </a:solidFill>
              </a:rPr>
              <a:t>alle</a:t>
            </a:r>
            <a:r>
              <a:rPr sz="1600" dirty="0">
                <a:solidFill>
                  <a:srgbClr val="333333"/>
                </a:solidFill>
              </a:rPr>
              <a:t> </a:t>
            </a:r>
            <a:r>
              <a:rPr sz="1600" dirty="0" err="1">
                <a:solidFill>
                  <a:srgbClr val="333333"/>
                </a:solidFill>
              </a:rPr>
              <a:t>assenze</a:t>
            </a:r>
            <a:r>
              <a:rPr sz="1600" dirty="0">
                <a:solidFill>
                  <a:srgbClr val="333333"/>
                </a:solidFill>
              </a:rPr>
              <a:t> </a:t>
            </a:r>
            <a:r>
              <a:rPr sz="1600" dirty="0" err="1">
                <a:solidFill>
                  <a:srgbClr val="333333"/>
                </a:solidFill>
              </a:rPr>
              <a:t>dovute</a:t>
            </a:r>
            <a:r>
              <a:rPr sz="1600" dirty="0">
                <a:solidFill>
                  <a:srgbClr val="333333"/>
                </a:solidFill>
              </a:rPr>
              <a:t> </a:t>
            </a:r>
            <a:r>
              <a:rPr sz="1600" dirty="0" err="1">
                <a:solidFill>
                  <a:srgbClr val="333333"/>
                </a:solidFill>
              </a:rPr>
              <a:t>all'ultimo</a:t>
            </a:r>
            <a:r>
              <a:rPr sz="1600" dirty="0">
                <a:solidFill>
                  <a:srgbClr val="333333"/>
                </a:solidFill>
              </a:rPr>
              <a:t> </a:t>
            </a:r>
            <a:r>
              <a:rPr sz="1600" dirty="0" err="1">
                <a:solidFill>
                  <a:srgbClr val="333333"/>
                </a:solidFill>
              </a:rPr>
              <a:t>episodio</a:t>
            </a:r>
            <a:r>
              <a:rPr sz="1600" dirty="0">
                <a:solidFill>
                  <a:srgbClr val="333333"/>
                </a:solidFill>
              </a:rPr>
              <a:t> </a:t>
            </a:r>
            <a:r>
              <a:rPr sz="1600" dirty="0" err="1">
                <a:solidFill>
                  <a:srgbClr val="333333"/>
                </a:solidFill>
              </a:rPr>
              <a:t>morboso</a:t>
            </a:r>
            <a:r>
              <a:rPr sz="1600" dirty="0">
                <a:solidFill>
                  <a:srgbClr val="333333"/>
                </a:solidFill>
              </a:rPr>
              <a:t>, le </a:t>
            </a:r>
            <a:r>
              <a:rPr sz="1600" dirty="0" err="1">
                <a:solidFill>
                  <a:srgbClr val="333333"/>
                </a:solidFill>
              </a:rPr>
              <a:t>assenze</a:t>
            </a:r>
            <a:r>
              <a:rPr sz="1600" dirty="0">
                <a:solidFill>
                  <a:srgbClr val="333333"/>
                </a:solidFill>
              </a:rPr>
              <a:t> per </a:t>
            </a:r>
            <a:r>
              <a:rPr sz="1600" dirty="0" err="1">
                <a:solidFill>
                  <a:srgbClr val="333333"/>
                </a:solidFill>
              </a:rPr>
              <a:t>malattia</a:t>
            </a:r>
            <a:r>
              <a:rPr sz="1600" dirty="0">
                <a:solidFill>
                  <a:srgbClr val="333333"/>
                </a:solidFill>
              </a:rPr>
              <a:t> </a:t>
            </a:r>
            <a:r>
              <a:rPr sz="1600" dirty="0" err="1">
                <a:solidFill>
                  <a:srgbClr val="333333"/>
                </a:solidFill>
              </a:rPr>
              <a:t>verificatesi</a:t>
            </a:r>
            <a:r>
              <a:rPr sz="1600" dirty="0">
                <a:solidFill>
                  <a:srgbClr val="333333"/>
                </a:solidFill>
              </a:rPr>
              <a:t> </a:t>
            </a:r>
            <a:r>
              <a:rPr sz="1600" dirty="0" err="1">
                <a:solidFill>
                  <a:srgbClr val="333333"/>
                </a:solidFill>
              </a:rPr>
              <a:t>nel</a:t>
            </a:r>
            <a:r>
              <a:rPr sz="1600" dirty="0">
                <a:solidFill>
                  <a:srgbClr val="333333"/>
                </a:solidFill>
              </a:rPr>
              <a:t> </a:t>
            </a:r>
            <a:r>
              <a:rPr sz="1600" dirty="0" err="1">
                <a:solidFill>
                  <a:srgbClr val="333333"/>
                </a:solidFill>
              </a:rPr>
              <a:t>triennio</a:t>
            </a:r>
            <a:r>
              <a:rPr sz="1600" dirty="0">
                <a:solidFill>
                  <a:srgbClr val="333333"/>
                </a:solidFill>
              </a:rPr>
              <a:t> </a:t>
            </a:r>
            <a:r>
              <a:rPr sz="1600" dirty="0" err="1">
                <a:solidFill>
                  <a:srgbClr val="333333"/>
                </a:solidFill>
              </a:rPr>
              <a:t>precedente</a:t>
            </a:r>
            <a:r>
              <a:rPr sz="1600" dirty="0">
                <a:solidFill>
                  <a:srgbClr val="333333"/>
                </a:solidFill>
              </a:rPr>
              <a:t>.  </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2. </a:t>
            </a:r>
            <a:r>
              <a:rPr sz="1600" dirty="0" err="1">
                <a:solidFill>
                  <a:srgbClr val="333333"/>
                </a:solidFill>
              </a:rPr>
              <a:t>Superato</a:t>
            </a:r>
            <a:r>
              <a:rPr sz="1600" dirty="0">
                <a:solidFill>
                  <a:srgbClr val="333333"/>
                </a:solidFill>
              </a:rPr>
              <a:t> </a:t>
            </a:r>
            <a:r>
              <a:rPr sz="1600" dirty="0" err="1">
                <a:solidFill>
                  <a:srgbClr val="333333"/>
                </a:solidFill>
              </a:rPr>
              <a:t>il</a:t>
            </a:r>
            <a:r>
              <a:rPr sz="1600" dirty="0">
                <a:solidFill>
                  <a:srgbClr val="333333"/>
                </a:solidFill>
              </a:rPr>
              <a:t> </a:t>
            </a:r>
            <a:r>
              <a:rPr sz="1600" dirty="0" err="1">
                <a:solidFill>
                  <a:srgbClr val="333333"/>
                </a:solidFill>
              </a:rPr>
              <a:t>periodo</a:t>
            </a:r>
            <a:r>
              <a:rPr sz="1600" dirty="0">
                <a:solidFill>
                  <a:srgbClr val="333333"/>
                </a:solidFill>
              </a:rPr>
              <a:t> </a:t>
            </a:r>
            <a:r>
              <a:rPr sz="1600" dirty="0" err="1">
                <a:solidFill>
                  <a:srgbClr val="333333"/>
                </a:solidFill>
              </a:rPr>
              <a:t>previsto</a:t>
            </a:r>
            <a:r>
              <a:rPr sz="1600" dirty="0">
                <a:solidFill>
                  <a:srgbClr val="333333"/>
                </a:solidFill>
              </a:rPr>
              <a:t> </a:t>
            </a:r>
            <a:r>
              <a:rPr sz="1600" dirty="0" err="1">
                <a:solidFill>
                  <a:srgbClr val="333333"/>
                </a:solidFill>
              </a:rPr>
              <a:t>dal</a:t>
            </a:r>
            <a:r>
              <a:rPr sz="1600" dirty="0">
                <a:solidFill>
                  <a:srgbClr val="333333"/>
                </a:solidFill>
              </a:rPr>
              <a:t> comma 1, al </a:t>
            </a:r>
            <a:r>
              <a:rPr sz="1600" dirty="0" err="1">
                <a:solidFill>
                  <a:srgbClr val="333333"/>
                </a:solidFill>
              </a:rPr>
              <a:t>lavoratore</a:t>
            </a:r>
            <a:r>
              <a:rPr sz="1600" dirty="0">
                <a:solidFill>
                  <a:srgbClr val="333333"/>
                </a:solidFill>
              </a:rPr>
              <a:t> </a:t>
            </a:r>
            <a:r>
              <a:rPr sz="1600" dirty="0" err="1">
                <a:solidFill>
                  <a:srgbClr val="333333"/>
                </a:solidFill>
              </a:rPr>
              <a:t>che</a:t>
            </a:r>
            <a:r>
              <a:rPr sz="1600" dirty="0">
                <a:solidFill>
                  <a:srgbClr val="333333"/>
                </a:solidFill>
              </a:rPr>
              <a:t> ne </a:t>
            </a:r>
            <a:r>
              <a:rPr sz="1600" dirty="0" err="1">
                <a:solidFill>
                  <a:srgbClr val="333333"/>
                </a:solidFill>
              </a:rPr>
              <a:t>faccia</a:t>
            </a:r>
            <a:r>
              <a:rPr sz="1600" dirty="0">
                <a:solidFill>
                  <a:srgbClr val="333333"/>
                </a:solidFill>
              </a:rPr>
              <a:t> </a:t>
            </a:r>
            <a:r>
              <a:rPr sz="1600" dirty="0" err="1">
                <a:solidFill>
                  <a:srgbClr val="333333"/>
                </a:solidFill>
              </a:rPr>
              <a:t>richiesta</a:t>
            </a:r>
            <a:r>
              <a:rPr sz="1600" dirty="0">
                <a:solidFill>
                  <a:srgbClr val="333333"/>
                </a:solidFill>
              </a:rPr>
              <a:t> è </a:t>
            </a:r>
            <a:r>
              <a:rPr sz="1600" u="sng" dirty="0" err="1">
                <a:solidFill>
                  <a:srgbClr val="333333"/>
                </a:solidFill>
              </a:rPr>
              <a:t>concesso</a:t>
            </a:r>
            <a:r>
              <a:rPr sz="1600" u="sng" dirty="0">
                <a:solidFill>
                  <a:srgbClr val="333333"/>
                </a:solidFill>
              </a:rPr>
              <a:t> </a:t>
            </a:r>
            <a:r>
              <a:rPr sz="1600" u="sng" dirty="0" err="1">
                <a:solidFill>
                  <a:srgbClr val="333333"/>
                </a:solidFill>
              </a:rPr>
              <a:t>di</a:t>
            </a:r>
            <a:r>
              <a:rPr sz="1600" u="sng" dirty="0">
                <a:solidFill>
                  <a:srgbClr val="333333"/>
                </a:solidFill>
              </a:rPr>
              <a:t> </a:t>
            </a:r>
            <a:r>
              <a:rPr sz="1600" u="sng" dirty="0" err="1">
                <a:solidFill>
                  <a:srgbClr val="333333"/>
                </a:solidFill>
              </a:rPr>
              <a:t>assentarsi</a:t>
            </a:r>
            <a:r>
              <a:rPr sz="1600" u="sng" dirty="0">
                <a:solidFill>
                  <a:srgbClr val="333333"/>
                </a:solidFill>
              </a:rPr>
              <a:t> per un </a:t>
            </a:r>
            <a:r>
              <a:rPr sz="1600" u="sng" dirty="0" err="1">
                <a:solidFill>
                  <a:srgbClr val="333333"/>
                </a:solidFill>
              </a:rPr>
              <a:t>ulteriore</a:t>
            </a:r>
            <a:r>
              <a:rPr sz="1600" u="sng" dirty="0">
                <a:solidFill>
                  <a:srgbClr val="333333"/>
                </a:solidFill>
              </a:rPr>
              <a:t> </a:t>
            </a:r>
            <a:r>
              <a:rPr sz="1600" u="sng" dirty="0" err="1">
                <a:solidFill>
                  <a:srgbClr val="333333"/>
                </a:solidFill>
              </a:rPr>
              <a:t>periodo</a:t>
            </a:r>
            <a:r>
              <a:rPr sz="1600" u="sng" dirty="0">
                <a:solidFill>
                  <a:srgbClr val="333333"/>
                </a:solidFill>
              </a:rPr>
              <a:t> </a:t>
            </a:r>
            <a:r>
              <a:rPr sz="1600" u="sng" dirty="0" err="1">
                <a:solidFill>
                  <a:srgbClr val="333333"/>
                </a:solidFill>
              </a:rPr>
              <a:t>di</a:t>
            </a:r>
            <a:r>
              <a:rPr sz="1600" u="sng" dirty="0">
                <a:solidFill>
                  <a:srgbClr val="333333"/>
                </a:solidFill>
              </a:rPr>
              <a:t> 18 </a:t>
            </a:r>
            <a:r>
              <a:rPr sz="1600" u="sng" dirty="0" err="1">
                <a:solidFill>
                  <a:srgbClr val="333333"/>
                </a:solidFill>
              </a:rPr>
              <a:t>mesi</a:t>
            </a:r>
            <a:r>
              <a:rPr sz="1600" u="sng" dirty="0">
                <a:solidFill>
                  <a:srgbClr val="333333"/>
                </a:solidFill>
              </a:rPr>
              <a:t> in </a:t>
            </a:r>
            <a:r>
              <a:rPr sz="1600" u="sng" dirty="0" err="1">
                <a:solidFill>
                  <a:srgbClr val="333333"/>
                </a:solidFill>
              </a:rPr>
              <a:t>casi</a:t>
            </a:r>
            <a:r>
              <a:rPr sz="1600" u="sng" dirty="0">
                <a:solidFill>
                  <a:srgbClr val="333333"/>
                </a:solidFill>
              </a:rPr>
              <a:t> </a:t>
            </a:r>
            <a:r>
              <a:rPr sz="1600" u="sng" dirty="0" err="1">
                <a:solidFill>
                  <a:srgbClr val="333333"/>
                </a:solidFill>
              </a:rPr>
              <a:t>particolarmente</a:t>
            </a:r>
            <a:r>
              <a:rPr sz="1600" u="sng" dirty="0">
                <a:solidFill>
                  <a:srgbClr val="333333"/>
                </a:solidFill>
              </a:rPr>
              <a:t> </a:t>
            </a:r>
            <a:r>
              <a:rPr sz="1600" u="sng" dirty="0" err="1">
                <a:solidFill>
                  <a:srgbClr val="333333"/>
                </a:solidFill>
              </a:rPr>
              <a:t>gravi</a:t>
            </a:r>
            <a:r>
              <a:rPr sz="1600" u="sng" dirty="0">
                <a:solidFill>
                  <a:srgbClr val="333333"/>
                </a:solidFill>
              </a:rPr>
              <a:t>, </a:t>
            </a:r>
            <a:r>
              <a:rPr sz="1600" u="sng" dirty="0" err="1">
                <a:solidFill>
                  <a:srgbClr val="333333"/>
                </a:solidFill>
              </a:rPr>
              <a:t>senza</a:t>
            </a:r>
            <a:r>
              <a:rPr sz="1600" u="sng" dirty="0">
                <a:solidFill>
                  <a:srgbClr val="333333"/>
                </a:solidFill>
              </a:rPr>
              <a:t> </a:t>
            </a:r>
            <a:r>
              <a:rPr sz="1600" u="sng" dirty="0" err="1">
                <a:solidFill>
                  <a:srgbClr val="333333"/>
                </a:solidFill>
              </a:rPr>
              <a:t>diritto</a:t>
            </a:r>
            <a:r>
              <a:rPr sz="1600" u="sng" dirty="0">
                <a:solidFill>
                  <a:srgbClr val="333333"/>
                </a:solidFill>
              </a:rPr>
              <a:t> ad </a:t>
            </a:r>
            <a:r>
              <a:rPr sz="1600" u="sng" dirty="0" err="1">
                <a:solidFill>
                  <a:srgbClr val="333333"/>
                </a:solidFill>
              </a:rPr>
              <a:t>alcun</a:t>
            </a:r>
            <a:r>
              <a:rPr sz="1600" u="sng" dirty="0">
                <a:solidFill>
                  <a:srgbClr val="333333"/>
                </a:solidFill>
              </a:rPr>
              <a:t> </a:t>
            </a:r>
            <a:r>
              <a:rPr sz="1600" u="sng" dirty="0" err="1">
                <a:solidFill>
                  <a:srgbClr val="333333"/>
                </a:solidFill>
              </a:rPr>
              <a:t>trattamento</a:t>
            </a:r>
            <a:r>
              <a:rPr sz="1600" u="sng" dirty="0">
                <a:solidFill>
                  <a:srgbClr val="333333"/>
                </a:solidFill>
              </a:rPr>
              <a:t> </a:t>
            </a:r>
            <a:r>
              <a:rPr sz="1600" u="sng" dirty="0" err="1">
                <a:solidFill>
                  <a:srgbClr val="333333"/>
                </a:solidFill>
              </a:rPr>
              <a:t>retributivo</a:t>
            </a:r>
            <a:r>
              <a:rPr sz="1600" dirty="0">
                <a:solidFill>
                  <a:srgbClr val="333333"/>
                </a:solidFill>
              </a:rPr>
              <a:t>.  </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3. </a:t>
            </a:r>
            <a:r>
              <a:rPr sz="1600" u="sng" dirty="0">
                <a:solidFill>
                  <a:srgbClr val="333333"/>
                </a:solidFill>
              </a:rPr>
              <a:t>Prima </a:t>
            </a:r>
            <a:r>
              <a:rPr sz="1600" u="sng" dirty="0" err="1">
                <a:solidFill>
                  <a:srgbClr val="333333"/>
                </a:solidFill>
              </a:rPr>
              <a:t>di</a:t>
            </a:r>
            <a:r>
              <a:rPr sz="1600" u="sng" dirty="0">
                <a:solidFill>
                  <a:srgbClr val="333333"/>
                </a:solidFill>
              </a:rPr>
              <a:t> </a:t>
            </a:r>
            <a:r>
              <a:rPr sz="1600" u="sng" dirty="0" err="1">
                <a:solidFill>
                  <a:srgbClr val="333333"/>
                </a:solidFill>
              </a:rPr>
              <a:t>concedere</a:t>
            </a:r>
            <a:r>
              <a:rPr sz="1600" u="sng" dirty="0">
                <a:solidFill>
                  <a:srgbClr val="333333"/>
                </a:solidFill>
              </a:rPr>
              <a:t> </a:t>
            </a:r>
            <a:r>
              <a:rPr sz="1600" u="sng" dirty="0" err="1">
                <a:solidFill>
                  <a:srgbClr val="333333"/>
                </a:solidFill>
              </a:rPr>
              <a:t>su</a:t>
            </a:r>
            <a:r>
              <a:rPr sz="1600" u="sng" dirty="0">
                <a:solidFill>
                  <a:srgbClr val="333333"/>
                </a:solidFill>
              </a:rPr>
              <a:t> </a:t>
            </a:r>
            <a:r>
              <a:rPr sz="1600" u="sng" dirty="0" err="1">
                <a:solidFill>
                  <a:srgbClr val="333333"/>
                </a:solidFill>
              </a:rPr>
              <a:t>richiesta</a:t>
            </a:r>
            <a:r>
              <a:rPr sz="1600" u="sng" dirty="0">
                <a:solidFill>
                  <a:srgbClr val="333333"/>
                </a:solidFill>
              </a:rPr>
              <a:t> del </a:t>
            </a:r>
            <a:r>
              <a:rPr sz="1600" u="sng" dirty="0" err="1">
                <a:solidFill>
                  <a:srgbClr val="333333"/>
                </a:solidFill>
              </a:rPr>
              <a:t>dipendente</a:t>
            </a:r>
            <a:r>
              <a:rPr sz="1600" u="sng" dirty="0">
                <a:solidFill>
                  <a:srgbClr val="333333"/>
                </a:solidFill>
              </a:rPr>
              <a:t> </a:t>
            </a:r>
            <a:r>
              <a:rPr sz="1600" u="sng" dirty="0" err="1">
                <a:solidFill>
                  <a:srgbClr val="333333"/>
                </a:solidFill>
              </a:rPr>
              <a:t>l'ulteriore</a:t>
            </a:r>
            <a:r>
              <a:rPr sz="1600" u="sng" dirty="0">
                <a:solidFill>
                  <a:srgbClr val="333333"/>
                </a:solidFill>
              </a:rPr>
              <a:t> </a:t>
            </a:r>
            <a:r>
              <a:rPr sz="1600" u="sng" dirty="0" err="1">
                <a:solidFill>
                  <a:srgbClr val="333333"/>
                </a:solidFill>
              </a:rPr>
              <a:t>periodo</a:t>
            </a:r>
            <a:r>
              <a:rPr sz="1600" u="sng" dirty="0">
                <a:solidFill>
                  <a:srgbClr val="333333"/>
                </a:solidFill>
              </a:rPr>
              <a:t> </a:t>
            </a:r>
            <a:r>
              <a:rPr sz="1600" u="sng" dirty="0" err="1">
                <a:solidFill>
                  <a:srgbClr val="333333"/>
                </a:solidFill>
              </a:rPr>
              <a:t>di</a:t>
            </a:r>
            <a:r>
              <a:rPr sz="1600" u="sng" dirty="0">
                <a:solidFill>
                  <a:srgbClr val="333333"/>
                </a:solidFill>
              </a:rPr>
              <a:t> </a:t>
            </a:r>
            <a:r>
              <a:rPr sz="1600" u="sng" dirty="0" err="1">
                <a:solidFill>
                  <a:srgbClr val="333333"/>
                </a:solidFill>
              </a:rPr>
              <a:t>assenza</a:t>
            </a:r>
            <a:r>
              <a:rPr sz="1600" u="sng" dirty="0">
                <a:solidFill>
                  <a:srgbClr val="333333"/>
                </a:solidFill>
              </a:rPr>
              <a:t> </a:t>
            </a:r>
            <a:r>
              <a:rPr sz="1600" u="sng" dirty="0" err="1">
                <a:solidFill>
                  <a:srgbClr val="333333"/>
                </a:solidFill>
              </a:rPr>
              <a:t>di</a:t>
            </a:r>
            <a:r>
              <a:rPr sz="1600" u="sng" dirty="0">
                <a:solidFill>
                  <a:srgbClr val="333333"/>
                </a:solidFill>
              </a:rPr>
              <a:t> cui al comma 2 </a:t>
            </a:r>
            <a:r>
              <a:rPr sz="1600" u="sng" dirty="0" err="1">
                <a:solidFill>
                  <a:srgbClr val="333333"/>
                </a:solidFill>
              </a:rPr>
              <a:t>l'amministrazione</a:t>
            </a:r>
            <a:r>
              <a:rPr sz="1600" u="sng" dirty="0">
                <a:solidFill>
                  <a:srgbClr val="333333"/>
                </a:solidFill>
              </a:rPr>
              <a:t> </a:t>
            </a:r>
            <a:r>
              <a:rPr sz="1600" u="sng" dirty="0" err="1">
                <a:solidFill>
                  <a:srgbClr val="333333"/>
                </a:solidFill>
              </a:rPr>
              <a:t>procede</a:t>
            </a:r>
            <a:r>
              <a:rPr sz="1600" u="sng" dirty="0">
                <a:solidFill>
                  <a:srgbClr val="333333"/>
                </a:solidFill>
              </a:rPr>
              <a:t> </a:t>
            </a:r>
            <a:r>
              <a:rPr sz="1600" u="sng" dirty="0" err="1">
                <a:solidFill>
                  <a:srgbClr val="333333"/>
                </a:solidFill>
              </a:rPr>
              <a:t>all'accertamento</a:t>
            </a:r>
            <a:r>
              <a:rPr sz="1600" u="sng" dirty="0">
                <a:solidFill>
                  <a:srgbClr val="333333"/>
                </a:solidFill>
              </a:rPr>
              <a:t> </a:t>
            </a:r>
            <a:r>
              <a:rPr sz="1600" u="sng" dirty="0" err="1">
                <a:solidFill>
                  <a:srgbClr val="333333"/>
                </a:solidFill>
              </a:rPr>
              <a:t>delle</a:t>
            </a:r>
            <a:r>
              <a:rPr sz="1600" u="sng" dirty="0">
                <a:solidFill>
                  <a:srgbClr val="333333"/>
                </a:solidFill>
              </a:rPr>
              <a:t> sue </a:t>
            </a:r>
            <a:r>
              <a:rPr sz="1600" u="sng" dirty="0" err="1">
                <a:solidFill>
                  <a:srgbClr val="333333"/>
                </a:solidFill>
              </a:rPr>
              <a:t>condizioni</a:t>
            </a:r>
            <a:r>
              <a:rPr sz="1600" u="sng" dirty="0">
                <a:solidFill>
                  <a:srgbClr val="333333"/>
                </a:solidFill>
              </a:rPr>
              <a:t> </a:t>
            </a:r>
            <a:r>
              <a:rPr sz="1600" u="sng" dirty="0" err="1">
                <a:solidFill>
                  <a:srgbClr val="333333"/>
                </a:solidFill>
              </a:rPr>
              <a:t>di</a:t>
            </a:r>
            <a:r>
              <a:rPr sz="1600" u="sng" dirty="0">
                <a:solidFill>
                  <a:srgbClr val="333333"/>
                </a:solidFill>
              </a:rPr>
              <a:t> salute</a:t>
            </a:r>
            <a:r>
              <a:rPr sz="1600" dirty="0">
                <a:solidFill>
                  <a:srgbClr val="333333"/>
                </a:solidFill>
              </a:rPr>
              <a:t>, </a:t>
            </a:r>
            <a:r>
              <a:rPr sz="1600" dirty="0" smtClean="0">
                <a:solidFill>
                  <a:srgbClr val="333333"/>
                </a:solidFill>
              </a:rPr>
              <a:t>[…].</a:t>
            </a:r>
            <a:endParaRPr lang="it-IT" sz="1600" dirty="0" smtClean="0">
              <a:solidFill>
                <a:srgbClr val="333333"/>
              </a:solidFill>
            </a:endParaRPr>
          </a:p>
          <a:p>
            <a:pPr lvl="0">
              <a:defRPr sz="1800">
                <a:solidFill>
                  <a:srgbClr val="000000"/>
                </a:solidFill>
              </a:defRPr>
            </a:pPr>
            <a:r>
              <a:rPr sz="1600" dirty="0" smtClean="0">
                <a:solidFill>
                  <a:srgbClr val="333333"/>
                </a:solidFill>
              </a:rPr>
              <a:t>  </a:t>
            </a:r>
            <a:endParaRPr sz="1600" dirty="0">
              <a:solidFill>
                <a:srgbClr val="333333"/>
              </a:solidFill>
            </a:endParaRPr>
          </a:p>
          <a:p>
            <a:pPr lvl="0">
              <a:defRPr sz="1800">
                <a:solidFill>
                  <a:srgbClr val="000000"/>
                </a:solidFill>
              </a:defRPr>
            </a:pPr>
            <a:r>
              <a:rPr sz="1600" dirty="0">
                <a:solidFill>
                  <a:srgbClr val="333333"/>
                </a:solidFill>
              </a:rPr>
              <a:t> 4. </a:t>
            </a:r>
            <a:r>
              <a:rPr sz="1600" dirty="0" err="1">
                <a:solidFill>
                  <a:srgbClr val="333333"/>
                </a:solidFill>
              </a:rPr>
              <a:t>Superati</a:t>
            </a:r>
            <a:r>
              <a:rPr sz="1600" dirty="0">
                <a:solidFill>
                  <a:srgbClr val="333333"/>
                </a:solidFill>
              </a:rPr>
              <a:t> </a:t>
            </a:r>
            <a:r>
              <a:rPr sz="1600" dirty="0" err="1">
                <a:solidFill>
                  <a:srgbClr val="333333"/>
                </a:solidFill>
              </a:rPr>
              <a:t>i</a:t>
            </a:r>
            <a:r>
              <a:rPr sz="1600" dirty="0">
                <a:solidFill>
                  <a:srgbClr val="333333"/>
                </a:solidFill>
              </a:rPr>
              <a:t> </a:t>
            </a:r>
            <a:r>
              <a:rPr sz="1600" dirty="0" err="1">
                <a:solidFill>
                  <a:srgbClr val="333333"/>
                </a:solidFill>
              </a:rPr>
              <a:t>periodi</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conservazione</a:t>
            </a:r>
            <a:r>
              <a:rPr sz="1600" dirty="0">
                <a:solidFill>
                  <a:srgbClr val="333333"/>
                </a:solidFill>
              </a:rPr>
              <a:t> del </a:t>
            </a:r>
            <a:r>
              <a:rPr sz="1600" dirty="0" err="1">
                <a:solidFill>
                  <a:srgbClr val="333333"/>
                </a:solidFill>
              </a:rPr>
              <a:t>posto</a:t>
            </a:r>
            <a:r>
              <a:rPr sz="1600" dirty="0">
                <a:solidFill>
                  <a:srgbClr val="333333"/>
                </a:solidFill>
              </a:rPr>
              <a:t> </a:t>
            </a:r>
            <a:r>
              <a:rPr sz="1600" dirty="0" err="1">
                <a:solidFill>
                  <a:srgbClr val="333333"/>
                </a:solidFill>
              </a:rPr>
              <a:t>previsti</a:t>
            </a:r>
            <a:r>
              <a:rPr sz="1600" dirty="0">
                <a:solidFill>
                  <a:srgbClr val="333333"/>
                </a:solidFill>
              </a:rPr>
              <a:t> </a:t>
            </a:r>
            <a:r>
              <a:rPr sz="1600" dirty="0" err="1">
                <a:solidFill>
                  <a:srgbClr val="333333"/>
                </a:solidFill>
              </a:rPr>
              <a:t>dai</a:t>
            </a:r>
            <a:r>
              <a:rPr sz="1600" dirty="0">
                <a:solidFill>
                  <a:srgbClr val="333333"/>
                </a:solidFill>
              </a:rPr>
              <a:t> </a:t>
            </a:r>
            <a:r>
              <a:rPr sz="1600" dirty="0" err="1">
                <a:solidFill>
                  <a:srgbClr val="333333"/>
                </a:solidFill>
              </a:rPr>
              <a:t>commi</a:t>
            </a:r>
            <a:r>
              <a:rPr sz="1600" dirty="0">
                <a:solidFill>
                  <a:srgbClr val="333333"/>
                </a:solidFill>
              </a:rPr>
              <a:t> 1 e 2, </a:t>
            </a:r>
            <a:r>
              <a:rPr sz="1600" dirty="0" err="1">
                <a:solidFill>
                  <a:srgbClr val="333333"/>
                </a:solidFill>
              </a:rPr>
              <a:t>oppure</a:t>
            </a:r>
            <a:r>
              <a:rPr sz="1600" dirty="0">
                <a:solidFill>
                  <a:srgbClr val="333333"/>
                </a:solidFill>
              </a:rPr>
              <a:t> </a:t>
            </a:r>
            <a:r>
              <a:rPr sz="1600" dirty="0" err="1">
                <a:solidFill>
                  <a:srgbClr val="333333"/>
                </a:solidFill>
              </a:rPr>
              <a:t>nel</a:t>
            </a:r>
            <a:r>
              <a:rPr sz="1600" dirty="0">
                <a:solidFill>
                  <a:srgbClr val="333333"/>
                </a:solidFill>
              </a:rPr>
              <a:t> </a:t>
            </a:r>
            <a:r>
              <a:rPr sz="1600" dirty="0" err="1">
                <a:solidFill>
                  <a:srgbClr val="333333"/>
                </a:solidFill>
              </a:rPr>
              <a:t>caso</a:t>
            </a:r>
            <a:r>
              <a:rPr sz="1600" dirty="0">
                <a:solidFill>
                  <a:srgbClr val="333333"/>
                </a:solidFill>
              </a:rPr>
              <a:t> </a:t>
            </a:r>
            <a:r>
              <a:rPr sz="1600" dirty="0" err="1">
                <a:solidFill>
                  <a:srgbClr val="333333"/>
                </a:solidFill>
              </a:rPr>
              <a:t>che</a:t>
            </a:r>
            <a:r>
              <a:rPr sz="1600" dirty="0">
                <a:solidFill>
                  <a:srgbClr val="333333"/>
                </a:solidFill>
              </a:rPr>
              <a:t>, a </a:t>
            </a:r>
            <a:r>
              <a:rPr sz="1600" dirty="0" err="1">
                <a:solidFill>
                  <a:srgbClr val="333333"/>
                </a:solidFill>
              </a:rPr>
              <a:t>seguito</a:t>
            </a:r>
            <a:r>
              <a:rPr sz="1600" dirty="0">
                <a:solidFill>
                  <a:srgbClr val="333333"/>
                </a:solidFill>
              </a:rPr>
              <a:t> </a:t>
            </a:r>
            <a:r>
              <a:rPr sz="1600" dirty="0" err="1">
                <a:solidFill>
                  <a:srgbClr val="333333"/>
                </a:solidFill>
              </a:rPr>
              <a:t>dell'accertamento</a:t>
            </a:r>
            <a:r>
              <a:rPr sz="1600" dirty="0">
                <a:solidFill>
                  <a:srgbClr val="333333"/>
                </a:solidFill>
              </a:rPr>
              <a:t> </a:t>
            </a:r>
            <a:r>
              <a:rPr sz="1600" dirty="0" err="1">
                <a:solidFill>
                  <a:srgbClr val="333333"/>
                </a:solidFill>
              </a:rPr>
              <a:t>disposto</a:t>
            </a:r>
            <a:r>
              <a:rPr sz="1600" dirty="0">
                <a:solidFill>
                  <a:srgbClr val="333333"/>
                </a:solidFill>
              </a:rPr>
              <a:t> </a:t>
            </a:r>
            <a:r>
              <a:rPr sz="1600" dirty="0" err="1">
                <a:solidFill>
                  <a:srgbClr val="333333"/>
                </a:solidFill>
              </a:rPr>
              <a:t>ai</a:t>
            </a:r>
            <a:r>
              <a:rPr sz="1600" dirty="0">
                <a:solidFill>
                  <a:srgbClr val="333333"/>
                </a:solidFill>
              </a:rPr>
              <a:t> </a:t>
            </a:r>
            <a:r>
              <a:rPr sz="1600" dirty="0" err="1">
                <a:solidFill>
                  <a:srgbClr val="333333"/>
                </a:solidFill>
              </a:rPr>
              <a:t>sensi</a:t>
            </a:r>
            <a:r>
              <a:rPr sz="1600" dirty="0">
                <a:solidFill>
                  <a:srgbClr val="333333"/>
                </a:solidFill>
              </a:rPr>
              <a:t> del comma 3, </a:t>
            </a:r>
            <a:r>
              <a:rPr sz="1600" dirty="0" err="1">
                <a:solidFill>
                  <a:srgbClr val="333333"/>
                </a:solidFill>
              </a:rPr>
              <a:t>il</a:t>
            </a:r>
            <a:r>
              <a:rPr sz="1600" dirty="0">
                <a:solidFill>
                  <a:srgbClr val="333333"/>
                </a:solidFill>
              </a:rPr>
              <a:t> </a:t>
            </a:r>
            <a:r>
              <a:rPr sz="1600" dirty="0" err="1">
                <a:solidFill>
                  <a:srgbClr val="333333"/>
                </a:solidFill>
              </a:rPr>
              <a:t>dipendente</a:t>
            </a:r>
            <a:r>
              <a:rPr sz="1600" dirty="0">
                <a:solidFill>
                  <a:srgbClr val="333333"/>
                </a:solidFill>
              </a:rPr>
              <a:t> </a:t>
            </a:r>
            <a:r>
              <a:rPr sz="1600" dirty="0" err="1">
                <a:solidFill>
                  <a:srgbClr val="333333"/>
                </a:solidFill>
              </a:rPr>
              <a:t>sia</a:t>
            </a:r>
            <a:r>
              <a:rPr sz="1600" dirty="0">
                <a:solidFill>
                  <a:srgbClr val="333333"/>
                </a:solidFill>
              </a:rPr>
              <a:t> </a:t>
            </a:r>
            <a:r>
              <a:rPr sz="1600" dirty="0" err="1">
                <a:solidFill>
                  <a:srgbClr val="333333"/>
                </a:solidFill>
              </a:rPr>
              <a:t>dichiarato</a:t>
            </a:r>
            <a:r>
              <a:rPr sz="1600" dirty="0">
                <a:solidFill>
                  <a:srgbClr val="333333"/>
                </a:solidFill>
              </a:rPr>
              <a:t> </a:t>
            </a:r>
            <a:r>
              <a:rPr sz="1600" dirty="0" err="1">
                <a:solidFill>
                  <a:srgbClr val="333333"/>
                </a:solidFill>
              </a:rPr>
              <a:t>permanentemente</a:t>
            </a:r>
            <a:r>
              <a:rPr sz="1600" dirty="0">
                <a:solidFill>
                  <a:srgbClr val="333333"/>
                </a:solidFill>
              </a:rPr>
              <a:t> </a:t>
            </a:r>
            <a:r>
              <a:rPr sz="1600" dirty="0" err="1">
                <a:solidFill>
                  <a:srgbClr val="333333"/>
                </a:solidFill>
              </a:rPr>
              <a:t>inidoneo</a:t>
            </a:r>
            <a:r>
              <a:rPr sz="1600" dirty="0">
                <a:solidFill>
                  <a:srgbClr val="333333"/>
                </a:solidFill>
              </a:rPr>
              <a:t> a </a:t>
            </a:r>
            <a:r>
              <a:rPr sz="1600" dirty="0" err="1">
                <a:solidFill>
                  <a:srgbClr val="333333"/>
                </a:solidFill>
              </a:rPr>
              <a:t>svolgere</a:t>
            </a:r>
            <a:r>
              <a:rPr sz="1600" dirty="0">
                <a:solidFill>
                  <a:srgbClr val="333333"/>
                </a:solidFill>
              </a:rPr>
              <a:t> </a:t>
            </a:r>
            <a:r>
              <a:rPr sz="1600" dirty="0" err="1">
                <a:solidFill>
                  <a:srgbClr val="333333"/>
                </a:solidFill>
              </a:rPr>
              <a:t>qualsiasi</a:t>
            </a:r>
            <a:r>
              <a:rPr sz="1600" dirty="0">
                <a:solidFill>
                  <a:srgbClr val="333333"/>
                </a:solidFill>
              </a:rPr>
              <a:t> </a:t>
            </a:r>
            <a:r>
              <a:rPr sz="1600" dirty="0" err="1">
                <a:solidFill>
                  <a:srgbClr val="333333"/>
                </a:solidFill>
              </a:rPr>
              <a:t>proficuo</a:t>
            </a:r>
            <a:r>
              <a:rPr sz="1600" dirty="0">
                <a:solidFill>
                  <a:srgbClr val="333333"/>
                </a:solidFill>
              </a:rPr>
              <a:t> </a:t>
            </a:r>
            <a:r>
              <a:rPr sz="1600" dirty="0" err="1">
                <a:solidFill>
                  <a:srgbClr val="333333"/>
                </a:solidFill>
              </a:rPr>
              <a:t>lavoro</a:t>
            </a:r>
            <a:r>
              <a:rPr sz="1600" dirty="0">
                <a:solidFill>
                  <a:srgbClr val="333333"/>
                </a:solidFill>
              </a:rPr>
              <a:t>, </a:t>
            </a:r>
            <a:r>
              <a:rPr sz="1600" u="sng" dirty="0" err="1">
                <a:solidFill>
                  <a:srgbClr val="333333"/>
                </a:solidFill>
              </a:rPr>
              <a:t>l'amministrazione</a:t>
            </a:r>
            <a:r>
              <a:rPr sz="1600" u="sng" dirty="0">
                <a:solidFill>
                  <a:srgbClr val="333333"/>
                </a:solidFill>
              </a:rPr>
              <a:t> </a:t>
            </a:r>
            <a:r>
              <a:rPr sz="1600" u="sng" dirty="0" err="1">
                <a:solidFill>
                  <a:srgbClr val="333333"/>
                </a:solidFill>
              </a:rPr>
              <a:t>può</a:t>
            </a:r>
            <a:r>
              <a:rPr sz="1600" u="sng" dirty="0">
                <a:solidFill>
                  <a:srgbClr val="333333"/>
                </a:solidFill>
              </a:rPr>
              <a:t> </a:t>
            </a:r>
            <a:r>
              <a:rPr sz="1600" u="sng" dirty="0" err="1">
                <a:solidFill>
                  <a:srgbClr val="333333"/>
                </a:solidFill>
              </a:rPr>
              <a:t>procedere</a:t>
            </a:r>
            <a:r>
              <a:rPr sz="1600" u="sng" dirty="0">
                <a:solidFill>
                  <a:srgbClr val="333333"/>
                </a:solidFill>
              </a:rPr>
              <a:t>, salvo </a:t>
            </a:r>
            <a:r>
              <a:rPr sz="1600" u="sng" dirty="0" err="1">
                <a:solidFill>
                  <a:srgbClr val="333333"/>
                </a:solidFill>
              </a:rPr>
              <a:t>quanto</a:t>
            </a:r>
            <a:r>
              <a:rPr sz="1600" u="sng" dirty="0">
                <a:solidFill>
                  <a:srgbClr val="333333"/>
                </a:solidFill>
              </a:rPr>
              <a:t> </a:t>
            </a:r>
            <a:r>
              <a:rPr sz="1600" u="sng" dirty="0" err="1">
                <a:solidFill>
                  <a:srgbClr val="333333"/>
                </a:solidFill>
              </a:rPr>
              <a:t>previsto</a:t>
            </a:r>
            <a:r>
              <a:rPr sz="1600" u="sng" dirty="0">
                <a:solidFill>
                  <a:srgbClr val="333333"/>
                </a:solidFill>
              </a:rPr>
              <a:t> </a:t>
            </a:r>
            <a:r>
              <a:rPr sz="1600" u="sng" dirty="0" err="1">
                <a:solidFill>
                  <a:srgbClr val="333333"/>
                </a:solidFill>
              </a:rPr>
              <a:t>dal</a:t>
            </a:r>
            <a:r>
              <a:rPr sz="1600" u="sng" dirty="0">
                <a:solidFill>
                  <a:srgbClr val="333333"/>
                </a:solidFill>
              </a:rPr>
              <a:t> </a:t>
            </a:r>
            <a:r>
              <a:rPr sz="1600" u="sng" dirty="0" err="1">
                <a:solidFill>
                  <a:srgbClr val="333333"/>
                </a:solidFill>
              </a:rPr>
              <a:t>successivo</a:t>
            </a:r>
            <a:r>
              <a:rPr sz="1600" u="sng" dirty="0">
                <a:solidFill>
                  <a:srgbClr val="333333"/>
                </a:solidFill>
              </a:rPr>
              <a:t> comma 5, </a:t>
            </a:r>
            <a:r>
              <a:rPr sz="1600" u="sng" dirty="0" err="1">
                <a:solidFill>
                  <a:srgbClr val="333333"/>
                </a:solidFill>
              </a:rPr>
              <a:t>alla</a:t>
            </a:r>
            <a:r>
              <a:rPr sz="1600" u="sng" dirty="0">
                <a:solidFill>
                  <a:srgbClr val="333333"/>
                </a:solidFill>
              </a:rPr>
              <a:t> </a:t>
            </a:r>
            <a:r>
              <a:rPr sz="1600" u="sng" dirty="0" err="1">
                <a:solidFill>
                  <a:srgbClr val="333333"/>
                </a:solidFill>
              </a:rPr>
              <a:t>risoluzione</a:t>
            </a:r>
            <a:r>
              <a:rPr sz="1600" u="sng" dirty="0">
                <a:solidFill>
                  <a:srgbClr val="333333"/>
                </a:solidFill>
              </a:rPr>
              <a:t> del </a:t>
            </a:r>
            <a:r>
              <a:rPr sz="1600" u="sng" dirty="0" err="1">
                <a:solidFill>
                  <a:srgbClr val="333333"/>
                </a:solidFill>
              </a:rPr>
              <a:t>rapporto</a:t>
            </a:r>
            <a:r>
              <a:rPr sz="1600" u="sng" dirty="0">
                <a:solidFill>
                  <a:srgbClr val="333333"/>
                </a:solidFill>
              </a:rPr>
              <a:t> </a:t>
            </a:r>
            <a:r>
              <a:rPr sz="1600" dirty="0" err="1">
                <a:solidFill>
                  <a:srgbClr val="333333"/>
                </a:solidFill>
              </a:rPr>
              <a:t>corrispondendo</a:t>
            </a:r>
            <a:r>
              <a:rPr sz="1600" dirty="0">
                <a:solidFill>
                  <a:srgbClr val="333333"/>
                </a:solidFill>
              </a:rPr>
              <a:t> al </a:t>
            </a:r>
            <a:r>
              <a:rPr sz="1600" dirty="0" err="1">
                <a:solidFill>
                  <a:srgbClr val="333333"/>
                </a:solidFill>
              </a:rPr>
              <a:t>dipendente</a:t>
            </a:r>
            <a:r>
              <a:rPr sz="1600" dirty="0">
                <a:solidFill>
                  <a:srgbClr val="333333"/>
                </a:solidFill>
              </a:rPr>
              <a:t> </a:t>
            </a:r>
            <a:r>
              <a:rPr sz="1600" dirty="0" err="1">
                <a:solidFill>
                  <a:srgbClr val="333333"/>
                </a:solidFill>
              </a:rPr>
              <a:t>l'indennità</a:t>
            </a:r>
            <a:r>
              <a:rPr sz="1600" dirty="0">
                <a:solidFill>
                  <a:srgbClr val="333333"/>
                </a:solidFill>
              </a:rPr>
              <a:t> </a:t>
            </a:r>
            <a:r>
              <a:rPr sz="1600" dirty="0" err="1">
                <a:solidFill>
                  <a:srgbClr val="333333"/>
                </a:solidFill>
              </a:rPr>
              <a:t>sostitutiva</a:t>
            </a:r>
            <a:r>
              <a:rPr sz="1600" dirty="0">
                <a:solidFill>
                  <a:srgbClr val="333333"/>
                </a:solidFill>
              </a:rPr>
              <a:t> del </a:t>
            </a:r>
            <a:r>
              <a:rPr sz="1600" dirty="0" err="1">
                <a:solidFill>
                  <a:srgbClr val="333333"/>
                </a:solidFill>
              </a:rPr>
              <a:t>preavviso</a:t>
            </a:r>
            <a:r>
              <a:rPr sz="1600" dirty="0">
                <a:solidFill>
                  <a:srgbClr val="333333"/>
                </a:solidFill>
              </a:rPr>
              <a:t>.  </a:t>
            </a:r>
          </a:p>
        </p:txBody>
      </p:sp>
      <p:sp>
        <p:nvSpPr>
          <p:cNvPr id="27" name="Shape 27"/>
          <p:cNvSpPr>
            <a:spLocks noGrp="1"/>
          </p:cNvSpPr>
          <p:nvPr>
            <p:ph type="title" idx="4294967295"/>
          </p:nvPr>
        </p:nvSpPr>
        <p:spPr>
          <a:xfrm>
            <a:off x="741362" y="700087"/>
            <a:ext cx="8607426" cy="92075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3200"/>
            </a:lvl1pPr>
          </a:lstStyle>
          <a:p>
            <a:pPr lvl="0">
              <a:defRPr sz="1800" b="0" i="0">
                <a:solidFill>
                  <a:srgbClr val="000000"/>
                </a:solidFill>
              </a:defRPr>
            </a:pPr>
            <a:r>
              <a:rPr sz="3200" b="1" i="1">
                <a:solidFill>
                  <a:srgbClr val="99284C"/>
                </a:solidFill>
              </a:rPr>
              <a:t>Il CCNL Scuola: permessi, diritti, doveri</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a:spLocks noGrp="1"/>
          </p:cNvSpPr>
          <p:nvPr>
            <p:ph type="body" idx="4294967295"/>
          </p:nvPr>
        </p:nvSpPr>
        <p:spPr>
          <a:xfrm>
            <a:off x="822325" y="2138362"/>
            <a:ext cx="8416925" cy="476091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r>
              <a:rPr sz="2000" b="1">
                <a:solidFill>
                  <a:srgbClr val="333333"/>
                </a:solidFill>
              </a:rPr>
              <a:t>C</a:t>
            </a:r>
            <a:r>
              <a:rPr sz="2200" b="1">
                <a:solidFill>
                  <a:srgbClr val="333333"/>
                </a:solidFill>
              </a:rPr>
              <a:t>ongedi speciali:</a:t>
            </a:r>
          </a:p>
          <a:p>
            <a:pPr lvl="0">
              <a:defRPr sz="1800">
                <a:solidFill>
                  <a:srgbClr val="000000"/>
                </a:solidFill>
              </a:defRPr>
            </a:pPr>
            <a:endParaRPr sz="2200" b="1">
              <a:solidFill>
                <a:srgbClr val="333333"/>
              </a:solidFill>
            </a:endParaRPr>
          </a:p>
          <a:p>
            <a:pPr marL="195942" lvl="0" indent="-195942">
              <a:buClr>
                <a:srgbClr val="000000"/>
              </a:buClr>
              <a:buSzPct val="100000"/>
              <a:buFont typeface="Arial"/>
              <a:buChar char="•"/>
              <a:defRPr sz="1800">
                <a:solidFill>
                  <a:srgbClr val="000000"/>
                </a:solidFill>
              </a:defRPr>
            </a:pPr>
            <a:r>
              <a:rPr sz="2200" b="1">
                <a:solidFill>
                  <a:srgbClr val="333333"/>
                </a:solidFill>
              </a:rPr>
              <a:t>Fino a 30 giorni per invalidi superiori al 50% in un anno solare, </a:t>
            </a:r>
          </a:p>
          <a:p>
            <a:pPr lvl="0">
              <a:defRPr sz="1800">
                <a:solidFill>
                  <a:srgbClr val="000000"/>
                </a:solidFill>
              </a:defRPr>
            </a:pPr>
            <a:r>
              <a:rPr sz="2200" b="1">
                <a:solidFill>
                  <a:srgbClr val="333333"/>
                </a:solidFill>
              </a:rPr>
              <a:t>(art. 7 Dlgs 119/2011)</a:t>
            </a:r>
          </a:p>
          <a:p>
            <a:pPr marL="195942" lvl="0" indent="-195942">
              <a:buClr>
                <a:srgbClr val="000000"/>
              </a:buClr>
              <a:buSzPct val="100000"/>
              <a:buFont typeface="Arial"/>
              <a:buChar char="•"/>
              <a:defRPr sz="1800">
                <a:solidFill>
                  <a:srgbClr val="000000"/>
                </a:solidFill>
              </a:defRPr>
            </a:pPr>
            <a:r>
              <a:rPr sz="2200" b="1">
                <a:solidFill>
                  <a:srgbClr val="333333"/>
                </a:solidFill>
              </a:rPr>
              <a:t>Fino a due anni per particolari patologie dei familiari </a:t>
            </a:r>
          </a:p>
          <a:p>
            <a:pPr lvl="0">
              <a:defRPr sz="1800">
                <a:solidFill>
                  <a:srgbClr val="000000"/>
                </a:solidFill>
              </a:defRPr>
            </a:pPr>
            <a:r>
              <a:rPr sz="2200" b="1">
                <a:solidFill>
                  <a:srgbClr val="333333"/>
                </a:solidFill>
              </a:rPr>
              <a:t>(art. 4 comma 2 legge 53/2000)</a:t>
            </a:r>
          </a:p>
          <a:p>
            <a:pPr marL="195942" lvl="0" indent="-195942">
              <a:buClr>
                <a:srgbClr val="000000"/>
              </a:buClr>
              <a:buSzPct val="100000"/>
              <a:buFont typeface="Arial"/>
              <a:buChar char="•"/>
              <a:defRPr sz="1800">
                <a:solidFill>
                  <a:srgbClr val="000000"/>
                </a:solidFill>
              </a:defRPr>
            </a:pPr>
            <a:r>
              <a:rPr sz="2200" b="1">
                <a:solidFill>
                  <a:srgbClr val="333333"/>
                </a:solidFill>
              </a:rPr>
              <a:t>Anno sabbatico per formazione </a:t>
            </a:r>
          </a:p>
          <a:p>
            <a:pPr lvl="0">
              <a:defRPr sz="1800">
                <a:solidFill>
                  <a:srgbClr val="000000"/>
                </a:solidFill>
              </a:defRPr>
            </a:pPr>
            <a:r>
              <a:rPr sz="2200" b="1">
                <a:solidFill>
                  <a:srgbClr val="333333"/>
                </a:solidFill>
              </a:rPr>
              <a:t>(art. 5 legge 53/2000)</a:t>
            </a:r>
          </a:p>
          <a:p>
            <a:pPr marL="195942" lvl="0" indent="-195942">
              <a:buClr>
                <a:srgbClr val="000000"/>
              </a:buClr>
              <a:buSzPct val="100000"/>
              <a:buFont typeface="Arial"/>
              <a:buChar char="•"/>
              <a:defRPr sz="1800">
                <a:solidFill>
                  <a:srgbClr val="000000"/>
                </a:solidFill>
              </a:defRPr>
            </a:pPr>
            <a:r>
              <a:rPr sz="2200" b="1">
                <a:solidFill>
                  <a:srgbClr val="333333"/>
                </a:solidFill>
              </a:rPr>
              <a:t>Anno sabbatico personale scuola </a:t>
            </a:r>
          </a:p>
          <a:p>
            <a:pPr lvl="0">
              <a:defRPr sz="1800">
                <a:solidFill>
                  <a:srgbClr val="000000"/>
                </a:solidFill>
              </a:defRPr>
            </a:pPr>
            <a:r>
              <a:rPr sz="2200" b="1">
                <a:solidFill>
                  <a:srgbClr val="333333"/>
                </a:solidFill>
              </a:rPr>
              <a:t>(art. 26 comma 14 legge 448/98)</a:t>
            </a:r>
          </a:p>
        </p:txBody>
      </p:sp>
      <p:sp>
        <p:nvSpPr>
          <p:cNvPr id="36" name="Shape 36"/>
          <p:cNvSpPr/>
          <p:nvPr/>
        </p:nvSpPr>
        <p:spPr>
          <a:xfrm>
            <a:off x="741362" y="932160"/>
            <a:ext cx="8607426" cy="45660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ctr" defTabSz="914400">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defRPr sz="3200" b="1" i="1">
                <a:solidFill>
                  <a:srgbClr val="99284C"/>
                </a:solidFill>
              </a:defRPr>
            </a:lvl1pPr>
          </a:lstStyle>
          <a:p>
            <a:pPr lvl="0">
              <a:defRPr sz="1800" b="0" i="0">
                <a:solidFill>
                  <a:srgbClr val="000000"/>
                </a:solidFill>
              </a:defRPr>
            </a:pPr>
            <a:r>
              <a:rPr sz="3200" b="1" i="1">
                <a:solidFill>
                  <a:srgbClr val="99284C"/>
                </a:solidFill>
              </a:rPr>
              <a:t>Il CCNL Scuola: permessi, diritti, doveri</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title" idx="4294967295"/>
          </p:nvPr>
        </p:nvSpPr>
        <p:spPr>
          <a:xfrm>
            <a:off x="741362" y="700087"/>
            <a:ext cx="8605838" cy="12604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b="0" i="0">
                <a:solidFill>
                  <a:srgbClr val="000000"/>
                </a:solidFill>
              </a:defRPr>
            </a:pPr>
            <a:r>
              <a:rPr sz="3200" b="1" i="1">
                <a:solidFill>
                  <a:srgbClr val="99284C"/>
                </a:solidFill>
              </a:rPr>
              <a:t>Il CCNL Scuola: permessi, diritti, doveri</a:t>
            </a:r>
            <a:br>
              <a:rPr sz="3200" b="1" i="1">
                <a:solidFill>
                  <a:srgbClr val="99284C"/>
                </a:solidFill>
              </a:rPr>
            </a:br>
            <a:endParaRPr sz="3200" b="1" i="1">
              <a:solidFill>
                <a:srgbClr val="99284C"/>
              </a:solidFill>
            </a:endParaRPr>
          </a:p>
        </p:txBody>
      </p:sp>
      <p:sp>
        <p:nvSpPr>
          <p:cNvPr id="39" name="Shape 39"/>
          <p:cNvSpPr>
            <a:spLocks noGrp="1"/>
          </p:cNvSpPr>
          <p:nvPr>
            <p:ph type="body" idx="4294967295"/>
          </p:nvPr>
        </p:nvSpPr>
        <p:spPr>
          <a:xfrm>
            <a:off x="863600" y="1689100"/>
            <a:ext cx="8416925" cy="41783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lvl="0" algn="ctr">
              <a:defRPr sz="1800">
                <a:solidFill>
                  <a:srgbClr val="000000"/>
                </a:solidFill>
              </a:defRPr>
            </a:pPr>
            <a:r>
              <a:rPr sz="1600" b="1" dirty="0">
                <a:solidFill>
                  <a:srgbClr val="333333"/>
                </a:solidFill>
              </a:rPr>
              <a:t>ART.29 -  ATTIVITÀ FUNZIONALI ALL’INSEGNAMENTO</a:t>
            </a:r>
            <a:r>
              <a:rPr sz="1600" i="1" dirty="0">
                <a:solidFill>
                  <a:srgbClr val="333333"/>
                </a:solidFill>
              </a:rPr>
              <a:t> </a:t>
            </a:r>
            <a:endParaRPr lang="it-IT" sz="1600" i="1"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1. </a:t>
            </a:r>
            <a:r>
              <a:rPr sz="1600" dirty="0" err="1">
                <a:solidFill>
                  <a:srgbClr val="333333"/>
                </a:solidFill>
              </a:rPr>
              <a:t>L’attività</a:t>
            </a:r>
            <a:r>
              <a:rPr sz="1600" dirty="0">
                <a:solidFill>
                  <a:srgbClr val="333333"/>
                </a:solidFill>
              </a:rPr>
              <a:t> </a:t>
            </a:r>
            <a:r>
              <a:rPr sz="1600" dirty="0" err="1">
                <a:solidFill>
                  <a:srgbClr val="333333"/>
                </a:solidFill>
              </a:rPr>
              <a:t>funzionale</a:t>
            </a:r>
            <a:r>
              <a:rPr sz="1600" dirty="0">
                <a:solidFill>
                  <a:srgbClr val="333333"/>
                </a:solidFill>
              </a:rPr>
              <a:t> </a:t>
            </a:r>
            <a:r>
              <a:rPr sz="1600" dirty="0" err="1">
                <a:solidFill>
                  <a:srgbClr val="333333"/>
                </a:solidFill>
              </a:rPr>
              <a:t>all’insegnamento</a:t>
            </a:r>
            <a:r>
              <a:rPr sz="1600" dirty="0">
                <a:solidFill>
                  <a:srgbClr val="333333"/>
                </a:solidFill>
              </a:rPr>
              <a:t> è </a:t>
            </a:r>
            <a:r>
              <a:rPr sz="1600" dirty="0" err="1">
                <a:solidFill>
                  <a:srgbClr val="333333"/>
                </a:solidFill>
              </a:rPr>
              <a:t>costituita</a:t>
            </a:r>
            <a:r>
              <a:rPr sz="1600" dirty="0">
                <a:solidFill>
                  <a:srgbClr val="333333"/>
                </a:solidFill>
              </a:rPr>
              <a:t> </a:t>
            </a:r>
            <a:r>
              <a:rPr sz="1600" dirty="0" err="1">
                <a:solidFill>
                  <a:srgbClr val="333333"/>
                </a:solidFill>
              </a:rPr>
              <a:t>da</a:t>
            </a:r>
            <a:r>
              <a:rPr sz="1600" dirty="0">
                <a:solidFill>
                  <a:srgbClr val="333333"/>
                </a:solidFill>
              </a:rPr>
              <a:t> </a:t>
            </a:r>
            <a:r>
              <a:rPr sz="1600" dirty="0" err="1">
                <a:solidFill>
                  <a:srgbClr val="333333"/>
                </a:solidFill>
              </a:rPr>
              <a:t>ogni</a:t>
            </a:r>
            <a:r>
              <a:rPr sz="1600" dirty="0">
                <a:solidFill>
                  <a:srgbClr val="333333"/>
                </a:solidFill>
              </a:rPr>
              <a:t> </a:t>
            </a:r>
            <a:r>
              <a:rPr sz="1600" dirty="0" err="1">
                <a:solidFill>
                  <a:srgbClr val="333333"/>
                </a:solidFill>
              </a:rPr>
              <a:t>impegno</a:t>
            </a:r>
            <a:r>
              <a:rPr sz="1600" dirty="0">
                <a:solidFill>
                  <a:srgbClr val="333333"/>
                </a:solidFill>
              </a:rPr>
              <a:t> </a:t>
            </a:r>
            <a:r>
              <a:rPr sz="1600" dirty="0" err="1">
                <a:solidFill>
                  <a:srgbClr val="333333"/>
                </a:solidFill>
              </a:rPr>
              <a:t>inerente</a:t>
            </a:r>
            <a:r>
              <a:rPr sz="1600" dirty="0">
                <a:solidFill>
                  <a:srgbClr val="333333"/>
                </a:solidFill>
              </a:rPr>
              <a:t> </a:t>
            </a:r>
            <a:r>
              <a:rPr sz="1600" dirty="0" err="1">
                <a:solidFill>
                  <a:srgbClr val="333333"/>
                </a:solidFill>
              </a:rPr>
              <a:t>alla</a:t>
            </a:r>
            <a:r>
              <a:rPr sz="1600" dirty="0">
                <a:solidFill>
                  <a:srgbClr val="333333"/>
                </a:solidFill>
              </a:rPr>
              <a:t> </a:t>
            </a:r>
            <a:r>
              <a:rPr sz="1600" dirty="0" err="1">
                <a:solidFill>
                  <a:srgbClr val="333333"/>
                </a:solidFill>
              </a:rPr>
              <a:t>funzione</a:t>
            </a:r>
            <a:r>
              <a:rPr sz="1600" dirty="0">
                <a:solidFill>
                  <a:srgbClr val="333333"/>
                </a:solidFill>
              </a:rPr>
              <a:t> </a:t>
            </a:r>
            <a:r>
              <a:rPr sz="1600" dirty="0" err="1">
                <a:solidFill>
                  <a:srgbClr val="333333"/>
                </a:solidFill>
              </a:rPr>
              <a:t>docente</a:t>
            </a:r>
            <a:r>
              <a:rPr sz="1600" dirty="0">
                <a:solidFill>
                  <a:srgbClr val="333333"/>
                </a:solidFill>
              </a:rPr>
              <a:t> </a:t>
            </a:r>
            <a:r>
              <a:rPr sz="1600" dirty="0" err="1">
                <a:solidFill>
                  <a:srgbClr val="333333"/>
                </a:solidFill>
              </a:rPr>
              <a:t>previsto</a:t>
            </a:r>
            <a:r>
              <a:rPr sz="1600" dirty="0">
                <a:solidFill>
                  <a:srgbClr val="333333"/>
                </a:solidFill>
              </a:rPr>
              <a:t> </a:t>
            </a:r>
            <a:r>
              <a:rPr sz="1600" dirty="0" err="1">
                <a:solidFill>
                  <a:srgbClr val="333333"/>
                </a:solidFill>
              </a:rPr>
              <a:t>dai</a:t>
            </a:r>
            <a:r>
              <a:rPr sz="1600" dirty="0">
                <a:solidFill>
                  <a:srgbClr val="333333"/>
                </a:solidFill>
              </a:rPr>
              <a:t> </a:t>
            </a:r>
            <a:r>
              <a:rPr sz="1600" dirty="0" err="1">
                <a:solidFill>
                  <a:srgbClr val="333333"/>
                </a:solidFill>
              </a:rPr>
              <a:t>diversi</a:t>
            </a:r>
            <a:r>
              <a:rPr sz="1600" dirty="0">
                <a:solidFill>
                  <a:srgbClr val="333333"/>
                </a:solidFill>
              </a:rPr>
              <a:t> </a:t>
            </a:r>
            <a:r>
              <a:rPr sz="1600" dirty="0" err="1">
                <a:solidFill>
                  <a:srgbClr val="333333"/>
                </a:solidFill>
              </a:rPr>
              <a:t>ordinamenti</a:t>
            </a:r>
            <a:r>
              <a:rPr sz="1600" dirty="0">
                <a:solidFill>
                  <a:srgbClr val="333333"/>
                </a:solidFill>
              </a:rPr>
              <a:t> </a:t>
            </a:r>
            <a:r>
              <a:rPr sz="1600" dirty="0" err="1">
                <a:solidFill>
                  <a:srgbClr val="333333"/>
                </a:solidFill>
              </a:rPr>
              <a:t>scolastici</a:t>
            </a:r>
            <a:r>
              <a:rPr sz="1600" dirty="0">
                <a:solidFill>
                  <a:srgbClr val="333333"/>
                </a:solidFill>
              </a:rPr>
              <a:t>. </a:t>
            </a:r>
            <a:r>
              <a:rPr sz="1600" dirty="0" err="1">
                <a:solidFill>
                  <a:srgbClr val="333333"/>
                </a:solidFill>
              </a:rPr>
              <a:t>Essa</a:t>
            </a:r>
            <a:r>
              <a:rPr sz="1600" dirty="0">
                <a:solidFill>
                  <a:srgbClr val="333333"/>
                </a:solidFill>
              </a:rPr>
              <a:t> </a:t>
            </a:r>
            <a:r>
              <a:rPr sz="1600" dirty="0" err="1">
                <a:solidFill>
                  <a:srgbClr val="333333"/>
                </a:solidFill>
              </a:rPr>
              <a:t>comprende</a:t>
            </a:r>
            <a:r>
              <a:rPr sz="1600" dirty="0">
                <a:solidFill>
                  <a:srgbClr val="333333"/>
                </a:solidFill>
              </a:rPr>
              <a:t> </a:t>
            </a:r>
            <a:r>
              <a:rPr sz="1600" dirty="0" err="1">
                <a:solidFill>
                  <a:srgbClr val="333333"/>
                </a:solidFill>
              </a:rPr>
              <a:t>tutte</a:t>
            </a:r>
            <a:r>
              <a:rPr sz="1600" dirty="0">
                <a:solidFill>
                  <a:srgbClr val="333333"/>
                </a:solidFill>
              </a:rPr>
              <a:t> le </a:t>
            </a:r>
            <a:r>
              <a:rPr sz="1600" dirty="0" err="1">
                <a:solidFill>
                  <a:srgbClr val="333333"/>
                </a:solidFill>
              </a:rPr>
              <a:t>attività</a:t>
            </a:r>
            <a:r>
              <a:rPr sz="1600" dirty="0">
                <a:solidFill>
                  <a:srgbClr val="333333"/>
                </a:solidFill>
              </a:rPr>
              <a:t>, </a:t>
            </a:r>
            <a:r>
              <a:rPr sz="1600" dirty="0" err="1">
                <a:solidFill>
                  <a:srgbClr val="333333"/>
                </a:solidFill>
              </a:rPr>
              <a:t>anche</a:t>
            </a:r>
            <a:r>
              <a:rPr sz="1600" dirty="0">
                <a:solidFill>
                  <a:srgbClr val="333333"/>
                </a:solidFill>
              </a:rPr>
              <a:t> a </a:t>
            </a:r>
            <a:r>
              <a:rPr sz="1600" dirty="0" err="1">
                <a:solidFill>
                  <a:srgbClr val="333333"/>
                </a:solidFill>
              </a:rPr>
              <a:t>carattere</a:t>
            </a:r>
            <a:r>
              <a:rPr sz="1600" dirty="0">
                <a:solidFill>
                  <a:srgbClr val="333333"/>
                </a:solidFill>
              </a:rPr>
              <a:t> </a:t>
            </a:r>
            <a:r>
              <a:rPr sz="1600" dirty="0" err="1">
                <a:solidFill>
                  <a:srgbClr val="333333"/>
                </a:solidFill>
              </a:rPr>
              <a:t>collegiale</a:t>
            </a:r>
            <a:r>
              <a:rPr sz="1600" dirty="0">
                <a:solidFill>
                  <a:srgbClr val="333333"/>
                </a:solidFill>
              </a:rPr>
              <a:t>, </a:t>
            </a:r>
            <a:r>
              <a:rPr sz="1600" dirty="0" err="1">
                <a:solidFill>
                  <a:srgbClr val="333333"/>
                </a:solidFill>
              </a:rPr>
              <a:t>di</a:t>
            </a:r>
            <a:r>
              <a:rPr sz="1600" dirty="0">
                <a:solidFill>
                  <a:srgbClr val="333333"/>
                </a:solidFill>
              </a:rPr>
              <a:t> </a:t>
            </a:r>
            <a:r>
              <a:rPr sz="1600" dirty="0" err="1">
                <a:solidFill>
                  <a:srgbClr val="333333"/>
                </a:solidFill>
              </a:rPr>
              <a:t>programmazione</a:t>
            </a:r>
            <a:r>
              <a:rPr sz="1600" dirty="0">
                <a:solidFill>
                  <a:srgbClr val="333333"/>
                </a:solidFill>
              </a:rPr>
              <a:t>, </a:t>
            </a:r>
            <a:r>
              <a:rPr sz="1600" dirty="0" err="1">
                <a:solidFill>
                  <a:srgbClr val="333333"/>
                </a:solidFill>
              </a:rPr>
              <a:t>progettazione</a:t>
            </a:r>
            <a:r>
              <a:rPr sz="1600" dirty="0">
                <a:solidFill>
                  <a:srgbClr val="333333"/>
                </a:solidFill>
              </a:rPr>
              <a:t>, </a:t>
            </a:r>
            <a:r>
              <a:rPr sz="1600" dirty="0" err="1">
                <a:solidFill>
                  <a:srgbClr val="333333"/>
                </a:solidFill>
              </a:rPr>
              <a:t>ricerca</a:t>
            </a:r>
            <a:r>
              <a:rPr sz="1600" dirty="0">
                <a:solidFill>
                  <a:srgbClr val="333333"/>
                </a:solidFill>
              </a:rPr>
              <a:t>, </a:t>
            </a:r>
            <a:r>
              <a:rPr sz="1600" dirty="0" err="1">
                <a:solidFill>
                  <a:srgbClr val="333333"/>
                </a:solidFill>
              </a:rPr>
              <a:t>valutazione</a:t>
            </a:r>
            <a:r>
              <a:rPr sz="1600" dirty="0">
                <a:solidFill>
                  <a:srgbClr val="333333"/>
                </a:solidFill>
              </a:rPr>
              <a:t>, </a:t>
            </a:r>
            <a:r>
              <a:rPr sz="1600" dirty="0" err="1">
                <a:solidFill>
                  <a:srgbClr val="333333"/>
                </a:solidFill>
              </a:rPr>
              <a:t>documentazione</a:t>
            </a:r>
            <a:r>
              <a:rPr sz="1600" dirty="0">
                <a:solidFill>
                  <a:srgbClr val="333333"/>
                </a:solidFill>
              </a:rPr>
              <a:t>, </a:t>
            </a:r>
            <a:r>
              <a:rPr sz="1600" dirty="0" smtClean="0">
                <a:solidFill>
                  <a:srgbClr val="333333"/>
                </a:solidFill>
              </a:rPr>
              <a:t>aggiornamento </a:t>
            </a:r>
            <a:r>
              <a:rPr sz="1600" dirty="0">
                <a:solidFill>
                  <a:srgbClr val="333333"/>
                </a:solidFill>
              </a:rPr>
              <a:t>e </a:t>
            </a:r>
            <a:r>
              <a:rPr sz="1600" dirty="0" err="1">
                <a:solidFill>
                  <a:srgbClr val="333333"/>
                </a:solidFill>
              </a:rPr>
              <a:t>formazione</a:t>
            </a:r>
            <a:r>
              <a:rPr sz="1600" dirty="0">
                <a:solidFill>
                  <a:srgbClr val="333333"/>
                </a:solidFill>
              </a:rPr>
              <a:t>, </a:t>
            </a:r>
            <a:r>
              <a:rPr sz="1600" dirty="0" err="1">
                <a:solidFill>
                  <a:srgbClr val="333333"/>
                </a:solidFill>
              </a:rPr>
              <a:t>compresa</a:t>
            </a:r>
            <a:r>
              <a:rPr sz="1600" dirty="0">
                <a:solidFill>
                  <a:srgbClr val="333333"/>
                </a:solidFill>
              </a:rPr>
              <a:t> la </a:t>
            </a:r>
            <a:r>
              <a:rPr sz="1600" dirty="0" err="1">
                <a:solidFill>
                  <a:srgbClr val="333333"/>
                </a:solidFill>
              </a:rPr>
              <a:t>preparazione</a:t>
            </a:r>
            <a:r>
              <a:rPr sz="1600" dirty="0">
                <a:solidFill>
                  <a:srgbClr val="333333"/>
                </a:solidFill>
              </a:rPr>
              <a:t> </a:t>
            </a:r>
            <a:r>
              <a:rPr sz="1600" dirty="0" err="1">
                <a:solidFill>
                  <a:srgbClr val="333333"/>
                </a:solidFill>
              </a:rPr>
              <a:t>dei</a:t>
            </a:r>
            <a:r>
              <a:rPr sz="1600" dirty="0">
                <a:solidFill>
                  <a:srgbClr val="333333"/>
                </a:solidFill>
              </a:rPr>
              <a:t> </a:t>
            </a:r>
            <a:r>
              <a:rPr sz="1600" dirty="0" err="1">
                <a:solidFill>
                  <a:srgbClr val="333333"/>
                </a:solidFill>
              </a:rPr>
              <a:t>lavori</a:t>
            </a:r>
            <a:r>
              <a:rPr sz="1600" dirty="0">
                <a:solidFill>
                  <a:srgbClr val="333333"/>
                </a:solidFill>
              </a:rPr>
              <a:t> </a:t>
            </a:r>
            <a:r>
              <a:rPr sz="1600" dirty="0" err="1">
                <a:solidFill>
                  <a:srgbClr val="333333"/>
                </a:solidFill>
              </a:rPr>
              <a:t>degli</a:t>
            </a:r>
            <a:r>
              <a:rPr sz="1600" dirty="0">
                <a:solidFill>
                  <a:srgbClr val="333333"/>
                </a:solidFill>
              </a:rPr>
              <a:t> </a:t>
            </a:r>
            <a:r>
              <a:rPr sz="1600" dirty="0" err="1">
                <a:solidFill>
                  <a:srgbClr val="333333"/>
                </a:solidFill>
              </a:rPr>
              <a:t>organi</a:t>
            </a:r>
            <a:r>
              <a:rPr sz="1600" dirty="0">
                <a:solidFill>
                  <a:srgbClr val="333333"/>
                </a:solidFill>
              </a:rPr>
              <a:t> </a:t>
            </a:r>
            <a:r>
              <a:rPr sz="1600" dirty="0" err="1">
                <a:solidFill>
                  <a:srgbClr val="333333"/>
                </a:solidFill>
              </a:rPr>
              <a:t>collegiali</a:t>
            </a:r>
            <a:r>
              <a:rPr sz="1600" dirty="0">
                <a:solidFill>
                  <a:srgbClr val="333333"/>
                </a:solidFill>
              </a:rPr>
              <a:t>, la </a:t>
            </a:r>
            <a:r>
              <a:rPr sz="1600" dirty="0" err="1">
                <a:solidFill>
                  <a:srgbClr val="333333"/>
                </a:solidFill>
              </a:rPr>
              <a:t>partecipazione</a:t>
            </a:r>
            <a:r>
              <a:rPr sz="1600" dirty="0">
                <a:solidFill>
                  <a:srgbClr val="333333"/>
                </a:solidFill>
              </a:rPr>
              <a:t> </a:t>
            </a:r>
            <a:r>
              <a:rPr sz="1600" dirty="0" err="1">
                <a:solidFill>
                  <a:srgbClr val="333333"/>
                </a:solidFill>
              </a:rPr>
              <a:t>alle</a:t>
            </a:r>
            <a:r>
              <a:rPr sz="1600" dirty="0">
                <a:solidFill>
                  <a:srgbClr val="333333"/>
                </a:solidFill>
              </a:rPr>
              <a:t> </a:t>
            </a:r>
            <a:r>
              <a:rPr sz="1600" dirty="0" err="1">
                <a:solidFill>
                  <a:srgbClr val="333333"/>
                </a:solidFill>
              </a:rPr>
              <a:t>riunioni</a:t>
            </a:r>
            <a:r>
              <a:rPr sz="1600" dirty="0">
                <a:solidFill>
                  <a:srgbClr val="333333"/>
                </a:solidFill>
              </a:rPr>
              <a:t> e </a:t>
            </a:r>
            <a:r>
              <a:rPr sz="1600" dirty="0" err="1">
                <a:solidFill>
                  <a:srgbClr val="333333"/>
                </a:solidFill>
              </a:rPr>
              <a:t>l’attuazione</a:t>
            </a:r>
            <a:r>
              <a:rPr sz="1600" dirty="0">
                <a:solidFill>
                  <a:srgbClr val="333333"/>
                </a:solidFill>
              </a:rPr>
              <a:t> </a:t>
            </a:r>
            <a:r>
              <a:rPr sz="1600" dirty="0" err="1">
                <a:solidFill>
                  <a:srgbClr val="333333"/>
                </a:solidFill>
              </a:rPr>
              <a:t>delle</a:t>
            </a:r>
            <a:r>
              <a:rPr sz="1600" dirty="0">
                <a:solidFill>
                  <a:srgbClr val="333333"/>
                </a:solidFill>
              </a:rPr>
              <a:t> </a:t>
            </a:r>
            <a:r>
              <a:rPr sz="1600" dirty="0" err="1">
                <a:solidFill>
                  <a:srgbClr val="333333"/>
                </a:solidFill>
              </a:rPr>
              <a:t>delibere</a:t>
            </a:r>
            <a:r>
              <a:rPr sz="1600" dirty="0">
                <a:solidFill>
                  <a:srgbClr val="333333"/>
                </a:solidFill>
              </a:rPr>
              <a:t> </a:t>
            </a:r>
            <a:r>
              <a:rPr sz="1600" dirty="0" err="1">
                <a:solidFill>
                  <a:srgbClr val="333333"/>
                </a:solidFill>
              </a:rPr>
              <a:t>adottate</a:t>
            </a:r>
            <a:r>
              <a:rPr sz="1600" dirty="0">
                <a:solidFill>
                  <a:srgbClr val="333333"/>
                </a:solidFill>
              </a:rPr>
              <a:t> </a:t>
            </a:r>
            <a:r>
              <a:rPr sz="1600" dirty="0" err="1">
                <a:solidFill>
                  <a:srgbClr val="333333"/>
                </a:solidFill>
              </a:rPr>
              <a:t>dai</a:t>
            </a:r>
            <a:r>
              <a:rPr sz="1600" dirty="0">
                <a:solidFill>
                  <a:srgbClr val="333333"/>
                </a:solidFill>
              </a:rPr>
              <a:t> </a:t>
            </a:r>
            <a:r>
              <a:rPr sz="1600" dirty="0" err="1">
                <a:solidFill>
                  <a:srgbClr val="333333"/>
                </a:solidFill>
              </a:rPr>
              <a:t>predetti</a:t>
            </a:r>
            <a:r>
              <a:rPr sz="1600" dirty="0">
                <a:solidFill>
                  <a:srgbClr val="333333"/>
                </a:solidFill>
              </a:rPr>
              <a:t> </a:t>
            </a:r>
            <a:r>
              <a:rPr sz="1600" dirty="0" err="1">
                <a:solidFill>
                  <a:srgbClr val="333333"/>
                </a:solidFill>
              </a:rPr>
              <a:t>organi</a:t>
            </a:r>
            <a:r>
              <a:rPr sz="1600" dirty="0">
                <a:solidFill>
                  <a:srgbClr val="333333"/>
                </a:solidFill>
              </a:rPr>
              <a:t>. </a:t>
            </a:r>
            <a:endParaRPr lang="it-IT" sz="1600" dirty="0" smtClean="0">
              <a:solidFill>
                <a:srgbClr val="333333"/>
              </a:solidFill>
            </a:endParaRPr>
          </a:p>
          <a:p>
            <a:pPr lvl="0">
              <a:defRPr sz="1800">
                <a:solidFill>
                  <a:srgbClr val="000000"/>
                </a:solidFill>
              </a:defRPr>
            </a:pPr>
            <a:endParaRPr sz="1600" dirty="0">
              <a:solidFill>
                <a:srgbClr val="333333"/>
              </a:solidFill>
            </a:endParaRPr>
          </a:p>
          <a:p>
            <a:pPr lvl="0">
              <a:defRPr sz="1800">
                <a:solidFill>
                  <a:srgbClr val="000000"/>
                </a:solidFill>
              </a:defRPr>
            </a:pPr>
            <a:r>
              <a:rPr sz="1600" dirty="0">
                <a:solidFill>
                  <a:srgbClr val="333333"/>
                </a:solidFill>
              </a:rPr>
              <a:t> 2. </a:t>
            </a:r>
            <a:r>
              <a:rPr sz="1600" u="sng" dirty="0" err="1">
                <a:solidFill>
                  <a:srgbClr val="333333"/>
                </a:solidFill>
              </a:rPr>
              <a:t>Tra</a:t>
            </a:r>
            <a:r>
              <a:rPr sz="1600" u="sng" dirty="0">
                <a:solidFill>
                  <a:srgbClr val="333333"/>
                </a:solidFill>
              </a:rPr>
              <a:t> </a:t>
            </a:r>
            <a:r>
              <a:rPr sz="1600" u="sng" dirty="0" err="1">
                <a:solidFill>
                  <a:srgbClr val="333333"/>
                </a:solidFill>
              </a:rPr>
              <a:t>gli</a:t>
            </a:r>
            <a:r>
              <a:rPr sz="1600" u="sng" dirty="0">
                <a:solidFill>
                  <a:srgbClr val="333333"/>
                </a:solidFill>
              </a:rPr>
              <a:t> </a:t>
            </a:r>
            <a:r>
              <a:rPr sz="1600" u="sng" dirty="0" err="1">
                <a:solidFill>
                  <a:srgbClr val="333333"/>
                </a:solidFill>
              </a:rPr>
              <a:t>adempimenti</a:t>
            </a:r>
            <a:r>
              <a:rPr sz="1600" u="sng" dirty="0">
                <a:solidFill>
                  <a:srgbClr val="333333"/>
                </a:solidFill>
              </a:rPr>
              <a:t> </a:t>
            </a:r>
            <a:r>
              <a:rPr sz="1600" u="sng" dirty="0" err="1">
                <a:solidFill>
                  <a:srgbClr val="333333"/>
                </a:solidFill>
              </a:rPr>
              <a:t>individuali</a:t>
            </a:r>
            <a:r>
              <a:rPr sz="1600" u="sng" dirty="0">
                <a:solidFill>
                  <a:srgbClr val="333333"/>
                </a:solidFill>
              </a:rPr>
              <a:t> </a:t>
            </a:r>
            <a:r>
              <a:rPr sz="1600" u="sng" dirty="0" err="1">
                <a:solidFill>
                  <a:srgbClr val="333333"/>
                </a:solidFill>
              </a:rPr>
              <a:t>dovuti</a:t>
            </a:r>
            <a:r>
              <a:rPr sz="1600" u="sng" dirty="0">
                <a:solidFill>
                  <a:srgbClr val="333333"/>
                </a:solidFill>
              </a:rPr>
              <a:t> </a:t>
            </a:r>
            <a:r>
              <a:rPr sz="1600" u="sng" dirty="0" err="1">
                <a:solidFill>
                  <a:srgbClr val="333333"/>
                </a:solidFill>
              </a:rPr>
              <a:t>rientrano</a:t>
            </a:r>
            <a:r>
              <a:rPr sz="1600" u="sng" dirty="0">
                <a:solidFill>
                  <a:srgbClr val="333333"/>
                </a:solidFill>
              </a:rPr>
              <a:t> le </a:t>
            </a:r>
            <a:r>
              <a:rPr sz="1600" u="sng" dirty="0" err="1">
                <a:solidFill>
                  <a:srgbClr val="333333"/>
                </a:solidFill>
              </a:rPr>
              <a:t>attività</a:t>
            </a:r>
            <a:r>
              <a:rPr sz="1600" u="sng" dirty="0">
                <a:solidFill>
                  <a:srgbClr val="333333"/>
                </a:solidFill>
              </a:rPr>
              <a:t> relative:  </a:t>
            </a:r>
            <a:endParaRPr lang="it-IT" sz="1600" u="sng" dirty="0" smtClean="0">
              <a:solidFill>
                <a:srgbClr val="333333"/>
              </a:solidFill>
            </a:endParaRPr>
          </a:p>
          <a:p>
            <a:pPr lvl="0">
              <a:defRPr sz="1800">
                <a:solidFill>
                  <a:srgbClr val="000000"/>
                </a:solidFill>
              </a:defRPr>
            </a:pPr>
            <a:endParaRPr sz="1600" u="sng" dirty="0">
              <a:solidFill>
                <a:srgbClr val="333333"/>
              </a:solidFill>
            </a:endParaRPr>
          </a:p>
          <a:p>
            <a:pPr lvl="0">
              <a:defRPr sz="1800">
                <a:solidFill>
                  <a:srgbClr val="000000"/>
                </a:solidFill>
              </a:defRPr>
            </a:pPr>
            <a:r>
              <a:rPr sz="1600" u="sng" dirty="0">
                <a:solidFill>
                  <a:srgbClr val="333333"/>
                </a:solidFill>
              </a:rPr>
              <a:t>a) </a:t>
            </a:r>
            <a:r>
              <a:rPr sz="1600" u="sng" dirty="0" err="1">
                <a:solidFill>
                  <a:srgbClr val="333333"/>
                </a:solidFill>
              </a:rPr>
              <a:t>alla</a:t>
            </a:r>
            <a:r>
              <a:rPr sz="1600" u="sng" dirty="0">
                <a:solidFill>
                  <a:srgbClr val="333333"/>
                </a:solidFill>
              </a:rPr>
              <a:t> </a:t>
            </a:r>
            <a:r>
              <a:rPr sz="1600" u="sng" dirty="0" err="1">
                <a:solidFill>
                  <a:srgbClr val="333333"/>
                </a:solidFill>
              </a:rPr>
              <a:t>preparazione</a:t>
            </a:r>
            <a:r>
              <a:rPr sz="1600" u="sng" dirty="0">
                <a:solidFill>
                  <a:srgbClr val="333333"/>
                </a:solidFill>
              </a:rPr>
              <a:t> </a:t>
            </a:r>
            <a:r>
              <a:rPr sz="1600" u="sng" dirty="0" err="1">
                <a:solidFill>
                  <a:srgbClr val="333333"/>
                </a:solidFill>
              </a:rPr>
              <a:t>delle</a:t>
            </a:r>
            <a:r>
              <a:rPr sz="1600" u="sng" dirty="0">
                <a:solidFill>
                  <a:srgbClr val="333333"/>
                </a:solidFill>
              </a:rPr>
              <a:t> </a:t>
            </a:r>
            <a:r>
              <a:rPr sz="1600" u="sng" dirty="0" err="1">
                <a:solidFill>
                  <a:srgbClr val="333333"/>
                </a:solidFill>
              </a:rPr>
              <a:t>lezioni</a:t>
            </a:r>
            <a:r>
              <a:rPr sz="1600" u="sng" dirty="0">
                <a:solidFill>
                  <a:srgbClr val="333333"/>
                </a:solidFill>
              </a:rPr>
              <a:t> e </a:t>
            </a:r>
            <a:r>
              <a:rPr sz="1600" u="sng" dirty="0" err="1">
                <a:solidFill>
                  <a:srgbClr val="333333"/>
                </a:solidFill>
              </a:rPr>
              <a:t>delle</a:t>
            </a:r>
            <a:r>
              <a:rPr sz="1600" u="sng" dirty="0">
                <a:solidFill>
                  <a:srgbClr val="333333"/>
                </a:solidFill>
              </a:rPr>
              <a:t> </a:t>
            </a:r>
            <a:r>
              <a:rPr sz="1600" u="sng" dirty="0" err="1">
                <a:solidFill>
                  <a:srgbClr val="333333"/>
                </a:solidFill>
              </a:rPr>
              <a:t>esercitazioni</a:t>
            </a:r>
            <a:r>
              <a:rPr sz="1600" u="sng" dirty="0">
                <a:solidFill>
                  <a:srgbClr val="333333"/>
                </a:solidFill>
              </a:rPr>
              <a:t>;  </a:t>
            </a:r>
            <a:endParaRPr lang="it-IT" sz="1600" u="sng" dirty="0" smtClean="0">
              <a:solidFill>
                <a:srgbClr val="333333"/>
              </a:solidFill>
            </a:endParaRPr>
          </a:p>
          <a:p>
            <a:pPr lvl="0">
              <a:defRPr sz="1800">
                <a:solidFill>
                  <a:srgbClr val="000000"/>
                </a:solidFill>
              </a:defRPr>
            </a:pPr>
            <a:endParaRPr sz="1600" u="sng" dirty="0">
              <a:solidFill>
                <a:srgbClr val="333333"/>
              </a:solidFill>
            </a:endParaRPr>
          </a:p>
          <a:p>
            <a:pPr lvl="0">
              <a:defRPr sz="1800">
                <a:solidFill>
                  <a:srgbClr val="000000"/>
                </a:solidFill>
              </a:defRPr>
            </a:pPr>
            <a:r>
              <a:rPr sz="1600" u="sng" dirty="0">
                <a:solidFill>
                  <a:srgbClr val="333333"/>
                </a:solidFill>
              </a:rPr>
              <a:t>b) </a:t>
            </a:r>
            <a:r>
              <a:rPr sz="1600" u="sng" dirty="0" err="1">
                <a:solidFill>
                  <a:srgbClr val="333333"/>
                </a:solidFill>
              </a:rPr>
              <a:t>alla</a:t>
            </a:r>
            <a:r>
              <a:rPr sz="1600" u="sng" dirty="0">
                <a:solidFill>
                  <a:srgbClr val="333333"/>
                </a:solidFill>
              </a:rPr>
              <a:t> </a:t>
            </a:r>
            <a:r>
              <a:rPr sz="1600" u="sng" dirty="0" err="1">
                <a:solidFill>
                  <a:srgbClr val="333333"/>
                </a:solidFill>
              </a:rPr>
              <a:t>correzione</a:t>
            </a:r>
            <a:r>
              <a:rPr sz="1600" u="sng" dirty="0">
                <a:solidFill>
                  <a:srgbClr val="333333"/>
                </a:solidFill>
              </a:rPr>
              <a:t> </a:t>
            </a:r>
            <a:r>
              <a:rPr sz="1600" u="sng" dirty="0" err="1">
                <a:solidFill>
                  <a:srgbClr val="333333"/>
                </a:solidFill>
              </a:rPr>
              <a:t>degli</a:t>
            </a:r>
            <a:r>
              <a:rPr sz="1600" u="sng" dirty="0">
                <a:solidFill>
                  <a:srgbClr val="333333"/>
                </a:solidFill>
              </a:rPr>
              <a:t> </a:t>
            </a:r>
            <a:r>
              <a:rPr sz="1600" u="sng" dirty="0" err="1">
                <a:solidFill>
                  <a:srgbClr val="333333"/>
                </a:solidFill>
              </a:rPr>
              <a:t>elaborati</a:t>
            </a:r>
            <a:r>
              <a:rPr sz="1600" u="sng" dirty="0">
                <a:solidFill>
                  <a:srgbClr val="333333"/>
                </a:solidFill>
              </a:rPr>
              <a:t>;  </a:t>
            </a:r>
            <a:endParaRPr lang="it-IT" sz="1600" u="sng" dirty="0" smtClean="0">
              <a:solidFill>
                <a:srgbClr val="333333"/>
              </a:solidFill>
            </a:endParaRPr>
          </a:p>
          <a:p>
            <a:pPr lvl="0">
              <a:defRPr sz="1800">
                <a:solidFill>
                  <a:srgbClr val="000000"/>
                </a:solidFill>
              </a:defRPr>
            </a:pPr>
            <a:endParaRPr sz="1600" u="sng" dirty="0">
              <a:solidFill>
                <a:srgbClr val="333333"/>
              </a:solidFill>
            </a:endParaRPr>
          </a:p>
          <a:p>
            <a:pPr lvl="0">
              <a:defRPr sz="1800">
                <a:solidFill>
                  <a:srgbClr val="000000"/>
                </a:solidFill>
              </a:defRPr>
            </a:pPr>
            <a:r>
              <a:rPr sz="1600" u="sng" dirty="0">
                <a:solidFill>
                  <a:srgbClr val="333333"/>
                </a:solidFill>
              </a:rPr>
              <a:t>c) </a:t>
            </a:r>
            <a:r>
              <a:rPr sz="1600" u="sng" dirty="0" err="1">
                <a:solidFill>
                  <a:srgbClr val="333333"/>
                </a:solidFill>
              </a:rPr>
              <a:t>ai</a:t>
            </a:r>
            <a:r>
              <a:rPr sz="1600" u="sng" dirty="0">
                <a:solidFill>
                  <a:srgbClr val="333333"/>
                </a:solidFill>
              </a:rPr>
              <a:t> </a:t>
            </a:r>
            <a:r>
              <a:rPr sz="1600" u="sng" dirty="0" err="1">
                <a:solidFill>
                  <a:srgbClr val="333333"/>
                </a:solidFill>
              </a:rPr>
              <a:t>rapporti</a:t>
            </a:r>
            <a:r>
              <a:rPr sz="1600" u="sng" dirty="0">
                <a:solidFill>
                  <a:srgbClr val="333333"/>
                </a:solidFill>
              </a:rPr>
              <a:t> </a:t>
            </a:r>
            <a:r>
              <a:rPr sz="1600" u="sng" dirty="0" err="1">
                <a:solidFill>
                  <a:srgbClr val="333333"/>
                </a:solidFill>
              </a:rPr>
              <a:t>individuali</a:t>
            </a:r>
            <a:r>
              <a:rPr sz="1600" u="sng" dirty="0">
                <a:solidFill>
                  <a:srgbClr val="333333"/>
                </a:solidFill>
              </a:rPr>
              <a:t> con le </a:t>
            </a:r>
            <a:r>
              <a:rPr sz="1600" u="sng" dirty="0" err="1">
                <a:solidFill>
                  <a:srgbClr val="333333"/>
                </a:solidFill>
              </a:rPr>
              <a:t>famiglie</a:t>
            </a:r>
            <a:r>
              <a:rPr sz="1600" dirty="0">
                <a:solidFill>
                  <a:srgbClr val="333333"/>
                </a:solidFill>
              </a:rPr>
              <a:t>.  </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719137" rtl="0" fontAlgn="auto" latinLnBrk="1" hangingPunct="0">
          <a:lnSpc>
            <a:spcPct val="93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719137" rtl="0" fontAlgn="auto" latinLnBrk="1" hangingPunct="0">
          <a:lnSpc>
            <a:spcPct val="93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719137" rtl="0" fontAlgn="auto" latinLnBrk="1" hangingPunct="0">
          <a:lnSpc>
            <a:spcPct val="93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719137" rtl="0" fontAlgn="auto" latinLnBrk="1" hangingPunct="0">
          <a:lnSpc>
            <a:spcPct val="93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73</TotalTime>
  <Words>4669</Words>
  <Application>Microsoft Office PowerPoint</Application>
  <PresentationFormat>Personalizzato</PresentationFormat>
  <Paragraphs>265</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Default</vt:lpstr>
      <vt:lpstr>Le norme di diretto impatto con la professione docente</vt:lpstr>
      <vt:lpstr>Il CCNL Scuola: permessi, diritti, doveri</vt:lpstr>
      <vt:lpstr>Presentazione standard di PowerPoint</vt:lpstr>
      <vt:lpstr>Il CCNL Scuola: permessi, diritti, doveri</vt:lpstr>
      <vt:lpstr>Presentazione standard di PowerPoint</vt:lpstr>
      <vt:lpstr>Il CCNL Scuola: permessi, diritti, doveri</vt:lpstr>
      <vt:lpstr>Il CCNL Scuola: permessi, diritti, doveri</vt:lpstr>
      <vt:lpstr>Presentazione standard di PowerPoint</vt:lpstr>
      <vt:lpstr>Il CCNL Scuola: permessi, diritti, doveri </vt:lpstr>
      <vt:lpstr>Il CCNL Scuola: permessi, diritti, doveri</vt:lpstr>
      <vt:lpstr>Il CCNL Scuola: permessi, diritti, doveri </vt:lpstr>
      <vt:lpstr>Il CCNL Scuola: permessi, diritti, doveri</vt:lpstr>
      <vt:lpstr>Il CCNL Scuola: permessi, diritti, doveri </vt:lpstr>
      <vt:lpstr>Il CCNL Scuola: permessi, diritti, doveri</vt:lpstr>
      <vt:lpstr>Il CCNL Scuola: permessi, diritti, doveri </vt:lpstr>
      <vt:lpstr>DPR 235/07 – STATUTO STUDENTI E STUDENTESSE</vt:lpstr>
      <vt:lpstr>DPR 235/07 – STATUTO STUDENTI E STUDENTESSE</vt:lpstr>
      <vt:lpstr>LEGGE 241-90 ACCESSO AGLI ATTI</vt:lpstr>
      <vt:lpstr>DLGS 193/06 – PRIVACY NELLA SCUOLA</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norme di diretto impatto con la professione docente</dc:title>
  <dc:creator>Francesco Postiglione</dc:creator>
  <cp:lastModifiedBy>MIUR</cp:lastModifiedBy>
  <cp:revision>22</cp:revision>
  <dcterms:modified xsi:type="dcterms:W3CDTF">2016-01-27T14:55:57Z</dcterms:modified>
</cp:coreProperties>
</file>