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8" r:id="rId2"/>
    <p:sldId id="276" r:id="rId3"/>
    <p:sldId id="272" r:id="rId4"/>
    <p:sldId id="275" r:id="rId5"/>
    <p:sldId id="262" r:id="rId6"/>
    <p:sldId id="263" r:id="rId7"/>
    <p:sldId id="271" r:id="rId8"/>
    <p:sldId id="280" r:id="rId9"/>
    <p:sldId id="267" r:id="rId10"/>
    <p:sldId id="277" r:id="rId11"/>
    <p:sldId id="279" r:id="rId12"/>
    <p:sldId id="278" r:id="rId13"/>
    <p:sldId id="281" r:id="rId14"/>
  </p:sldIdLst>
  <p:sldSz cx="9144000" cy="6858000" type="screen4x3"/>
  <p:notesSz cx="6669088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45F1F8-475D-4F59-9EB2-E94FB0957CD2}" type="datetimeFigureOut">
              <a:rPr lang="it-IT" smtClean="0"/>
              <a:pPr/>
              <a:t>03/02/2016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F51149-09CF-4A1D-9FEC-A6175B9FEE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80801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011C95-B633-4443-8B67-535C7DDF4C92}" type="datetimeFigureOut">
              <a:rPr lang="it-IT" smtClean="0"/>
              <a:pPr/>
              <a:t>03/02/2016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66750" y="4714875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E24269-2F50-4611-8117-435569E4DC9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1275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Il modello di bilancio</a:t>
            </a:r>
            <a:r>
              <a:rPr lang="it-IT" baseline="0" dirty="0" smtClean="0"/>
              <a:t> iniziale delle competenze professionali che i docenti neo-immessi in ruolo devono compilare con la collaborazione del tutor è già stato diffuso il 9 dicembre, il 15 gennaio è stato aggiornato e integrato con nuove domande-guida utili alla riflessione del docente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E24269-2F50-4611-8117-435569E4DC9D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Consultazione materiali di studio; compilazione</a:t>
            </a:r>
            <a:r>
              <a:rPr lang="it-IT" baseline="0" dirty="0" smtClean="0"/>
              <a:t> questionari in itinere per il monitoraggio del percorso</a:t>
            </a:r>
            <a:endParaRPr lang="it-IT" dirty="0" smtClean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E24269-2F50-4611-8117-435569E4DC9D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Max 30 docenti</a:t>
            </a:r>
            <a:r>
              <a:rPr lang="it-IT" baseline="0" dirty="0" smtClean="0"/>
              <a:t> partecipanti per laboratorio</a:t>
            </a:r>
          </a:p>
          <a:p>
            <a:r>
              <a:rPr lang="it-IT" baseline="0" dirty="0" smtClean="0"/>
              <a:t>Laboratorio digitale connesso al nuovo Piano Nazionale Scuola Digitale – Servizio Marconi </a:t>
            </a:r>
            <a:r>
              <a:rPr lang="it-IT" baseline="0" dirty="0" err="1" smtClean="0"/>
              <a:t>-Bologna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E24269-2F50-4611-8117-435569E4DC9D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Ruolo potenziato del tutor</a:t>
            </a:r>
          </a:p>
          <a:p>
            <a:r>
              <a:rPr lang="it-IT" dirty="0" smtClean="0"/>
              <a:t>Ruolo</a:t>
            </a:r>
            <a:r>
              <a:rPr lang="it-IT" baseline="0" dirty="0" smtClean="0"/>
              <a:t> potenziato del DS che sottoscrive il Patto formativo con il docente neo-assunto e osserva in classe il neo-docente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E24269-2F50-4611-8117-435569E4DC9D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8971-3406-4B91-8082-3B4FBFA8C429}" type="datetimeFigureOut">
              <a:rPr lang="it-IT" smtClean="0"/>
              <a:pPr/>
              <a:t>03/02/2016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347-7432-4C0B-BAFE-A4DB4A48148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702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8971-3406-4B91-8082-3B4FBFA8C429}" type="datetimeFigureOut">
              <a:rPr lang="it-IT" smtClean="0"/>
              <a:pPr/>
              <a:t>03/02/2016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347-7432-4C0B-BAFE-A4DB4A48148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7143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8971-3406-4B91-8082-3B4FBFA8C429}" type="datetimeFigureOut">
              <a:rPr lang="it-IT" smtClean="0"/>
              <a:pPr/>
              <a:t>03/02/2016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347-7432-4C0B-BAFE-A4DB4A48148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5524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8971-3406-4B91-8082-3B4FBFA8C429}" type="datetimeFigureOut">
              <a:rPr lang="it-IT" smtClean="0"/>
              <a:pPr/>
              <a:t>03/02/2016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347-7432-4C0B-BAFE-A4DB4A48148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5879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8971-3406-4B91-8082-3B4FBFA8C429}" type="datetimeFigureOut">
              <a:rPr lang="it-IT" smtClean="0"/>
              <a:pPr/>
              <a:t>03/02/2016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347-7432-4C0B-BAFE-A4DB4A48148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2764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8971-3406-4B91-8082-3B4FBFA8C429}" type="datetimeFigureOut">
              <a:rPr lang="it-IT" smtClean="0"/>
              <a:pPr/>
              <a:t>03/02/2016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347-7432-4C0B-BAFE-A4DB4A48148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247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8971-3406-4B91-8082-3B4FBFA8C429}" type="datetimeFigureOut">
              <a:rPr lang="it-IT" smtClean="0"/>
              <a:pPr/>
              <a:t>03/02/2016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347-7432-4C0B-BAFE-A4DB4A48148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335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8971-3406-4B91-8082-3B4FBFA8C429}" type="datetimeFigureOut">
              <a:rPr lang="it-IT" smtClean="0"/>
              <a:pPr/>
              <a:t>03/02/2016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347-7432-4C0B-BAFE-A4DB4A48148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9263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8971-3406-4B91-8082-3B4FBFA8C429}" type="datetimeFigureOut">
              <a:rPr lang="it-IT" smtClean="0"/>
              <a:pPr/>
              <a:t>03/02/2016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347-7432-4C0B-BAFE-A4DB4A48148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8809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8971-3406-4B91-8082-3B4FBFA8C429}" type="datetimeFigureOut">
              <a:rPr lang="it-IT" smtClean="0"/>
              <a:pPr/>
              <a:t>03/02/2016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347-7432-4C0B-BAFE-A4DB4A48148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7086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8971-3406-4B91-8082-3B4FBFA8C429}" type="datetimeFigureOut">
              <a:rPr lang="it-IT" smtClean="0"/>
              <a:pPr/>
              <a:t>03/02/2016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347-7432-4C0B-BAFE-A4DB4A48148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8343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5C8971-3406-4B91-8082-3B4FBFA8C429}" type="datetimeFigureOut">
              <a:rPr lang="it-IT" smtClean="0"/>
              <a:pPr/>
              <a:t>03/02/2016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62347-7432-4C0B-BAFE-A4DB4A48148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588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1988840"/>
            <a:ext cx="8229600" cy="4032448"/>
          </a:xfrm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IL PERIODO DI FORMAZIONE E PROVA </a:t>
            </a:r>
            <a:br>
              <a:rPr lang="it-IT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it-IT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alla luce del DM 850 del 27-10-2015 e della CM 36167 del 5-11-2015</a:t>
            </a:r>
            <a:br>
              <a:rPr lang="it-IT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it-IT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it-IT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it-IT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Faenza, 2 febbraio 2016</a:t>
            </a:r>
            <a:endParaRPr lang="it-IT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3229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it-IT" b="1" dirty="0" smtClean="0"/>
              <a:t>Il Comitato per la valutazione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Autofit/>
          </a:bodyPr>
          <a:lstStyle/>
          <a:p>
            <a:r>
              <a:rPr lang="it-IT" dirty="0" smtClean="0"/>
              <a:t>Organo collegiale che si presenta modificato nella composizione </a:t>
            </a:r>
          </a:p>
          <a:p>
            <a:pPr fontAlgn="base"/>
            <a:r>
              <a:rPr lang="it-IT" dirty="0" smtClean="0"/>
              <a:t>In carica per tre anni scolastici e presieduto dal Dirigente scolastico;</a:t>
            </a:r>
          </a:p>
          <a:p>
            <a:pPr fontAlgn="base"/>
            <a:r>
              <a:rPr lang="it-IT" dirty="0"/>
              <a:t>I</a:t>
            </a:r>
            <a:r>
              <a:rPr lang="it-IT" dirty="0" smtClean="0"/>
              <a:t> componenti dell’organo saranno: tre docenti dell’istituzione scolastica, di cui due scelti dal collegio dei docenti e uno dal consiglio di istituto;</a:t>
            </a:r>
          </a:p>
          <a:p>
            <a:pPr fontAlgn="base"/>
            <a:r>
              <a:rPr lang="it-IT" dirty="0" smtClean="0"/>
              <a:t>Integrato con il docente tutor</a:t>
            </a:r>
          </a:p>
          <a:p>
            <a:pPr fontAlgn="base"/>
            <a:endParaRPr lang="it-IT" b="1" dirty="0" smtClean="0"/>
          </a:p>
          <a:p>
            <a:pPr fontAlgn="base">
              <a:buNone/>
            </a:pPr>
            <a:r>
              <a:rPr lang="it-IT" b="1" dirty="0" smtClean="0"/>
              <a:t>	</a:t>
            </a: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394722"/>
          </a:xfrm>
        </p:spPr>
        <p:txBody>
          <a:bodyPr>
            <a:normAutofit fontScale="90000"/>
          </a:bodyPr>
          <a:lstStyle/>
          <a:p>
            <a:pPr algn="l"/>
            <a:r>
              <a:rPr lang="it-IT" sz="3600" b="1" dirty="0" smtClean="0"/>
              <a:t/>
            </a:r>
            <a:br>
              <a:rPr lang="it-IT" sz="3600" b="1" dirty="0" smtClean="0"/>
            </a:br>
            <a:r>
              <a:rPr lang="it-IT" sz="3600" b="1" dirty="0" smtClean="0"/>
              <a:t/>
            </a:r>
            <a:br>
              <a:rPr lang="it-IT" sz="3600" b="1" dirty="0" smtClean="0"/>
            </a:br>
            <a:r>
              <a:rPr lang="it-IT" sz="3600" b="1" dirty="0" smtClean="0">
                <a:latin typeface="+mn-lt"/>
              </a:rPr>
              <a:t>                        Criteri per la valutazione</a:t>
            </a:r>
            <a:br>
              <a:rPr lang="it-IT" sz="3600" b="1" dirty="0" smtClean="0">
                <a:latin typeface="+mn-lt"/>
              </a:rPr>
            </a:br>
            <a:r>
              <a:rPr lang="it-IT" sz="3600" b="1" dirty="0" smtClean="0">
                <a:latin typeface="+mn-lt"/>
              </a:rPr>
              <a:t/>
            </a:r>
            <a:br>
              <a:rPr lang="it-IT" sz="3600" b="1" dirty="0" smtClean="0">
                <a:latin typeface="+mn-lt"/>
              </a:rPr>
            </a:br>
            <a:r>
              <a:rPr lang="it-IT" sz="4000" spc="-295" dirty="0" smtClean="0">
                <a:latin typeface="+mn-lt"/>
              </a:rPr>
              <a:t>Il  </a:t>
            </a:r>
            <a:r>
              <a:rPr lang="it-IT" sz="4000" spc="-360" dirty="0" smtClean="0">
                <a:latin typeface="+mn-lt"/>
              </a:rPr>
              <a:t>periodo  </a:t>
            </a:r>
            <a:r>
              <a:rPr lang="it-IT" sz="4000" spc="-300" dirty="0" smtClean="0">
                <a:latin typeface="+mn-lt"/>
              </a:rPr>
              <a:t>di  </a:t>
            </a:r>
            <a:r>
              <a:rPr lang="it-IT" sz="4000" spc="-375" dirty="0" smtClean="0">
                <a:latin typeface="+mn-lt"/>
              </a:rPr>
              <a:t>formazione  </a:t>
            </a:r>
            <a:r>
              <a:rPr lang="it-IT" sz="4000" spc="-370" dirty="0" smtClean="0">
                <a:latin typeface="+mn-lt"/>
              </a:rPr>
              <a:t>e </a:t>
            </a:r>
            <a:r>
              <a:rPr lang="it-IT" sz="4000" spc="-300" dirty="0" smtClean="0">
                <a:latin typeface="+mn-lt"/>
              </a:rPr>
              <a:t>di  </a:t>
            </a:r>
            <a:r>
              <a:rPr lang="it-IT" sz="4000" spc="-365" dirty="0" smtClean="0">
                <a:latin typeface="+mn-lt"/>
              </a:rPr>
              <a:t>prova  </a:t>
            </a:r>
            <a:r>
              <a:rPr lang="it-IT" sz="4000" spc="-370" dirty="0" smtClean="0">
                <a:latin typeface="+mn-lt"/>
              </a:rPr>
              <a:t>è  </a:t>
            </a:r>
            <a:r>
              <a:rPr lang="it-IT" sz="4000" spc="-315" dirty="0" smtClean="0">
                <a:latin typeface="+mn-lt"/>
              </a:rPr>
              <a:t>finalizzato </a:t>
            </a:r>
            <a:r>
              <a:rPr lang="it-IT" sz="4000" spc="-360" dirty="0" smtClean="0">
                <a:latin typeface="+mn-lt"/>
              </a:rPr>
              <a:t>a  </a:t>
            </a:r>
            <a:r>
              <a:rPr lang="it-IT" sz="4000" spc="-275" dirty="0" smtClean="0">
                <a:latin typeface="+mn-lt"/>
              </a:rPr>
              <a:t>verificare  la  </a:t>
            </a:r>
            <a:r>
              <a:rPr lang="it-IT" sz="4000" spc="-405" dirty="0" smtClean="0">
                <a:latin typeface="+mn-lt"/>
              </a:rPr>
              <a:t>padronanza  </a:t>
            </a:r>
            <a:r>
              <a:rPr lang="it-IT" sz="4000" spc="-335" dirty="0" smtClean="0">
                <a:latin typeface="+mn-lt"/>
              </a:rPr>
              <a:t>degli  </a:t>
            </a:r>
            <a:r>
              <a:rPr lang="it-IT" sz="4000" spc="-350" dirty="0" smtClean="0">
                <a:latin typeface="+mn-lt"/>
              </a:rPr>
              <a:t>standard</a:t>
            </a:r>
            <a:r>
              <a:rPr lang="it-IT" sz="4000" spc="-400" dirty="0" smtClean="0">
                <a:latin typeface="+mn-lt"/>
              </a:rPr>
              <a:t>    </a:t>
            </a:r>
            <a:r>
              <a:rPr lang="it-IT" sz="4000" spc="-310" dirty="0" smtClean="0">
                <a:latin typeface="+mn-lt"/>
              </a:rPr>
              <a:t>professionali</a:t>
            </a:r>
            <a:r>
              <a:rPr lang="it-IT" sz="4000" spc="-405" dirty="0" smtClean="0">
                <a:latin typeface="+mn-lt"/>
              </a:rPr>
              <a:t> </a:t>
            </a:r>
            <a:r>
              <a:rPr lang="it-IT" sz="4000" spc="-420" dirty="0" smtClean="0">
                <a:latin typeface="+mn-lt"/>
              </a:rPr>
              <a:t>da</a:t>
            </a:r>
            <a:r>
              <a:rPr lang="it-IT" sz="4000" spc="-370" dirty="0" smtClean="0">
                <a:latin typeface="+mn-lt"/>
              </a:rPr>
              <a:t>  </a:t>
            </a:r>
            <a:r>
              <a:rPr lang="it-IT" sz="4000" spc="-320" dirty="0" smtClean="0">
                <a:latin typeface="+mn-lt"/>
              </a:rPr>
              <a:t>parte</a:t>
            </a:r>
            <a:r>
              <a:rPr lang="it-IT" sz="4000" spc="-400" dirty="0" smtClean="0">
                <a:latin typeface="+mn-lt"/>
              </a:rPr>
              <a:t> </a:t>
            </a:r>
            <a:r>
              <a:rPr lang="it-IT" sz="4000" spc="-335" dirty="0" smtClean="0">
                <a:latin typeface="+mn-lt"/>
              </a:rPr>
              <a:t>dei</a:t>
            </a:r>
            <a:r>
              <a:rPr lang="it-IT" sz="4000" spc="-390" dirty="0" smtClean="0">
                <a:latin typeface="+mn-lt"/>
              </a:rPr>
              <a:t>  </a:t>
            </a:r>
            <a:r>
              <a:rPr lang="it-IT" sz="4000" spc="-350" dirty="0" smtClean="0">
                <a:latin typeface="+mn-lt"/>
              </a:rPr>
              <a:t>docenti</a:t>
            </a:r>
            <a:r>
              <a:rPr lang="it-IT" sz="4000" spc="-405" dirty="0" smtClean="0">
                <a:latin typeface="+mn-lt"/>
              </a:rPr>
              <a:t>   </a:t>
            </a:r>
            <a:r>
              <a:rPr lang="it-IT" sz="4000" spc="-345" dirty="0" smtClean="0">
                <a:latin typeface="+mn-lt"/>
              </a:rPr>
              <a:t>neo-assunti</a:t>
            </a:r>
            <a:r>
              <a:rPr lang="it-IT" sz="4000" spc="-415" dirty="0" smtClean="0">
                <a:latin typeface="+mn-lt"/>
              </a:rPr>
              <a:t>  </a:t>
            </a:r>
            <a:r>
              <a:rPr lang="it-IT" sz="4000" spc="-380" dirty="0" smtClean="0">
                <a:latin typeface="+mn-lt"/>
              </a:rPr>
              <a:t>con</a:t>
            </a:r>
            <a:r>
              <a:rPr lang="it-IT" sz="4000" spc="-375" dirty="0" smtClean="0">
                <a:latin typeface="+mn-lt"/>
              </a:rPr>
              <a:t> </a:t>
            </a:r>
            <a:r>
              <a:rPr lang="it-IT" sz="4000" spc="-315" dirty="0" smtClean="0">
                <a:latin typeface="+mn-lt"/>
              </a:rPr>
              <a:t>riferimento</a:t>
            </a:r>
            <a:r>
              <a:rPr lang="it-IT" sz="4000" spc="-370" dirty="0" smtClean="0">
                <a:latin typeface="+mn-lt"/>
              </a:rPr>
              <a:t> </a:t>
            </a:r>
            <a:r>
              <a:rPr lang="it-IT" sz="4000" spc="-265" dirty="0" smtClean="0">
                <a:latin typeface="+mn-lt"/>
              </a:rPr>
              <a:t>ai</a:t>
            </a:r>
            <a:r>
              <a:rPr lang="it-IT" sz="4000" spc="-415" dirty="0" smtClean="0">
                <a:latin typeface="+mn-lt"/>
              </a:rPr>
              <a:t> </a:t>
            </a:r>
            <a:r>
              <a:rPr lang="it-IT" sz="4000" spc="-360" dirty="0" smtClean="0">
                <a:latin typeface="+mn-lt"/>
              </a:rPr>
              <a:t>seguenti</a:t>
            </a:r>
            <a:r>
              <a:rPr lang="it-IT" sz="4000" spc="-405" dirty="0" smtClean="0">
                <a:latin typeface="+mn-lt"/>
              </a:rPr>
              <a:t> </a:t>
            </a:r>
            <a:r>
              <a:rPr lang="it-IT" sz="4000" spc="-245" dirty="0" smtClean="0">
                <a:latin typeface="+mn-lt"/>
              </a:rPr>
              <a:t>criteri:</a:t>
            </a:r>
            <a:br>
              <a:rPr lang="it-IT" sz="4000" spc="-245" dirty="0" smtClean="0">
                <a:latin typeface="+mn-lt"/>
              </a:rPr>
            </a:br>
            <a:r>
              <a:rPr lang="it-IT" sz="4000" spc="-245" dirty="0" smtClean="0">
                <a:latin typeface="+mn-lt"/>
              </a:rPr>
              <a:t/>
            </a:r>
            <a:br>
              <a:rPr lang="it-IT" sz="4000" spc="-245" dirty="0" smtClean="0">
                <a:latin typeface="+mn-lt"/>
              </a:rPr>
            </a:br>
            <a:r>
              <a:rPr lang="it-IT" sz="4000" spc="-305" dirty="0" smtClean="0">
                <a:latin typeface="+mn-lt"/>
                <a:cs typeface="Tahoma"/>
              </a:rPr>
              <a:t>-  corretto </a:t>
            </a:r>
            <a:r>
              <a:rPr lang="it-IT" sz="4000" spc="-355" dirty="0" smtClean="0">
                <a:latin typeface="+mn-lt"/>
                <a:cs typeface="Tahoma"/>
              </a:rPr>
              <a:t>possesso </a:t>
            </a:r>
            <a:r>
              <a:rPr lang="it-IT" sz="4000" spc="-440" dirty="0" smtClean="0">
                <a:latin typeface="+mn-lt"/>
                <a:cs typeface="Tahoma"/>
              </a:rPr>
              <a:t>ed </a:t>
            </a:r>
            <a:r>
              <a:rPr lang="it-IT" sz="4000" spc="-310" dirty="0" smtClean="0">
                <a:latin typeface="+mn-lt"/>
                <a:cs typeface="Tahoma"/>
              </a:rPr>
              <a:t>esercizio </a:t>
            </a:r>
            <a:r>
              <a:rPr lang="it-IT" sz="4000" spc="-345" dirty="0" smtClean="0">
                <a:latin typeface="+mn-lt"/>
                <a:cs typeface="Tahoma"/>
              </a:rPr>
              <a:t>delle </a:t>
            </a:r>
            <a:r>
              <a:rPr lang="it-IT" sz="4000" spc="-430" dirty="0" smtClean="0">
                <a:latin typeface="+mn-lt"/>
                <a:cs typeface="Tahoma"/>
              </a:rPr>
              <a:t>competenze  </a:t>
            </a:r>
            <a:r>
              <a:rPr lang="it-IT" sz="4000" spc="-305" dirty="0" smtClean="0">
                <a:latin typeface="+mn-lt"/>
                <a:cs typeface="Tahoma"/>
              </a:rPr>
              <a:t>culturali, </a:t>
            </a:r>
            <a:br>
              <a:rPr lang="it-IT" sz="4000" spc="-305" dirty="0" smtClean="0">
                <a:latin typeface="+mn-lt"/>
                <a:cs typeface="Tahoma"/>
              </a:rPr>
            </a:br>
            <a:r>
              <a:rPr lang="it-IT" sz="4000" spc="-305" dirty="0" smtClean="0">
                <a:latin typeface="+mn-lt"/>
                <a:cs typeface="Tahoma"/>
              </a:rPr>
              <a:t>    </a:t>
            </a:r>
            <a:r>
              <a:rPr lang="it-IT" sz="4000" spc="-300" dirty="0" smtClean="0">
                <a:latin typeface="+mn-lt"/>
                <a:cs typeface="Tahoma"/>
              </a:rPr>
              <a:t>disciplinari, </a:t>
            </a:r>
            <a:r>
              <a:rPr lang="it-IT" sz="4000" spc="-360" dirty="0" smtClean="0">
                <a:latin typeface="+mn-lt"/>
                <a:cs typeface="Tahoma"/>
              </a:rPr>
              <a:t>didattiche </a:t>
            </a:r>
            <a:r>
              <a:rPr lang="it-IT" sz="4000" spc="-409" dirty="0" smtClean="0">
                <a:latin typeface="+mn-lt"/>
                <a:cs typeface="Tahoma"/>
              </a:rPr>
              <a:t>e </a:t>
            </a:r>
            <a:r>
              <a:rPr lang="it-IT" sz="4000" spc="-400" dirty="0" smtClean="0">
                <a:latin typeface="+mn-lt"/>
                <a:cs typeface="Tahoma"/>
              </a:rPr>
              <a:t>metodologiche, </a:t>
            </a:r>
            <a:r>
              <a:rPr lang="it-IT" sz="4000" spc="-310" dirty="0" smtClean="0">
                <a:latin typeface="+mn-lt"/>
                <a:cs typeface="Tahoma"/>
              </a:rPr>
              <a:t>con  </a:t>
            </a:r>
            <a:r>
              <a:rPr lang="it-IT" sz="4000" spc="-235" dirty="0" smtClean="0">
                <a:latin typeface="+mn-lt"/>
                <a:cs typeface="Tahoma"/>
              </a:rPr>
              <a:t>riferimento </a:t>
            </a:r>
            <a:r>
              <a:rPr lang="it-IT" sz="4000" spc="-220" dirty="0" smtClean="0">
                <a:latin typeface="+mn-lt"/>
                <a:cs typeface="Tahoma"/>
              </a:rPr>
              <a:t>ai </a:t>
            </a:r>
            <a:br>
              <a:rPr lang="it-IT" sz="4000" spc="-220" dirty="0" smtClean="0">
                <a:latin typeface="+mn-lt"/>
                <a:cs typeface="Tahoma"/>
              </a:rPr>
            </a:br>
            <a:r>
              <a:rPr lang="it-IT" sz="4000" spc="-220" dirty="0" smtClean="0">
                <a:latin typeface="+mn-lt"/>
                <a:cs typeface="Tahoma"/>
              </a:rPr>
              <a:t>   </a:t>
            </a:r>
            <a:r>
              <a:rPr lang="it-IT" sz="4000" spc="-254" dirty="0" smtClean="0">
                <a:latin typeface="+mn-lt"/>
                <a:cs typeface="Tahoma"/>
              </a:rPr>
              <a:t>nuclei </a:t>
            </a:r>
            <a:r>
              <a:rPr lang="it-IT" sz="4000" spc="-285" dirty="0" smtClean="0">
                <a:latin typeface="+mn-lt"/>
                <a:cs typeface="Tahoma"/>
              </a:rPr>
              <a:t>fondanti </a:t>
            </a:r>
            <a:r>
              <a:rPr lang="it-IT" sz="4000" spc="-275" dirty="0" smtClean="0">
                <a:latin typeface="+mn-lt"/>
                <a:cs typeface="Tahoma"/>
              </a:rPr>
              <a:t>dei </a:t>
            </a:r>
            <a:r>
              <a:rPr lang="it-IT" sz="4000" spc="-229" dirty="0" smtClean="0">
                <a:latin typeface="+mn-lt"/>
                <a:cs typeface="Tahoma"/>
              </a:rPr>
              <a:t>saperi </a:t>
            </a:r>
            <a:r>
              <a:rPr lang="it-IT" sz="4000" spc="-325" dirty="0" smtClean="0">
                <a:latin typeface="+mn-lt"/>
                <a:cs typeface="Tahoma"/>
              </a:rPr>
              <a:t>e </a:t>
            </a:r>
            <a:r>
              <a:rPr lang="it-IT" sz="4000" spc="-220" dirty="0" smtClean="0">
                <a:latin typeface="+mn-lt"/>
                <a:cs typeface="Tahoma"/>
              </a:rPr>
              <a:t>ai </a:t>
            </a:r>
            <a:r>
              <a:rPr lang="it-IT" sz="4000" spc="-240" dirty="0" smtClean="0">
                <a:latin typeface="+mn-lt"/>
                <a:cs typeface="Tahoma"/>
              </a:rPr>
              <a:t>traguardi </a:t>
            </a:r>
            <a:r>
              <a:rPr lang="it-IT" sz="4000" spc="-245" dirty="0" smtClean="0">
                <a:latin typeface="+mn-lt"/>
                <a:cs typeface="Tahoma"/>
              </a:rPr>
              <a:t>di  </a:t>
            </a:r>
            <a:r>
              <a:rPr lang="it-IT" sz="4000" spc="-325" dirty="0" smtClean="0">
                <a:latin typeface="+mn-lt"/>
                <a:cs typeface="Tahoma"/>
              </a:rPr>
              <a:t>competenza</a:t>
            </a:r>
            <a:br>
              <a:rPr lang="it-IT" sz="4000" spc="-325" dirty="0" smtClean="0">
                <a:latin typeface="+mn-lt"/>
                <a:cs typeface="Tahoma"/>
              </a:rPr>
            </a:br>
            <a:r>
              <a:rPr lang="it-IT" sz="4000" spc="-325" dirty="0" smtClean="0">
                <a:latin typeface="+mn-lt"/>
                <a:cs typeface="Tahoma"/>
              </a:rPr>
              <a:t>    </a:t>
            </a:r>
            <a:r>
              <a:rPr lang="it-IT" sz="4000" spc="-229" dirty="0" smtClean="0">
                <a:latin typeface="+mn-lt"/>
                <a:cs typeface="Tahoma"/>
              </a:rPr>
              <a:t>agli </a:t>
            </a:r>
            <a:r>
              <a:rPr lang="it-IT" sz="4000" spc="-225" dirty="0" smtClean="0">
                <a:latin typeface="+mn-lt"/>
                <a:cs typeface="Tahoma"/>
              </a:rPr>
              <a:t>obiettivi </a:t>
            </a:r>
            <a:r>
              <a:rPr lang="it-IT" sz="4000" spc="-245" dirty="0" smtClean="0">
                <a:latin typeface="+mn-lt"/>
                <a:cs typeface="Tahoma"/>
              </a:rPr>
              <a:t>di </a:t>
            </a:r>
            <a:r>
              <a:rPr lang="it-IT" sz="4000" spc="-315" dirty="0" smtClean="0">
                <a:latin typeface="+mn-lt"/>
                <a:cs typeface="Tahoma"/>
              </a:rPr>
              <a:t>apprendimento </a:t>
            </a:r>
            <a:r>
              <a:rPr lang="it-IT" sz="4000" spc="-210" dirty="0" smtClean="0">
                <a:latin typeface="+mn-lt"/>
                <a:cs typeface="Tahoma"/>
              </a:rPr>
              <a:t>previsti </a:t>
            </a:r>
            <a:r>
              <a:rPr lang="it-IT" sz="4000" spc="-260" dirty="0" smtClean="0">
                <a:latin typeface="+mn-lt"/>
                <a:cs typeface="Tahoma"/>
              </a:rPr>
              <a:t>dagli  </a:t>
            </a:r>
            <a:br>
              <a:rPr lang="it-IT" sz="4000" spc="-260" dirty="0" smtClean="0">
                <a:latin typeface="+mn-lt"/>
                <a:cs typeface="Tahoma"/>
              </a:rPr>
            </a:br>
            <a:r>
              <a:rPr lang="it-IT" sz="4000" spc="-260" dirty="0" smtClean="0">
                <a:latin typeface="+mn-lt"/>
                <a:cs typeface="Tahoma"/>
              </a:rPr>
              <a:t>   </a:t>
            </a:r>
            <a:r>
              <a:rPr lang="it-IT" sz="4000" spc="-290" dirty="0" smtClean="0">
                <a:latin typeface="+mn-lt"/>
                <a:cs typeface="Tahoma"/>
              </a:rPr>
              <a:t>ordinamenti</a:t>
            </a:r>
            <a:r>
              <a:rPr lang="it-IT" sz="4000" spc="-229" dirty="0" smtClean="0">
                <a:latin typeface="+mn-lt"/>
                <a:cs typeface="Tahoma"/>
              </a:rPr>
              <a:t> </a:t>
            </a:r>
            <a:r>
              <a:rPr lang="it-IT" sz="4000" spc="-280" dirty="0" smtClean="0">
                <a:latin typeface="+mn-lt"/>
                <a:cs typeface="Tahoma"/>
              </a:rPr>
              <a:t>vigenti;</a:t>
            </a:r>
            <a:r>
              <a:rPr lang="it-IT" sz="4000" dirty="0" smtClean="0">
                <a:latin typeface="+mn-lt"/>
                <a:cs typeface="Tahoma"/>
              </a:rPr>
              <a:t/>
            </a:r>
            <a:br>
              <a:rPr lang="it-IT" sz="4000" dirty="0" smtClean="0">
                <a:latin typeface="+mn-lt"/>
                <a:cs typeface="Tahoma"/>
              </a:rPr>
            </a:br>
            <a:r>
              <a:rPr lang="it-IT" sz="3600" spc="-245" dirty="0" smtClean="0">
                <a:latin typeface="Calibri" pitchFamily="34" charset="0"/>
              </a:rPr>
              <a:t/>
            </a:r>
            <a:br>
              <a:rPr lang="it-IT" sz="3600" spc="-245" dirty="0" smtClean="0">
                <a:latin typeface="Calibri" pitchFamily="34" charset="0"/>
              </a:rPr>
            </a:br>
            <a:endParaRPr lang="it-IT" sz="36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6106690"/>
          </a:xfrm>
        </p:spPr>
        <p:txBody>
          <a:bodyPr>
            <a:normAutofit fontScale="90000"/>
          </a:bodyPr>
          <a:lstStyle/>
          <a:p>
            <a:pPr marL="355600" marR="7620" algn="l">
              <a:lnSpc>
                <a:spcPct val="110000"/>
              </a:lnSpc>
              <a:spcBef>
                <a:spcPts val="600"/>
              </a:spcBef>
              <a:tabLst>
                <a:tab pos="274955" algn="l"/>
              </a:tabLst>
            </a:pPr>
            <a:r>
              <a:rPr lang="it-IT" spc="-305" dirty="0" smtClean="0">
                <a:latin typeface="Calibri" pitchFamily="34" charset="0"/>
                <a:cs typeface="Tahoma"/>
              </a:rPr>
              <a:t/>
            </a:r>
            <a:br>
              <a:rPr lang="it-IT" spc="-305" dirty="0" smtClean="0">
                <a:latin typeface="Calibri" pitchFamily="34" charset="0"/>
                <a:cs typeface="Tahoma"/>
              </a:rPr>
            </a:br>
            <a:r>
              <a:rPr lang="it-IT" sz="4000" spc="-305" dirty="0" smtClean="0">
                <a:latin typeface="Calibri" pitchFamily="34" charset="0"/>
                <a:cs typeface="Tahoma"/>
              </a:rPr>
              <a:t>- corretto </a:t>
            </a:r>
            <a:r>
              <a:rPr lang="it-IT" sz="4000" spc="-355" dirty="0" smtClean="0">
                <a:latin typeface="Calibri" pitchFamily="34" charset="0"/>
                <a:cs typeface="Tahoma"/>
              </a:rPr>
              <a:t>possesso </a:t>
            </a:r>
            <a:r>
              <a:rPr lang="it-IT" sz="4000" spc="-440" dirty="0" smtClean="0">
                <a:latin typeface="Calibri" pitchFamily="34" charset="0"/>
                <a:cs typeface="Tahoma"/>
              </a:rPr>
              <a:t>ed </a:t>
            </a:r>
            <a:r>
              <a:rPr lang="it-IT" sz="4000" spc="-310" dirty="0" smtClean="0">
                <a:latin typeface="Calibri" pitchFamily="34" charset="0"/>
                <a:cs typeface="Tahoma"/>
              </a:rPr>
              <a:t>esercizio </a:t>
            </a:r>
            <a:r>
              <a:rPr lang="it-IT" sz="4000" spc="-345" dirty="0" smtClean="0">
                <a:latin typeface="Calibri" pitchFamily="34" charset="0"/>
                <a:cs typeface="Tahoma"/>
              </a:rPr>
              <a:t>delle    </a:t>
            </a:r>
            <a:br>
              <a:rPr lang="it-IT" sz="4000" spc="-345" dirty="0" smtClean="0">
                <a:latin typeface="Calibri" pitchFamily="34" charset="0"/>
                <a:cs typeface="Tahoma"/>
              </a:rPr>
            </a:br>
            <a:r>
              <a:rPr lang="it-IT" sz="4000" spc="-345" dirty="0" smtClean="0">
                <a:latin typeface="Calibri" pitchFamily="34" charset="0"/>
                <a:cs typeface="Tahoma"/>
              </a:rPr>
              <a:t>   </a:t>
            </a:r>
            <a:r>
              <a:rPr lang="it-IT" sz="4000" spc="-430" dirty="0" smtClean="0">
                <a:latin typeface="Calibri" pitchFamily="34" charset="0"/>
                <a:cs typeface="Tahoma"/>
              </a:rPr>
              <a:t>competenze  </a:t>
            </a:r>
            <a:r>
              <a:rPr lang="it-IT" sz="4000" spc="-320" dirty="0" smtClean="0">
                <a:latin typeface="Calibri" pitchFamily="34" charset="0"/>
                <a:cs typeface="Tahoma"/>
              </a:rPr>
              <a:t>relazionali, </a:t>
            </a:r>
            <a:r>
              <a:rPr lang="it-IT" sz="4000" spc="-360" dirty="0" smtClean="0">
                <a:latin typeface="Calibri" pitchFamily="34" charset="0"/>
                <a:cs typeface="Tahoma"/>
              </a:rPr>
              <a:t>organizzative  </a:t>
            </a:r>
            <a:r>
              <a:rPr lang="it-IT" sz="4000" spc="-409" dirty="0" smtClean="0">
                <a:latin typeface="Calibri" pitchFamily="34" charset="0"/>
                <a:cs typeface="Tahoma"/>
              </a:rPr>
              <a:t>e</a:t>
            </a:r>
            <a:r>
              <a:rPr lang="it-IT" sz="4000" spc="-229" dirty="0" smtClean="0">
                <a:latin typeface="Calibri" pitchFamily="34" charset="0"/>
                <a:cs typeface="Tahoma"/>
              </a:rPr>
              <a:t>   </a:t>
            </a:r>
            <a:r>
              <a:rPr lang="it-IT" sz="4000" spc="-350" dirty="0" smtClean="0">
                <a:latin typeface="Calibri" pitchFamily="34" charset="0"/>
                <a:cs typeface="Tahoma"/>
              </a:rPr>
              <a:t>gestionali;</a:t>
            </a:r>
            <a:br>
              <a:rPr lang="it-IT" sz="4000" spc="-350" dirty="0" smtClean="0">
                <a:latin typeface="Calibri" pitchFamily="34" charset="0"/>
                <a:cs typeface="Tahoma"/>
              </a:rPr>
            </a:br>
            <a:r>
              <a:rPr lang="it-IT" sz="4000" dirty="0" smtClean="0">
                <a:latin typeface="Calibri" pitchFamily="34" charset="0"/>
                <a:cs typeface="Tahoma"/>
              </a:rPr>
              <a:t/>
            </a:r>
            <a:br>
              <a:rPr lang="it-IT" sz="4000" dirty="0" smtClean="0">
                <a:latin typeface="Calibri" pitchFamily="34" charset="0"/>
                <a:cs typeface="Tahoma"/>
              </a:rPr>
            </a:br>
            <a:r>
              <a:rPr lang="it-IT" sz="4000" dirty="0" smtClean="0">
                <a:latin typeface="Calibri" pitchFamily="34" charset="0"/>
                <a:cs typeface="Tahoma"/>
              </a:rPr>
              <a:t>- </a:t>
            </a:r>
            <a:r>
              <a:rPr lang="it-IT" sz="4000" spc="-365" dirty="0" smtClean="0">
                <a:latin typeface="Calibri" pitchFamily="34" charset="0"/>
                <a:cs typeface="Tahoma"/>
              </a:rPr>
              <a:t>osservanza </a:t>
            </a:r>
            <a:r>
              <a:rPr lang="it-IT" sz="4000" spc="-370" dirty="0" smtClean="0">
                <a:latin typeface="Calibri" pitchFamily="34" charset="0"/>
                <a:cs typeface="Tahoma"/>
              </a:rPr>
              <a:t>dei </a:t>
            </a:r>
            <a:r>
              <a:rPr lang="it-IT" sz="4000" spc="-345" dirty="0" smtClean="0">
                <a:latin typeface="Calibri" pitchFamily="34" charset="0"/>
                <a:cs typeface="Tahoma"/>
              </a:rPr>
              <a:t>doveri </a:t>
            </a:r>
            <a:r>
              <a:rPr lang="it-IT" sz="4000" spc="-360" dirty="0" smtClean="0">
                <a:latin typeface="Calibri" pitchFamily="34" charset="0"/>
                <a:cs typeface="Tahoma"/>
              </a:rPr>
              <a:t>connessi </a:t>
            </a:r>
            <a:r>
              <a:rPr lang="it-IT" sz="4000" spc="-400" dirty="0" smtClean="0">
                <a:latin typeface="Calibri" pitchFamily="34" charset="0"/>
                <a:cs typeface="Tahoma"/>
              </a:rPr>
              <a:t>con </a:t>
            </a:r>
            <a:r>
              <a:rPr lang="it-IT" sz="4000" spc="-335" dirty="0" smtClean="0">
                <a:latin typeface="Calibri" pitchFamily="34" charset="0"/>
                <a:cs typeface="Tahoma"/>
              </a:rPr>
              <a:t>lo </a:t>
            </a:r>
            <a:r>
              <a:rPr lang="it-IT" sz="4000" spc="-345" dirty="0" smtClean="0">
                <a:latin typeface="Calibri" pitchFamily="34" charset="0"/>
                <a:cs typeface="Tahoma"/>
              </a:rPr>
              <a:t>status </a:t>
            </a:r>
            <a:r>
              <a:rPr lang="it-IT" sz="4000" spc="-350" dirty="0" smtClean="0">
                <a:latin typeface="Calibri" pitchFamily="34" charset="0"/>
                <a:cs typeface="Tahoma"/>
              </a:rPr>
              <a:t>di  </a:t>
            </a:r>
            <a:br>
              <a:rPr lang="it-IT" sz="4000" spc="-350" dirty="0" smtClean="0">
                <a:latin typeface="Calibri" pitchFamily="34" charset="0"/>
                <a:cs typeface="Tahoma"/>
              </a:rPr>
            </a:br>
            <a:r>
              <a:rPr lang="it-IT" sz="4000" spc="-350" dirty="0" smtClean="0">
                <a:latin typeface="Calibri" pitchFamily="34" charset="0"/>
                <a:cs typeface="Tahoma"/>
              </a:rPr>
              <a:t>    </a:t>
            </a:r>
            <a:r>
              <a:rPr lang="it-IT" sz="4000" spc="-415" dirty="0" smtClean="0">
                <a:latin typeface="Calibri" pitchFamily="34" charset="0"/>
                <a:cs typeface="Tahoma"/>
              </a:rPr>
              <a:t>dipendente  </a:t>
            </a:r>
            <a:r>
              <a:rPr lang="it-IT" sz="4000" spc="-385" dirty="0" smtClean="0">
                <a:latin typeface="Calibri" pitchFamily="34" charset="0"/>
                <a:cs typeface="Tahoma"/>
              </a:rPr>
              <a:t>pubblico  </a:t>
            </a:r>
            <a:r>
              <a:rPr lang="it-IT" sz="4000" spc="-409" dirty="0" smtClean="0">
                <a:latin typeface="Calibri" pitchFamily="34" charset="0"/>
                <a:cs typeface="Tahoma"/>
              </a:rPr>
              <a:t>e  </a:t>
            </a:r>
            <a:r>
              <a:rPr lang="it-IT" sz="4000" spc="-335" dirty="0" smtClean="0">
                <a:latin typeface="Calibri" pitchFamily="34" charset="0"/>
                <a:cs typeface="Tahoma"/>
              </a:rPr>
              <a:t>inerenti  </a:t>
            </a:r>
            <a:r>
              <a:rPr lang="it-IT" sz="4000" spc="-320" dirty="0" smtClean="0">
                <a:latin typeface="Calibri" pitchFamily="34" charset="0"/>
                <a:cs typeface="Tahoma"/>
              </a:rPr>
              <a:t>la </a:t>
            </a:r>
            <a:r>
              <a:rPr lang="it-IT" sz="4000" spc="-400" dirty="0" smtClean="0">
                <a:latin typeface="Calibri" pitchFamily="34" charset="0"/>
                <a:cs typeface="Tahoma"/>
              </a:rPr>
              <a:t>funzione </a:t>
            </a:r>
            <a:r>
              <a:rPr lang="it-IT" sz="4000" spc="-340" dirty="0" smtClean="0">
                <a:latin typeface="Calibri" pitchFamily="34" charset="0"/>
                <a:cs typeface="Tahoma"/>
              </a:rPr>
              <a:t> </a:t>
            </a:r>
            <a:r>
              <a:rPr lang="it-IT" sz="4000" spc="-400" dirty="0" smtClean="0">
                <a:latin typeface="Calibri" pitchFamily="34" charset="0"/>
                <a:cs typeface="Tahoma"/>
              </a:rPr>
              <a:t>docente;</a:t>
            </a:r>
            <a:br>
              <a:rPr lang="it-IT" sz="4000" spc="-400" dirty="0" smtClean="0">
                <a:latin typeface="Calibri" pitchFamily="34" charset="0"/>
                <a:cs typeface="Tahoma"/>
              </a:rPr>
            </a:br>
            <a:r>
              <a:rPr lang="it-IT" sz="4000" dirty="0" smtClean="0">
                <a:latin typeface="Calibri" pitchFamily="34" charset="0"/>
                <a:cs typeface="Tahoma"/>
              </a:rPr>
              <a:t/>
            </a:r>
            <a:br>
              <a:rPr lang="it-IT" sz="4000" dirty="0" smtClean="0">
                <a:latin typeface="Calibri" pitchFamily="34" charset="0"/>
                <a:cs typeface="Tahoma"/>
              </a:rPr>
            </a:br>
            <a:r>
              <a:rPr lang="it-IT" sz="4000" dirty="0" smtClean="0">
                <a:latin typeface="Calibri" pitchFamily="34" charset="0"/>
                <a:cs typeface="Tahoma"/>
              </a:rPr>
              <a:t>- </a:t>
            </a:r>
            <a:r>
              <a:rPr lang="it-IT" sz="4000" spc="-360" dirty="0" smtClean="0">
                <a:latin typeface="Calibri" pitchFamily="34" charset="0"/>
                <a:cs typeface="Tahoma"/>
              </a:rPr>
              <a:t>partecipazione  </a:t>
            </a:r>
            <a:r>
              <a:rPr lang="it-IT" sz="4000" spc="-315" dirty="0" smtClean="0">
                <a:latin typeface="Calibri" pitchFamily="34" charset="0"/>
                <a:cs typeface="Tahoma"/>
              </a:rPr>
              <a:t>alle  </a:t>
            </a:r>
            <a:r>
              <a:rPr lang="it-IT" sz="4000" spc="-325" dirty="0" smtClean="0">
                <a:latin typeface="Calibri" pitchFamily="34" charset="0"/>
                <a:cs typeface="Tahoma"/>
              </a:rPr>
              <a:t>attività  </a:t>
            </a:r>
            <a:r>
              <a:rPr lang="it-IT" sz="4000" spc="-365" dirty="0" smtClean="0">
                <a:latin typeface="Calibri" pitchFamily="34" charset="0"/>
                <a:cs typeface="Tahoma"/>
              </a:rPr>
              <a:t>formative  </a:t>
            </a:r>
            <a:r>
              <a:rPr lang="it-IT" sz="4000" spc="-409" dirty="0" smtClean="0">
                <a:latin typeface="Calibri" pitchFamily="34" charset="0"/>
                <a:cs typeface="Tahoma"/>
              </a:rPr>
              <a:t>e   </a:t>
            </a:r>
            <a:br>
              <a:rPr lang="it-IT" sz="4000" spc="-409" dirty="0" smtClean="0">
                <a:latin typeface="Calibri" pitchFamily="34" charset="0"/>
                <a:cs typeface="Tahoma"/>
              </a:rPr>
            </a:br>
            <a:r>
              <a:rPr lang="it-IT" sz="4000" spc="-409" dirty="0" smtClean="0">
                <a:latin typeface="Calibri" pitchFamily="34" charset="0"/>
                <a:cs typeface="Tahoma"/>
              </a:rPr>
              <a:t>    raggiungimento  </a:t>
            </a:r>
            <a:r>
              <a:rPr lang="it-IT" sz="4000" spc="-360" dirty="0" smtClean="0">
                <a:latin typeface="Calibri" pitchFamily="34" charset="0"/>
                <a:cs typeface="Tahoma"/>
              </a:rPr>
              <a:t>degli  </a:t>
            </a:r>
            <a:r>
              <a:rPr lang="it-IT" sz="4000" spc="-335" dirty="0" smtClean="0">
                <a:latin typeface="Calibri" pitchFamily="34" charset="0"/>
                <a:cs typeface="Tahoma"/>
              </a:rPr>
              <a:t>obiettivi   </a:t>
            </a:r>
            <a:r>
              <a:rPr lang="it-IT" sz="4000" spc="-345" dirty="0" smtClean="0">
                <a:latin typeface="Calibri" pitchFamily="34" charset="0"/>
                <a:cs typeface="Tahoma"/>
              </a:rPr>
              <a:t>dalle  </a:t>
            </a:r>
            <a:r>
              <a:rPr lang="it-IT" sz="4000" spc="-320" dirty="0" smtClean="0">
                <a:latin typeface="Calibri" pitchFamily="34" charset="0"/>
                <a:cs typeface="Tahoma"/>
              </a:rPr>
              <a:t>stesse</a:t>
            </a:r>
            <a:r>
              <a:rPr lang="it-IT" sz="4000" spc="-195" dirty="0" smtClean="0">
                <a:latin typeface="Calibri" pitchFamily="34" charset="0"/>
                <a:cs typeface="Tahoma"/>
              </a:rPr>
              <a:t> </a:t>
            </a:r>
            <a:r>
              <a:rPr lang="it-IT" sz="4000" spc="-300" dirty="0" smtClean="0">
                <a:latin typeface="Calibri" pitchFamily="34" charset="0"/>
                <a:cs typeface="Tahoma"/>
              </a:rPr>
              <a:t>previsti.</a:t>
            </a:r>
            <a:r>
              <a:rPr lang="it-IT" dirty="0" smtClean="0">
                <a:latin typeface="Calibri" pitchFamily="34" charset="0"/>
                <a:cs typeface="Tahoma"/>
              </a:rPr>
              <a:t/>
            </a:r>
            <a:br>
              <a:rPr lang="it-IT" dirty="0" smtClean="0">
                <a:latin typeface="Calibri" pitchFamily="34" charset="0"/>
                <a:cs typeface="Tahoma"/>
              </a:rPr>
            </a:br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/>
          <a:lstStyle/>
          <a:p>
            <a:r>
              <a:rPr lang="it-IT" dirty="0" smtClean="0"/>
              <a:t>Buon lavoro!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4722"/>
          </a:xfrm>
        </p:spPr>
        <p:txBody>
          <a:bodyPr>
            <a:normAutofit fontScale="90000"/>
          </a:bodyPr>
          <a:lstStyle/>
          <a:p>
            <a:pPr marL="514350" indent="-514350"/>
            <a:r>
              <a:rPr lang="it-IT" sz="3100" b="1" dirty="0" smtClean="0"/>
              <a:t>Le Novità del modello formativo</a:t>
            </a:r>
            <a:br>
              <a:rPr lang="it-IT" sz="3100" b="1" dirty="0" smtClean="0"/>
            </a:br>
            <a:r>
              <a:rPr lang="it-IT" sz="3100" b="1" dirty="0" smtClean="0"/>
              <a:t/>
            </a:r>
            <a:br>
              <a:rPr lang="it-IT" sz="3100" b="1" dirty="0" smtClean="0"/>
            </a:br>
            <a:r>
              <a:rPr lang="it-IT" sz="3100" b="1" dirty="0" smtClean="0"/>
              <a:t>Bilancio di competenze iniziale e finale</a:t>
            </a:r>
            <a:br>
              <a:rPr lang="it-IT" sz="3100" b="1" dirty="0" smtClean="0"/>
            </a:br>
            <a:r>
              <a:rPr lang="it-IT" sz="3100" dirty="0" smtClean="0"/>
              <a:t>“fotografia” delle competenze possedute </a:t>
            </a:r>
            <a:br>
              <a:rPr lang="it-IT" sz="3100" dirty="0" smtClean="0"/>
            </a:br>
            <a:r>
              <a:rPr lang="it-IT" sz="3100" dirty="0" smtClean="0"/>
              <a:t>e di quelle da acquisire e /o potenziare</a:t>
            </a:r>
            <a:br>
              <a:rPr lang="it-IT" sz="3100" dirty="0" smtClean="0"/>
            </a:br>
            <a:r>
              <a:rPr lang="it-IT" sz="3100" dirty="0" smtClean="0"/>
              <a:t/>
            </a:r>
            <a:br>
              <a:rPr lang="it-IT" sz="3100" dirty="0" smtClean="0"/>
            </a:br>
            <a:r>
              <a:rPr lang="it-IT" sz="3100" dirty="0" smtClean="0"/>
              <a:t>	</a:t>
            </a:r>
            <a:r>
              <a:rPr lang="it-IT" sz="3100" b="1" dirty="0" smtClean="0"/>
              <a:t>Patto per lo sviluppo professionale</a:t>
            </a:r>
            <a:br>
              <a:rPr lang="it-IT" sz="3100" b="1" dirty="0" smtClean="0"/>
            </a:br>
            <a:r>
              <a:rPr lang="it-IT" sz="3100" dirty="0" smtClean="0"/>
              <a:t>	stipulato tra DS e docente neo-assunto sulla base del bilancio al fine di conseguire gli obiettivi di sviluppo delle competenze di natura culturale, disciplinare, </a:t>
            </a:r>
            <a:r>
              <a:rPr lang="it-IT" sz="3100" dirty="0" err="1" smtClean="0"/>
              <a:t>didattico-metodologica</a:t>
            </a:r>
            <a:r>
              <a:rPr lang="it-IT" sz="3100" dirty="0" smtClean="0"/>
              <a:t> e relazionale da raggiungere attraverso le attività formative</a:t>
            </a:r>
            <a:r>
              <a:rPr lang="it-IT" sz="3600" dirty="0" smtClean="0"/>
              <a:t/>
            </a:r>
            <a:br>
              <a:rPr lang="it-IT" sz="3600" dirty="0" smtClean="0"/>
            </a:br>
            <a:endParaRPr lang="it-IT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>
            <a:normAutofit fontScale="90000"/>
          </a:bodyPr>
          <a:lstStyle/>
          <a:p>
            <a:r>
              <a:rPr lang="it-IT" sz="4000" dirty="0" smtClean="0"/>
              <a:t/>
            </a:r>
            <a:br>
              <a:rPr lang="it-IT" sz="4000" dirty="0" smtClean="0"/>
            </a:br>
            <a:r>
              <a:rPr lang="it-IT" sz="4000" dirty="0" smtClean="0"/>
              <a:t/>
            </a:r>
            <a:br>
              <a:rPr lang="it-IT" sz="4000" dirty="0" smtClean="0"/>
            </a:br>
            <a:r>
              <a:rPr lang="it-IT" sz="4000" b="1" dirty="0" smtClean="0"/>
              <a:t>Un Percorso in 4 fasi</a:t>
            </a:r>
            <a:r>
              <a:rPr lang="it-IT" sz="4000" dirty="0" smtClean="0"/>
              <a:t/>
            </a:r>
            <a:br>
              <a:rPr lang="it-IT" sz="4000" dirty="0" smtClean="0"/>
            </a:br>
            <a:r>
              <a:rPr lang="it-IT" sz="4000" dirty="0" smtClean="0"/>
              <a:t/>
            </a:r>
            <a:br>
              <a:rPr lang="it-IT" sz="4000" dirty="0" smtClean="0"/>
            </a:br>
            <a:r>
              <a:rPr lang="it-IT" sz="4000" dirty="0" smtClean="0"/>
              <a:t>Le </a:t>
            </a:r>
            <a:r>
              <a:rPr lang="it-IT" sz="4000" b="1" dirty="0" smtClean="0"/>
              <a:t>Attività formative </a:t>
            </a:r>
            <a:r>
              <a:rPr lang="it-IT" sz="4000" dirty="0" smtClean="0"/>
              <a:t>previste per il periodo di prova sono organizzate in </a:t>
            </a:r>
            <a:br>
              <a:rPr lang="it-IT" sz="4000" dirty="0" smtClean="0"/>
            </a:br>
            <a:r>
              <a:rPr lang="it-IT" sz="4000" b="1" dirty="0" smtClean="0"/>
              <a:t>4 fasi</a:t>
            </a:r>
            <a:r>
              <a:rPr lang="it-IT" sz="4000" dirty="0" smtClean="0"/>
              <a:t/>
            </a:r>
            <a:br>
              <a:rPr lang="it-IT" sz="4000" dirty="0" smtClean="0"/>
            </a:br>
            <a:r>
              <a:rPr lang="it-IT" sz="4000" dirty="0" smtClean="0"/>
              <a:t>per una durata complessiva di </a:t>
            </a:r>
            <a:r>
              <a:rPr lang="it-IT" sz="4000" b="1" dirty="0" smtClean="0"/>
              <a:t>50 ore</a:t>
            </a:r>
            <a:r>
              <a:rPr lang="it-IT" sz="4000" dirty="0" smtClean="0"/>
              <a:t> </a:t>
            </a:r>
            <a:br>
              <a:rPr lang="it-IT" sz="4000" dirty="0" smtClean="0"/>
            </a:br>
            <a:r>
              <a:rPr lang="it-IT" sz="4000" dirty="0" smtClean="0"/>
              <a:t/>
            </a:r>
            <a:br>
              <a:rPr lang="it-IT" sz="4000" dirty="0" smtClean="0"/>
            </a:br>
            <a:r>
              <a:rPr lang="it-IT" sz="4000" dirty="0" smtClean="0"/>
              <a:t>fermo restando</a:t>
            </a:r>
            <a:br>
              <a:rPr lang="it-IT" sz="4000" dirty="0" smtClean="0"/>
            </a:br>
            <a:r>
              <a:rPr lang="it-IT" sz="4000" dirty="0" smtClean="0"/>
              <a:t>la partecipazione del docente </a:t>
            </a:r>
            <a:br>
              <a:rPr lang="it-IT" sz="4000" dirty="0" smtClean="0"/>
            </a:br>
            <a:r>
              <a:rPr lang="it-IT" sz="4000" dirty="0" smtClean="0"/>
              <a:t>alle attività di formazione previste dall’Istituzione scolastica </a:t>
            </a:r>
            <a:br>
              <a:rPr lang="it-IT" sz="4000" dirty="0" smtClean="0"/>
            </a:br>
            <a:r>
              <a:rPr lang="it-IT" i="1" dirty="0" smtClean="0"/>
              <a:t/>
            </a:r>
            <a:br>
              <a:rPr lang="it-IT" i="1" dirty="0" smtClean="0"/>
            </a:b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rmAutofit fontScale="90000"/>
          </a:bodyPr>
          <a:lstStyle/>
          <a:p>
            <a:pPr algn="l"/>
            <a:r>
              <a:rPr lang="it-IT" sz="4000" dirty="0" smtClean="0"/>
              <a:t/>
            </a:r>
            <a:br>
              <a:rPr lang="it-IT" sz="4000" dirty="0" smtClean="0"/>
            </a:br>
            <a:r>
              <a:rPr lang="it-IT" sz="3600" dirty="0" err="1" smtClean="0"/>
              <a:t>I^</a:t>
            </a:r>
            <a:r>
              <a:rPr lang="it-IT" sz="3600" dirty="0" smtClean="0"/>
              <a:t> fase:   </a:t>
            </a:r>
            <a:r>
              <a:rPr lang="it-IT" sz="3600" b="1" dirty="0" smtClean="0"/>
              <a:t>Incontri informativi </a:t>
            </a:r>
            <a:r>
              <a:rPr lang="it-IT" sz="3600" dirty="0" smtClean="0"/>
              <a:t/>
            </a:r>
            <a:br>
              <a:rPr lang="it-IT" sz="3600" dirty="0" smtClean="0"/>
            </a:br>
            <a:r>
              <a:rPr lang="it-IT" sz="3600" dirty="0" smtClean="0"/>
              <a:t>                (di accoglienza e di restituzione)</a:t>
            </a:r>
            <a:br>
              <a:rPr lang="it-IT" sz="3600" dirty="0" smtClean="0"/>
            </a:br>
            <a:r>
              <a:rPr lang="it-IT" sz="3600" dirty="0" smtClean="0"/>
              <a:t/>
            </a:r>
            <a:br>
              <a:rPr lang="it-IT" sz="3600" dirty="0" smtClean="0"/>
            </a:br>
            <a:r>
              <a:rPr lang="it-IT" sz="3600" dirty="0" err="1" smtClean="0"/>
              <a:t>II^</a:t>
            </a:r>
            <a:r>
              <a:rPr lang="it-IT" sz="3600" dirty="0" smtClean="0"/>
              <a:t> fase:  </a:t>
            </a:r>
            <a:r>
              <a:rPr lang="it-IT" sz="3600" b="1" dirty="0" smtClean="0"/>
              <a:t>Laboratori formativi </a:t>
            </a:r>
            <a:r>
              <a:rPr lang="it-IT" sz="3600" dirty="0" smtClean="0"/>
              <a:t/>
            </a:r>
            <a:br>
              <a:rPr lang="it-IT" sz="3600" dirty="0" smtClean="0"/>
            </a:br>
            <a:r>
              <a:rPr lang="it-IT" sz="3600" dirty="0" smtClean="0"/>
              <a:t/>
            </a:r>
            <a:br>
              <a:rPr lang="it-IT" sz="3600" dirty="0" smtClean="0"/>
            </a:br>
            <a:r>
              <a:rPr lang="it-IT" sz="3600" dirty="0" err="1" smtClean="0"/>
              <a:t>III^</a:t>
            </a:r>
            <a:r>
              <a:rPr lang="it-IT" sz="3600" dirty="0" smtClean="0"/>
              <a:t> fase: </a:t>
            </a:r>
            <a:r>
              <a:rPr lang="it-IT" sz="3600" b="1" dirty="0" err="1" smtClean="0"/>
              <a:t>Peer</a:t>
            </a:r>
            <a:r>
              <a:rPr lang="it-IT" sz="3600" b="1" dirty="0" smtClean="0"/>
              <a:t> </a:t>
            </a:r>
            <a:r>
              <a:rPr lang="it-IT" sz="3600" b="1" dirty="0" err="1" smtClean="0"/>
              <a:t>to</a:t>
            </a:r>
            <a:r>
              <a:rPr lang="it-IT" sz="3600" b="1" dirty="0" smtClean="0"/>
              <a:t> </a:t>
            </a:r>
            <a:r>
              <a:rPr lang="it-IT" sz="3600" b="1" dirty="0" err="1" smtClean="0"/>
              <a:t>peer</a:t>
            </a:r>
            <a:r>
              <a:rPr lang="it-IT" sz="3600" b="1" dirty="0" smtClean="0"/>
              <a:t> </a:t>
            </a:r>
            <a:r>
              <a:rPr lang="it-IT" sz="3600" dirty="0" smtClean="0"/>
              <a:t/>
            </a:r>
            <a:br>
              <a:rPr lang="it-IT" sz="3600" dirty="0" smtClean="0"/>
            </a:br>
            <a:r>
              <a:rPr lang="it-IT" sz="3600" dirty="0" smtClean="0"/>
              <a:t>                (osservazione reciproca tra </a:t>
            </a:r>
            <a:br>
              <a:rPr lang="it-IT" sz="3600" dirty="0" smtClean="0"/>
            </a:br>
            <a:r>
              <a:rPr lang="it-IT" sz="3600" dirty="0" smtClean="0"/>
              <a:t>                 neo-assunto e tutor)</a:t>
            </a:r>
            <a:br>
              <a:rPr lang="it-IT" sz="3600" dirty="0" smtClean="0"/>
            </a:br>
            <a:r>
              <a:rPr lang="it-IT" sz="3600" dirty="0" smtClean="0"/>
              <a:t/>
            </a:r>
            <a:br>
              <a:rPr lang="it-IT" sz="3600" dirty="0" smtClean="0"/>
            </a:br>
            <a:r>
              <a:rPr lang="it-IT" sz="3600" dirty="0" err="1" smtClean="0"/>
              <a:t>IV^</a:t>
            </a:r>
            <a:r>
              <a:rPr lang="it-IT" sz="3600" dirty="0" smtClean="0"/>
              <a:t> fase: </a:t>
            </a:r>
            <a:r>
              <a:rPr lang="it-IT" sz="3600" b="1" dirty="0" smtClean="0"/>
              <a:t>Formazione online e </a:t>
            </a:r>
            <a:br>
              <a:rPr lang="it-IT" sz="3600" b="1" dirty="0" smtClean="0"/>
            </a:br>
            <a:r>
              <a:rPr lang="it-IT" sz="3600" b="1" dirty="0" smtClean="0"/>
              <a:t>                Portfolio professionale digitale</a:t>
            </a:r>
            <a:r>
              <a:rPr lang="it-IT" sz="3600" dirty="0" smtClean="0"/>
              <a:t/>
            </a:r>
            <a:br>
              <a:rPr lang="it-IT" sz="3600" dirty="0" smtClean="0"/>
            </a:br>
            <a:r>
              <a:rPr lang="it-IT" sz="3600" dirty="0" smtClean="0"/>
              <a:t>	(sostitutivo della relazione finale o tesina)</a:t>
            </a:r>
            <a:br>
              <a:rPr lang="it-IT" sz="3600" dirty="0" smtClean="0"/>
            </a:br>
            <a:endParaRPr lang="it-IT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36104"/>
          </a:xfrm>
        </p:spPr>
        <p:txBody>
          <a:bodyPr/>
          <a:lstStyle/>
          <a:p>
            <a:r>
              <a:rPr lang="it-IT" b="1" dirty="0" smtClean="0"/>
              <a:t>Il Quadro analitico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2174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1800" dirty="0" smtClean="0"/>
              <a:t>					 Incontro propedeutico  3 ore</a:t>
            </a:r>
          </a:p>
          <a:p>
            <a:pPr marL="0" indent="0">
              <a:buNone/>
            </a:pPr>
            <a:r>
              <a:rPr lang="it-IT" sz="1800" dirty="0" smtClean="0"/>
              <a:t>Incontri propedeutici e di restituzione	6 ORE	 Incontro di restituzione 3 ore</a:t>
            </a:r>
          </a:p>
          <a:p>
            <a:pPr marL="0" indent="0">
              <a:buNone/>
            </a:pPr>
            <a:endParaRPr lang="it-IT" sz="1800" dirty="0"/>
          </a:p>
          <a:p>
            <a:pPr marL="0" indent="0">
              <a:buNone/>
            </a:pPr>
            <a:endParaRPr lang="it-IT" sz="1800" dirty="0" smtClean="0"/>
          </a:p>
          <a:p>
            <a:pPr marL="0" indent="0">
              <a:buNone/>
            </a:pPr>
            <a:r>
              <a:rPr lang="it-IT" sz="1800" dirty="0" smtClean="0"/>
              <a:t>Laboratori formativi		12 ORE	4 Incontri di 3 ore – possibilità di 					opzione – Laboratori 						obbligatori su BES e  DIGITALE</a:t>
            </a:r>
          </a:p>
          <a:p>
            <a:pPr marL="0" indent="0">
              <a:buNone/>
            </a:pPr>
            <a:endParaRPr lang="it-IT" sz="1800" dirty="0"/>
          </a:p>
          <a:p>
            <a:pPr marL="0" indent="0">
              <a:buNone/>
            </a:pPr>
            <a:endParaRPr lang="it-IT" sz="1800" dirty="0" smtClean="0"/>
          </a:p>
          <a:p>
            <a:pPr marL="0" indent="0">
              <a:buNone/>
            </a:pPr>
            <a:r>
              <a:rPr lang="it-IT" sz="1800" dirty="0" smtClean="0"/>
              <a:t>Peer to </a:t>
            </a:r>
            <a:r>
              <a:rPr lang="it-IT" sz="1800" dirty="0" err="1" smtClean="0"/>
              <a:t>peer</a:t>
            </a:r>
            <a:r>
              <a:rPr lang="it-IT" sz="1800" dirty="0" smtClean="0"/>
              <a:t>			12 ORE   	</a:t>
            </a:r>
            <a:r>
              <a:rPr lang="it-IT" sz="1600" dirty="0" smtClean="0"/>
              <a:t>Progettazione condivisa	3 ore</a:t>
            </a:r>
          </a:p>
          <a:p>
            <a:pPr marL="0" indent="0">
              <a:buNone/>
            </a:pPr>
            <a:r>
              <a:rPr lang="it-IT" sz="1600" dirty="0" smtClean="0"/>
              <a:t>					Osservazione neoassunto – tutor 4 ore</a:t>
            </a:r>
          </a:p>
          <a:p>
            <a:pPr marL="0" indent="0">
              <a:buNone/>
            </a:pPr>
            <a:r>
              <a:rPr lang="it-IT" sz="1600" dirty="0" smtClean="0"/>
              <a:t>					Osservazione tutor – neoassunto 4 ore</a:t>
            </a:r>
          </a:p>
          <a:p>
            <a:pPr marL="0" indent="0">
              <a:buNone/>
            </a:pPr>
            <a:r>
              <a:rPr lang="it-IT" sz="1600" dirty="0" smtClean="0"/>
              <a:t>					Verifica dell’esperienza  	1 ora</a:t>
            </a:r>
          </a:p>
          <a:p>
            <a:pPr marL="0" indent="0">
              <a:buNone/>
            </a:pPr>
            <a:endParaRPr lang="it-IT" sz="1600" dirty="0"/>
          </a:p>
          <a:p>
            <a:pPr marL="0" indent="0">
              <a:buNone/>
            </a:pPr>
            <a:r>
              <a:rPr lang="it-IT" sz="1600" dirty="0" smtClean="0"/>
              <a:t>Formazione online e portfolio professionale 	 20 ORE	Bilancio iniziale competenze	3 ore</a:t>
            </a:r>
          </a:p>
          <a:p>
            <a:pPr marL="0" indent="0">
              <a:buNone/>
            </a:pPr>
            <a:r>
              <a:rPr lang="it-IT" sz="1600" dirty="0"/>
              <a:t>	</a:t>
            </a:r>
            <a:r>
              <a:rPr lang="it-IT" sz="1600" dirty="0" smtClean="0"/>
              <a:t>				Portfolio, questionari, consultazione </a:t>
            </a:r>
          </a:p>
          <a:p>
            <a:pPr marL="0" indent="0">
              <a:buNone/>
            </a:pPr>
            <a:r>
              <a:rPr lang="it-IT" sz="1600" dirty="0" smtClean="0"/>
              <a:t>							                  14 ore</a:t>
            </a:r>
          </a:p>
          <a:p>
            <a:pPr marL="0" indent="0">
              <a:buNone/>
            </a:pPr>
            <a:r>
              <a:rPr lang="it-IT" sz="1600" dirty="0"/>
              <a:t>	</a:t>
            </a:r>
            <a:r>
              <a:rPr lang="it-IT" sz="1600" dirty="0" smtClean="0"/>
              <a:t>				Bilancio finale competenze 	3 ore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75303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I Laboratori formativi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 </a:t>
            </a:r>
            <a:r>
              <a:rPr lang="it-IT" dirty="0" smtClean="0"/>
              <a:t>Bisogni educativi speciali (obbligatorio);</a:t>
            </a:r>
          </a:p>
          <a:p>
            <a:r>
              <a:rPr lang="it-IT" dirty="0" smtClean="0"/>
              <a:t> Digitale e suo </a:t>
            </a:r>
            <a:r>
              <a:rPr lang="it-IT" dirty="0"/>
              <a:t>impatto </a:t>
            </a:r>
            <a:r>
              <a:rPr lang="it-IT" dirty="0" smtClean="0"/>
              <a:t>sulla didattica  (obbligatorio);</a:t>
            </a:r>
            <a:endParaRPr lang="it-IT" dirty="0"/>
          </a:p>
          <a:p>
            <a:r>
              <a:rPr lang="it-IT" dirty="0"/>
              <a:t> </a:t>
            </a:r>
            <a:r>
              <a:rPr lang="it-IT" dirty="0" smtClean="0"/>
              <a:t>Gestione </a:t>
            </a:r>
            <a:r>
              <a:rPr lang="it-IT" dirty="0"/>
              <a:t>della classe e </a:t>
            </a:r>
            <a:r>
              <a:rPr lang="it-IT" dirty="0" smtClean="0"/>
              <a:t>problematiche      </a:t>
            </a:r>
          </a:p>
          <a:p>
            <a:pPr>
              <a:buNone/>
            </a:pPr>
            <a:r>
              <a:rPr lang="it-IT" dirty="0" smtClean="0"/>
              <a:t>     relazionali</a:t>
            </a:r>
            <a:r>
              <a:rPr lang="it-IT" dirty="0"/>
              <a:t>;</a:t>
            </a:r>
          </a:p>
          <a:p>
            <a:r>
              <a:rPr lang="it-IT" dirty="0"/>
              <a:t> </a:t>
            </a:r>
            <a:r>
              <a:rPr lang="it-IT" dirty="0" smtClean="0"/>
              <a:t>Valutazione didattica e valutazione di sistema;</a:t>
            </a:r>
            <a:endParaRPr lang="it-IT" dirty="0"/>
          </a:p>
          <a:p>
            <a:r>
              <a:rPr lang="it-IT" dirty="0"/>
              <a:t> </a:t>
            </a:r>
            <a:r>
              <a:rPr lang="it-IT" dirty="0" smtClean="0"/>
              <a:t>Contrasto alla dispersione scolastica;</a:t>
            </a:r>
            <a:endParaRPr lang="it-IT" dirty="0"/>
          </a:p>
          <a:p>
            <a:r>
              <a:rPr lang="it-IT" dirty="0" smtClean="0"/>
              <a:t> Inclusione </a:t>
            </a:r>
            <a:r>
              <a:rPr lang="it-IT" dirty="0"/>
              <a:t>sociale ed aspetti interculturali;</a:t>
            </a:r>
          </a:p>
          <a:p>
            <a:r>
              <a:rPr lang="it-IT" dirty="0"/>
              <a:t> </a:t>
            </a:r>
            <a:r>
              <a:rPr lang="it-IT" dirty="0" smtClean="0"/>
              <a:t>Orientamento e alternanza </a:t>
            </a:r>
            <a:r>
              <a:rPr lang="it-IT" dirty="0"/>
              <a:t>scuola-lavoro;</a:t>
            </a:r>
          </a:p>
          <a:p>
            <a:r>
              <a:rPr lang="it-IT" dirty="0" smtClean="0"/>
              <a:t> Buone pratiche di didattiche disciplinari.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58077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Ambiti della formazione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Area della didattica: prendersi cura degli allievi e della didattica (</a:t>
            </a:r>
            <a:r>
              <a:rPr lang="it-IT" sz="2000" dirty="0" smtClean="0"/>
              <a:t>qualità della didattica, successo formativo e scolastico, risultati ottenuti dal docente nel potenziamento delle competenze degli alunni) </a:t>
            </a:r>
          </a:p>
          <a:p>
            <a:r>
              <a:rPr lang="it-IT" dirty="0" smtClean="0"/>
              <a:t>Area della professionalità: prendersi cura della gestione della scuola (</a:t>
            </a:r>
            <a:r>
              <a:rPr lang="it-IT" sz="2000" dirty="0" smtClean="0"/>
              <a:t>coordinamento organizzativo, collaborazione alla ricerca didattica, alla documentazione e alla diffusione delle buone pratiche)</a:t>
            </a:r>
          </a:p>
          <a:p>
            <a:r>
              <a:rPr lang="it-IT" dirty="0" smtClean="0"/>
              <a:t>Area formativa: prendersi cura della propria professionalità </a:t>
            </a:r>
            <a:r>
              <a:rPr lang="it-IT" sz="2400" dirty="0" smtClean="0"/>
              <a:t>(</a:t>
            </a:r>
            <a:r>
              <a:rPr lang="it-IT" sz="2000" dirty="0" smtClean="0"/>
              <a:t>coordinamento didattico, innovazione didattica e formazione)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087342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r>
              <a:rPr lang="it-IT" sz="3200" b="1" dirty="0" smtClean="0"/>
              <a:t>La rilevazione del fabbisogno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904656"/>
          </a:xfrm>
        </p:spPr>
        <p:txBody>
          <a:bodyPr>
            <a:normAutofit fontScale="40000" lnSpcReduction="20000"/>
          </a:bodyPr>
          <a:lstStyle/>
          <a:p>
            <a:pPr algn="ctr">
              <a:buNone/>
            </a:pPr>
            <a:r>
              <a:rPr lang="it-IT" sz="4000" b="1" dirty="0" smtClean="0"/>
              <a:t>LABORATORI DI FORMAZIONE </a:t>
            </a:r>
            <a:r>
              <a:rPr lang="it-IT" sz="4000" b="1" i="1" dirty="0" smtClean="0"/>
              <a:t>ON DEMAND  (*)</a:t>
            </a:r>
            <a:endParaRPr lang="it-IT" sz="4000" dirty="0" smtClean="0"/>
          </a:p>
          <a:p>
            <a:pPr>
              <a:buNone/>
            </a:pPr>
            <a:endParaRPr lang="it-IT" sz="4000" b="1" i="1" dirty="0" smtClean="0"/>
          </a:p>
          <a:p>
            <a:pPr>
              <a:buNone/>
            </a:pPr>
            <a:r>
              <a:rPr lang="it-IT" sz="4000" i="1" dirty="0" smtClean="0"/>
              <a:t>1</a:t>
            </a:r>
            <a:r>
              <a:rPr lang="it-IT" sz="4000" dirty="0" smtClean="0"/>
              <a:t>) </a:t>
            </a:r>
            <a:r>
              <a:rPr lang="it-IT" sz="4000" i="1" dirty="0" smtClean="0"/>
              <a:t>GESTIONE DELLA CLASSE E PROBLEMATICHE RELAZIONALI (3 h)    </a:t>
            </a:r>
            <a:endParaRPr lang="it-IT" sz="4000" dirty="0" smtClean="0"/>
          </a:p>
          <a:p>
            <a:pPr>
              <a:buNone/>
            </a:pPr>
            <a:r>
              <a:rPr lang="it-IT" sz="4000" dirty="0" smtClean="0"/>
              <a:t> </a:t>
            </a:r>
          </a:p>
          <a:p>
            <a:pPr>
              <a:buNone/>
            </a:pPr>
            <a:r>
              <a:rPr lang="it-IT" sz="4000" i="1" dirty="0" smtClean="0"/>
              <a:t>2</a:t>
            </a:r>
            <a:r>
              <a:rPr lang="it-IT" sz="4000" dirty="0" smtClean="0"/>
              <a:t>) </a:t>
            </a:r>
            <a:r>
              <a:rPr lang="it-IT" sz="4000" i="1" dirty="0" smtClean="0"/>
              <a:t>VALUTAZIONE DIDATTICA E VALUTAZIONE </a:t>
            </a:r>
            <a:r>
              <a:rPr lang="it-IT" sz="4000" i="1" dirty="0" err="1" smtClean="0"/>
              <a:t>DI</a:t>
            </a:r>
            <a:r>
              <a:rPr lang="it-IT" sz="4000" i="1" dirty="0" smtClean="0"/>
              <a:t> SISTEMA (3 h)    </a:t>
            </a:r>
            <a:endParaRPr lang="it-IT" sz="4000" dirty="0" smtClean="0"/>
          </a:p>
          <a:p>
            <a:pPr>
              <a:buNone/>
            </a:pPr>
            <a:r>
              <a:rPr lang="it-IT" sz="4000" dirty="0" smtClean="0"/>
              <a:t> </a:t>
            </a:r>
          </a:p>
          <a:p>
            <a:pPr>
              <a:buNone/>
            </a:pPr>
            <a:r>
              <a:rPr lang="it-IT" sz="4000" i="1" dirty="0" smtClean="0"/>
              <a:t>3</a:t>
            </a:r>
            <a:r>
              <a:rPr lang="it-IT" sz="4000" dirty="0" smtClean="0"/>
              <a:t>) </a:t>
            </a:r>
            <a:r>
              <a:rPr lang="it-IT" sz="4000" i="1" dirty="0" smtClean="0"/>
              <a:t>CONTRASTO ALLA DISPERSIONE SCOLASTICA</a:t>
            </a:r>
            <a:r>
              <a:rPr lang="it-IT" sz="4000" dirty="0" smtClean="0"/>
              <a:t> </a:t>
            </a:r>
            <a:r>
              <a:rPr lang="it-IT" sz="4000" i="1" dirty="0" smtClean="0"/>
              <a:t>(3 h)    </a:t>
            </a:r>
            <a:endParaRPr lang="it-IT" sz="4000" dirty="0" smtClean="0"/>
          </a:p>
          <a:p>
            <a:pPr>
              <a:buNone/>
            </a:pPr>
            <a:r>
              <a:rPr lang="it-IT" sz="4000" dirty="0" smtClean="0"/>
              <a:t> </a:t>
            </a:r>
          </a:p>
          <a:p>
            <a:pPr>
              <a:buNone/>
            </a:pPr>
            <a:r>
              <a:rPr lang="it-IT" sz="4000" i="1" dirty="0" smtClean="0"/>
              <a:t>4</a:t>
            </a:r>
            <a:r>
              <a:rPr lang="it-IT" sz="4000" dirty="0" smtClean="0"/>
              <a:t>) </a:t>
            </a:r>
            <a:r>
              <a:rPr lang="it-IT" sz="4000" i="1" dirty="0" smtClean="0"/>
              <a:t>INCLUSIONE SOCIALE E </a:t>
            </a:r>
            <a:r>
              <a:rPr lang="it-IT" sz="4000" dirty="0" smtClean="0"/>
              <a:t> </a:t>
            </a:r>
            <a:r>
              <a:rPr lang="it-IT" sz="4000" i="1" dirty="0" smtClean="0"/>
              <a:t>DINAMICHE INTERCULTURALI (3 h)    </a:t>
            </a:r>
            <a:endParaRPr lang="it-IT" sz="4000" dirty="0" smtClean="0"/>
          </a:p>
          <a:p>
            <a:pPr>
              <a:buNone/>
            </a:pPr>
            <a:r>
              <a:rPr lang="it-IT" sz="4000" dirty="0" smtClean="0"/>
              <a:t> </a:t>
            </a:r>
          </a:p>
          <a:p>
            <a:pPr>
              <a:buNone/>
            </a:pPr>
            <a:r>
              <a:rPr lang="it-IT" sz="4000" i="1" dirty="0" smtClean="0"/>
              <a:t>5</a:t>
            </a:r>
            <a:r>
              <a:rPr lang="it-IT" sz="4000" dirty="0" smtClean="0"/>
              <a:t>) </a:t>
            </a:r>
            <a:r>
              <a:rPr lang="it-IT" sz="4000" i="1" dirty="0" smtClean="0"/>
              <a:t>ORIENTAMENTO E ALTERNANZA SCUOLA-LAVORO (3 h)    </a:t>
            </a:r>
            <a:endParaRPr lang="it-IT" sz="4000" dirty="0" smtClean="0"/>
          </a:p>
          <a:p>
            <a:pPr>
              <a:buNone/>
            </a:pPr>
            <a:r>
              <a:rPr lang="it-IT" sz="4000" dirty="0" smtClean="0"/>
              <a:t> </a:t>
            </a:r>
          </a:p>
          <a:p>
            <a:pPr>
              <a:buNone/>
            </a:pPr>
            <a:r>
              <a:rPr lang="it-IT" sz="4000" i="1" dirty="0" smtClean="0"/>
              <a:t>6)</a:t>
            </a:r>
            <a:r>
              <a:rPr lang="it-IT" sz="4000" dirty="0" smtClean="0"/>
              <a:t> </a:t>
            </a:r>
            <a:r>
              <a:rPr lang="it-IT" sz="4000" i="1" dirty="0" smtClean="0"/>
              <a:t>BUONE PRATICHE </a:t>
            </a:r>
            <a:r>
              <a:rPr lang="it-IT" sz="4000" i="1" dirty="0" err="1" smtClean="0"/>
              <a:t>DI</a:t>
            </a:r>
            <a:r>
              <a:rPr lang="it-IT" sz="4000" i="1" dirty="0" smtClean="0"/>
              <a:t> DIDATTICHE DISCIPLINARI</a:t>
            </a:r>
            <a:r>
              <a:rPr lang="it-IT" sz="4000" dirty="0" smtClean="0"/>
              <a:t> </a:t>
            </a:r>
            <a:r>
              <a:rPr lang="it-IT" sz="4000" i="1" dirty="0" smtClean="0"/>
              <a:t>(3 h)    </a:t>
            </a:r>
            <a:endParaRPr lang="it-IT" sz="4000" dirty="0" smtClean="0"/>
          </a:p>
          <a:p>
            <a:pPr>
              <a:buNone/>
            </a:pPr>
            <a:r>
              <a:rPr lang="it-IT" sz="4000" i="1" dirty="0" smtClean="0"/>
              <a:t>    </a:t>
            </a:r>
            <a:endParaRPr lang="it-IT" sz="4000" dirty="0" smtClean="0"/>
          </a:p>
          <a:p>
            <a:pPr>
              <a:buNone/>
            </a:pPr>
            <a:r>
              <a:rPr lang="it-IT" sz="4000" dirty="0" smtClean="0"/>
              <a:t>(*)   Il docente è invitato a numerare ciascun riquadro da 1 a 6, dove 1 rappresenta la prima scelta e 6 l'ultima scelta.</a:t>
            </a:r>
          </a:p>
          <a:p>
            <a:pPr>
              <a:buNone/>
            </a:pPr>
            <a:r>
              <a:rPr lang="it-IT" sz="4000" dirty="0" smtClean="0"/>
              <a:t> </a:t>
            </a:r>
          </a:p>
          <a:p>
            <a:pPr>
              <a:buNone/>
            </a:pPr>
            <a:r>
              <a:rPr lang="it-IT" sz="4000" dirty="0" smtClean="0"/>
              <a:t>Cognome e nome del docente:</a:t>
            </a:r>
          </a:p>
          <a:p>
            <a:pPr>
              <a:buNone/>
            </a:pPr>
            <a:r>
              <a:rPr lang="it-IT" sz="4000" dirty="0" smtClean="0"/>
              <a:t>E-mail personale:</a:t>
            </a:r>
          </a:p>
          <a:p>
            <a:pPr>
              <a:buNone/>
            </a:pPr>
            <a:r>
              <a:rPr lang="it-IT" sz="4000" dirty="0" smtClean="0"/>
              <a:t>Scuola di servizio:</a:t>
            </a:r>
          </a:p>
          <a:p>
            <a:pPr>
              <a:buNone/>
            </a:pPr>
            <a:r>
              <a:rPr lang="it-IT" sz="4000" dirty="0" smtClean="0"/>
              <a:t>Classe di concorso (solo per docenti di secondaria di primo e secondo grado):</a:t>
            </a:r>
          </a:p>
          <a:p>
            <a:pPr>
              <a:buNone/>
            </a:pPr>
            <a:r>
              <a:rPr lang="it-IT" sz="4000" dirty="0" smtClean="0"/>
              <a:t>Tipo posto (comune/sostegno):			</a:t>
            </a:r>
          </a:p>
          <a:p>
            <a:pPr>
              <a:buNone/>
            </a:pPr>
            <a:endParaRPr lang="it-IT" sz="4000" dirty="0" smtClean="0"/>
          </a:p>
          <a:p>
            <a:pPr>
              <a:buNone/>
            </a:pPr>
            <a:r>
              <a:rPr lang="it-IT" sz="4000" dirty="0" smtClean="0"/>
              <a:t>						Firma</a:t>
            </a:r>
          </a:p>
          <a:p>
            <a:pPr>
              <a:buNone/>
            </a:pPr>
            <a:endParaRPr lang="it-IT" sz="4000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Il Tutor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r>
              <a:rPr lang="it-IT" spc="145" dirty="0" smtClean="0">
                <a:cs typeface="Tahoma"/>
              </a:rPr>
              <a:t>È</a:t>
            </a:r>
            <a:r>
              <a:rPr lang="it-IT" spc="-40" dirty="0" smtClean="0">
                <a:cs typeface="Tahoma"/>
              </a:rPr>
              <a:t> </a:t>
            </a:r>
            <a:r>
              <a:rPr lang="it-IT" spc="15" dirty="0" smtClean="0">
                <a:cs typeface="Tahoma"/>
              </a:rPr>
              <a:t>designato</a:t>
            </a:r>
            <a:r>
              <a:rPr lang="it-IT" spc="-60" dirty="0" smtClean="0">
                <a:cs typeface="Tahoma"/>
              </a:rPr>
              <a:t> </a:t>
            </a:r>
            <a:r>
              <a:rPr lang="it-IT" spc="40" dirty="0" smtClean="0">
                <a:cs typeface="Tahoma"/>
              </a:rPr>
              <a:t>dal</a:t>
            </a:r>
            <a:r>
              <a:rPr lang="it-IT" spc="-50" dirty="0" smtClean="0">
                <a:cs typeface="Tahoma"/>
              </a:rPr>
              <a:t> </a:t>
            </a:r>
            <a:r>
              <a:rPr lang="it-IT" spc="75" dirty="0" smtClean="0">
                <a:cs typeface="Tahoma"/>
              </a:rPr>
              <a:t>DS</a:t>
            </a:r>
            <a:r>
              <a:rPr lang="it-IT" spc="-45" dirty="0" smtClean="0">
                <a:cs typeface="Tahoma"/>
              </a:rPr>
              <a:t> </a:t>
            </a:r>
            <a:r>
              <a:rPr lang="it-IT" spc="20" dirty="0" smtClean="0">
                <a:cs typeface="Tahoma"/>
              </a:rPr>
              <a:t>sentito</a:t>
            </a:r>
            <a:r>
              <a:rPr lang="it-IT" spc="-45" dirty="0" smtClean="0">
                <a:cs typeface="Tahoma"/>
              </a:rPr>
              <a:t> </a:t>
            </a:r>
            <a:r>
              <a:rPr lang="it-IT" spc="75" dirty="0" smtClean="0">
                <a:cs typeface="Tahoma"/>
              </a:rPr>
              <a:t>il</a:t>
            </a:r>
            <a:r>
              <a:rPr lang="it-IT" spc="-50" dirty="0" smtClean="0">
                <a:cs typeface="Tahoma"/>
              </a:rPr>
              <a:t> </a:t>
            </a:r>
            <a:r>
              <a:rPr lang="it-IT" spc="65" dirty="0" smtClean="0">
                <a:cs typeface="Tahoma"/>
              </a:rPr>
              <a:t>Collegio Docenti</a:t>
            </a:r>
            <a:endParaRPr lang="it-IT" dirty="0" smtClean="0">
              <a:cs typeface="Tahoma"/>
            </a:endParaRPr>
          </a:p>
          <a:p>
            <a:r>
              <a:rPr lang="it-IT" spc="35" dirty="0" smtClean="0">
                <a:cs typeface="Tahoma"/>
              </a:rPr>
              <a:t>Collabora</a:t>
            </a:r>
            <a:r>
              <a:rPr lang="it-IT" spc="-55" dirty="0" smtClean="0">
                <a:cs typeface="Tahoma"/>
              </a:rPr>
              <a:t> </a:t>
            </a:r>
            <a:r>
              <a:rPr lang="it-IT" spc="50" dirty="0" smtClean="0">
                <a:cs typeface="Tahoma"/>
              </a:rPr>
              <a:t>al</a:t>
            </a:r>
            <a:r>
              <a:rPr lang="it-IT" spc="-30" dirty="0" smtClean="0">
                <a:cs typeface="Tahoma"/>
              </a:rPr>
              <a:t> </a:t>
            </a:r>
            <a:r>
              <a:rPr lang="it-IT" spc="30" smtClean="0">
                <a:cs typeface="Tahoma"/>
              </a:rPr>
              <a:t>bilancio</a:t>
            </a:r>
            <a:r>
              <a:rPr lang="it-IT" spc="-55" smtClean="0">
                <a:cs typeface="Tahoma"/>
              </a:rPr>
              <a:t> </a:t>
            </a:r>
            <a:r>
              <a:rPr lang="it-IT" spc="40" smtClean="0">
                <a:cs typeface="Tahoma"/>
              </a:rPr>
              <a:t>iniziale</a:t>
            </a:r>
            <a:r>
              <a:rPr lang="it-IT" spc="-30" smtClean="0">
                <a:cs typeface="Tahoma"/>
              </a:rPr>
              <a:t> </a:t>
            </a:r>
            <a:r>
              <a:rPr lang="it-IT" spc="-25" dirty="0" smtClean="0">
                <a:cs typeface="Tahoma"/>
              </a:rPr>
              <a:t>e</a:t>
            </a:r>
            <a:r>
              <a:rPr lang="it-IT" spc="-40" dirty="0" smtClean="0">
                <a:cs typeface="Tahoma"/>
              </a:rPr>
              <a:t> </a:t>
            </a:r>
            <a:r>
              <a:rPr lang="it-IT" spc="35" dirty="0" smtClean="0">
                <a:cs typeface="Tahoma"/>
              </a:rPr>
              <a:t>finale</a:t>
            </a:r>
            <a:r>
              <a:rPr lang="it-IT" spc="-40" dirty="0" smtClean="0">
                <a:cs typeface="Tahoma"/>
              </a:rPr>
              <a:t> </a:t>
            </a:r>
            <a:r>
              <a:rPr lang="it-IT" spc="25" dirty="0" smtClean="0">
                <a:cs typeface="Tahoma"/>
              </a:rPr>
              <a:t>delle</a:t>
            </a:r>
            <a:r>
              <a:rPr lang="it-IT" spc="-55" dirty="0" smtClean="0">
                <a:cs typeface="Tahoma"/>
              </a:rPr>
              <a:t> </a:t>
            </a:r>
            <a:r>
              <a:rPr lang="it-IT" spc="5" dirty="0" smtClean="0">
                <a:cs typeface="Tahoma"/>
              </a:rPr>
              <a:t>competenze  </a:t>
            </a:r>
            <a:r>
              <a:rPr lang="it-IT" spc="-25" dirty="0" smtClean="0">
                <a:cs typeface="Tahoma"/>
              </a:rPr>
              <a:t>e </a:t>
            </a:r>
            <a:r>
              <a:rPr lang="it-IT" spc="50" dirty="0" smtClean="0">
                <a:cs typeface="Tahoma"/>
              </a:rPr>
              <a:t>al </a:t>
            </a:r>
            <a:r>
              <a:rPr lang="it-IT" spc="15" dirty="0" smtClean="0">
                <a:cs typeface="Tahoma"/>
              </a:rPr>
              <a:t>patto</a:t>
            </a:r>
            <a:r>
              <a:rPr lang="it-IT" spc="-190" dirty="0" smtClean="0">
                <a:cs typeface="Tahoma"/>
              </a:rPr>
              <a:t> </a:t>
            </a:r>
            <a:r>
              <a:rPr lang="it-IT" spc="25" dirty="0" smtClean="0">
                <a:cs typeface="Tahoma"/>
              </a:rPr>
              <a:t>formativo</a:t>
            </a:r>
            <a:endParaRPr lang="it-IT" dirty="0" smtClean="0">
              <a:cs typeface="Tahoma"/>
            </a:endParaRPr>
          </a:p>
          <a:p>
            <a:r>
              <a:rPr lang="it-IT" spc="15" dirty="0" smtClean="0">
                <a:cs typeface="Tahoma"/>
              </a:rPr>
              <a:t>Svolge</a:t>
            </a:r>
            <a:r>
              <a:rPr lang="it-IT" spc="-35" dirty="0" smtClean="0">
                <a:cs typeface="Tahoma"/>
              </a:rPr>
              <a:t> </a:t>
            </a:r>
            <a:r>
              <a:rPr lang="it-IT" spc="25" dirty="0" smtClean="0">
                <a:cs typeface="Tahoma"/>
              </a:rPr>
              <a:t>le</a:t>
            </a:r>
            <a:r>
              <a:rPr lang="it-IT" spc="-45" dirty="0" smtClean="0">
                <a:cs typeface="Tahoma"/>
              </a:rPr>
              <a:t> </a:t>
            </a:r>
            <a:r>
              <a:rPr lang="it-IT" dirty="0" smtClean="0">
                <a:cs typeface="Tahoma"/>
              </a:rPr>
              <a:t>ore</a:t>
            </a:r>
            <a:r>
              <a:rPr lang="it-IT" spc="-45" dirty="0" smtClean="0">
                <a:cs typeface="Tahoma"/>
              </a:rPr>
              <a:t> </a:t>
            </a:r>
            <a:r>
              <a:rPr lang="it-IT" spc="45" dirty="0" smtClean="0">
                <a:cs typeface="Tahoma"/>
              </a:rPr>
              <a:t>di</a:t>
            </a:r>
            <a:r>
              <a:rPr lang="it-IT" spc="-35" dirty="0" smtClean="0">
                <a:cs typeface="Tahoma"/>
              </a:rPr>
              <a:t> </a:t>
            </a:r>
            <a:r>
              <a:rPr lang="it-IT" spc="10" dirty="0" err="1" smtClean="0">
                <a:cs typeface="Tahoma"/>
              </a:rPr>
              <a:t>peer</a:t>
            </a:r>
            <a:r>
              <a:rPr lang="it-IT" spc="-55" dirty="0" smtClean="0">
                <a:cs typeface="Tahoma"/>
              </a:rPr>
              <a:t> </a:t>
            </a:r>
            <a:r>
              <a:rPr lang="it-IT" dirty="0" smtClean="0">
                <a:cs typeface="Tahoma"/>
              </a:rPr>
              <a:t>to</a:t>
            </a:r>
            <a:r>
              <a:rPr lang="it-IT" spc="-45" dirty="0" smtClean="0">
                <a:cs typeface="Tahoma"/>
              </a:rPr>
              <a:t> </a:t>
            </a:r>
            <a:r>
              <a:rPr lang="it-IT" spc="10" dirty="0" err="1" smtClean="0">
                <a:cs typeface="Tahoma"/>
              </a:rPr>
              <a:t>peer</a:t>
            </a:r>
            <a:endParaRPr lang="it-IT" dirty="0" smtClean="0">
              <a:cs typeface="Tahoma"/>
            </a:endParaRPr>
          </a:p>
          <a:p>
            <a:r>
              <a:rPr lang="it-IT" spc="30" dirty="0" smtClean="0">
                <a:cs typeface="Tahoma"/>
              </a:rPr>
              <a:t>Presenta</a:t>
            </a:r>
            <a:r>
              <a:rPr lang="it-IT" spc="-50" dirty="0" smtClean="0">
                <a:cs typeface="Tahoma"/>
              </a:rPr>
              <a:t> </a:t>
            </a:r>
            <a:r>
              <a:rPr lang="it-IT" spc="20" dirty="0" smtClean="0">
                <a:cs typeface="Tahoma"/>
              </a:rPr>
              <a:t>parere</a:t>
            </a:r>
            <a:r>
              <a:rPr lang="it-IT" spc="-35" dirty="0" smtClean="0">
                <a:cs typeface="Tahoma"/>
              </a:rPr>
              <a:t> </a:t>
            </a:r>
            <a:r>
              <a:rPr lang="it-IT" spc="20" dirty="0" smtClean="0">
                <a:cs typeface="Tahoma"/>
              </a:rPr>
              <a:t>motivato</a:t>
            </a:r>
            <a:r>
              <a:rPr lang="it-IT" spc="-35" dirty="0" smtClean="0">
                <a:cs typeface="Tahoma"/>
              </a:rPr>
              <a:t> </a:t>
            </a:r>
            <a:r>
              <a:rPr lang="it-IT" spc="35" dirty="0" smtClean="0">
                <a:cs typeface="Tahoma"/>
              </a:rPr>
              <a:t>sulle</a:t>
            </a:r>
            <a:r>
              <a:rPr lang="it-IT" spc="-35" dirty="0" smtClean="0">
                <a:cs typeface="Tahoma"/>
              </a:rPr>
              <a:t> </a:t>
            </a:r>
            <a:r>
              <a:rPr lang="it-IT" spc="30" dirty="0" smtClean="0">
                <a:cs typeface="Tahoma"/>
              </a:rPr>
              <a:t>caratteristiche  </a:t>
            </a:r>
            <a:r>
              <a:rPr lang="it-IT" spc="20" dirty="0" smtClean="0">
                <a:cs typeface="Tahoma"/>
              </a:rPr>
              <a:t>dell’azione </a:t>
            </a:r>
            <a:r>
              <a:rPr lang="it-IT" spc="15" dirty="0" smtClean="0">
                <a:cs typeface="Tahoma"/>
              </a:rPr>
              <a:t>professionale </a:t>
            </a:r>
            <a:r>
              <a:rPr lang="it-IT" spc="20" dirty="0" smtClean="0">
                <a:cs typeface="Tahoma"/>
              </a:rPr>
              <a:t>del</a:t>
            </a:r>
            <a:r>
              <a:rPr lang="it-IT" spc="-135" dirty="0" smtClean="0">
                <a:cs typeface="Tahoma"/>
              </a:rPr>
              <a:t> </a:t>
            </a:r>
            <a:r>
              <a:rPr lang="it-IT" spc="10" dirty="0" smtClean="0">
                <a:cs typeface="Tahoma"/>
              </a:rPr>
              <a:t>neoassunto</a:t>
            </a:r>
          </a:p>
          <a:p>
            <a:r>
              <a:rPr lang="it-IT" spc="25" dirty="0" smtClean="0">
                <a:cs typeface="Tahoma"/>
              </a:rPr>
              <a:t>Integra</a:t>
            </a:r>
            <a:r>
              <a:rPr lang="it-IT" spc="-40" dirty="0" smtClean="0">
                <a:cs typeface="Tahoma"/>
              </a:rPr>
              <a:t> </a:t>
            </a:r>
            <a:r>
              <a:rPr lang="it-IT" spc="75" dirty="0" smtClean="0">
                <a:cs typeface="Tahoma"/>
              </a:rPr>
              <a:t>il</a:t>
            </a:r>
            <a:r>
              <a:rPr lang="it-IT" spc="-25" dirty="0" smtClean="0">
                <a:cs typeface="Tahoma"/>
              </a:rPr>
              <a:t> </a:t>
            </a:r>
            <a:r>
              <a:rPr lang="it-IT" spc="75" dirty="0" err="1" smtClean="0">
                <a:cs typeface="Tahoma"/>
              </a:rPr>
              <a:t>C.d.V.</a:t>
            </a:r>
            <a:r>
              <a:rPr lang="it-IT" spc="-30" dirty="0" smtClean="0">
                <a:cs typeface="Tahoma"/>
              </a:rPr>
              <a:t> </a:t>
            </a:r>
            <a:r>
              <a:rPr lang="it-IT" spc="60" dirty="0" smtClean="0">
                <a:cs typeface="Tahoma"/>
              </a:rPr>
              <a:t>in</a:t>
            </a:r>
            <a:r>
              <a:rPr lang="it-IT" spc="-40" dirty="0" smtClean="0">
                <a:cs typeface="Tahoma"/>
              </a:rPr>
              <a:t> </a:t>
            </a:r>
            <a:r>
              <a:rPr lang="it-IT" dirty="0" smtClean="0">
                <a:cs typeface="Tahoma"/>
              </a:rPr>
              <a:t>occasione</a:t>
            </a:r>
            <a:r>
              <a:rPr lang="it-IT" spc="-50" dirty="0" smtClean="0">
                <a:cs typeface="Tahoma"/>
              </a:rPr>
              <a:t> </a:t>
            </a:r>
            <a:r>
              <a:rPr lang="it-IT" spc="20" dirty="0" smtClean="0">
                <a:cs typeface="Tahoma"/>
              </a:rPr>
              <a:t>del</a:t>
            </a:r>
            <a:r>
              <a:rPr lang="it-IT" spc="220" dirty="0" smtClean="0">
                <a:cs typeface="Tahoma"/>
              </a:rPr>
              <a:t> </a:t>
            </a:r>
            <a:r>
              <a:rPr lang="it-IT" spc="15" dirty="0" smtClean="0">
                <a:cs typeface="Tahoma"/>
              </a:rPr>
              <a:t>colloquio</a:t>
            </a:r>
            <a:r>
              <a:rPr lang="it-IT" spc="-50" dirty="0" smtClean="0">
                <a:cs typeface="Tahoma"/>
              </a:rPr>
              <a:t> </a:t>
            </a:r>
            <a:r>
              <a:rPr lang="it-IT" spc="10" dirty="0" smtClean="0">
                <a:cs typeface="Tahoma"/>
              </a:rPr>
              <a:t>sostenuto</a:t>
            </a:r>
            <a:r>
              <a:rPr lang="it-IT" spc="-60" dirty="0" smtClean="0">
                <a:cs typeface="Tahoma"/>
              </a:rPr>
              <a:t> </a:t>
            </a:r>
            <a:r>
              <a:rPr lang="it-IT" spc="40" dirty="0" smtClean="0">
                <a:cs typeface="Tahoma"/>
              </a:rPr>
              <a:t>dal</a:t>
            </a:r>
            <a:r>
              <a:rPr lang="it-IT" spc="-40" dirty="0" smtClean="0">
                <a:cs typeface="Tahoma"/>
              </a:rPr>
              <a:t> </a:t>
            </a:r>
            <a:r>
              <a:rPr lang="it-IT" spc="15" dirty="0" smtClean="0">
                <a:cs typeface="Tahoma"/>
              </a:rPr>
              <a:t>neoassunto</a:t>
            </a:r>
            <a:endParaRPr lang="it-IT" dirty="0" smtClean="0">
              <a:cs typeface="Tahoma"/>
            </a:endParaRPr>
          </a:p>
          <a:p>
            <a:pPr marL="0" indent="0">
              <a:buNone/>
            </a:pPr>
            <a:endParaRPr lang="it-IT" sz="2400" dirty="0" smtClean="0">
              <a:cs typeface="Tahoma"/>
            </a:endParaRPr>
          </a:p>
          <a:p>
            <a:endParaRPr lang="it-IT" sz="2600" dirty="0" smtClean="0">
              <a:cs typeface="Tahoma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143297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337</Words>
  <Application>Microsoft Office PowerPoint</Application>
  <PresentationFormat>Presentazione su schermo (4:3)</PresentationFormat>
  <Paragraphs>86</Paragraphs>
  <Slides>13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Tema di Office</vt:lpstr>
      <vt:lpstr>IL PERIODO DI FORMAZIONE E PROVA  alla luce del DM 850 del 27-10-2015 e della CM 36167 del 5-11-2015  Faenza, 2 febbraio 2016</vt:lpstr>
      <vt:lpstr>Le Novità del modello formativo  Bilancio di competenze iniziale e finale “fotografia” delle competenze possedute  e di quelle da acquisire e /o potenziare   Patto per lo sviluppo professionale  stipulato tra DS e docente neo-assunto sulla base del bilancio al fine di conseguire gli obiettivi di sviluppo delle competenze di natura culturale, disciplinare, didattico-metodologica e relazionale da raggiungere attraverso le attività formative </vt:lpstr>
      <vt:lpstr>  Un Percorso in 4 fasi  Le Attività formative previste per il periodo di prova sono organizzate in  4 fasi per una durata complessiva di 50 ore   fermo restando la partecipazione del docente  alle attività di formazione previste dall’Istituzione scolastica   </vt:lpstr>
      <vt:lpstr> I^ fase:   Incontri informativi                  (di accoglienza e di restituzione)  II^ fase:  Laboratori formativi   III^ fase: Peer to peer                  (osservazione reciproca tra                   neo-assunto e tutor)  IV^ fase: Formazione online e                  Portfolio professionale digitale  (sostitutivo della relazione finale o tesina) </vt:lpstr>
      <vt:lpstr>Il Quadro analitico</vt:lpstr>
      <vt:lpstr>I Laboratori formativi </vt:lpstr>
      <vt:lpstr>Ambiti della formazione</vt:lpstr>
      <vt:lpstr>La rilevazione del fabbisogno</vt:lpstr>
      <vt:lpstr>Il Tutor</vt:lpstr>
      <vt:lpstr>Il Comitato per la valutazione</vt:lpstr>
      <vt:lpstr>                          Criteri per la valutazione  Il  periodo  di  formazione  e di  prova  è  finalizzato a  verificare  la  padronanza  degli  standard    professionali da  parte dei  docenti   neo-assunti  con riferimento ai seguenti criteri:  -  corretto possesso ed esercizio delle competenze  culturali,      disciplinari, didattiche e metodologiche, con  riferimento ai     nuclei fondanti dei saperi e ai traguardi di  competenza     agli obiettivi di apprendimento previsti dagli      ordinamenti vigenti;  </vt:lpstr>
      <vt:lpstr> - corretto possesso ed esercizio delle        competenze  relazionali, organizzative  e   gestionali;  - osservanza dei doveri connessi con lo status di       dipendente  pubblico  e  inerenti  la funzione  docente;  - partecipazione  alle  attività  formative  e        raggiungimento  degli  obiettivi   dalle  stesse previsti. </vt:lpstr>
      <vt:lpstr>Buon lavoro!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PERIODO DI FORMAZIONE E PROVA  alla luce del DM 850/2015 e della CM 36167 del 5-11-2015</dc:title>
  <dc:creator>Administrator</dc:creator>
  <cp:lastModifiedBy>Administrator</cp:lastModifiedBy>
  <cp:revision>122</cp:revision>
  <cp:lastPrinted>2016-01-12T10:45:53Z</cp:lastPrinted>
  <dcterms:created xsi:type="dcterms:W3CDTF">2015-12-17T12:47:19Z</dcterms:created>
  <dcterms:modified xsi:type="dcterms:W3CDTF">2016-02-03T08:52:50Z</dcterms:modified>
</cp:coreProperties>
</file>