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9" r:id="rId4"/>
    <p:sldId id="284" r:id="rId5"/>
    <p:sldId id="285" r:id="rId6"/>
    <p:sldId id="290" r:id="rId7"/>
    <p:sldId id="291" r:id="rId8"/>
    <p:sldId id="292" r:id="rId9"/>
    <p:sldId id="293" r:id="rId10"/>
    <p:sldId id="294" r:id="rId11"/>
    <p:sldId id="300" r:id="rId12"/>
    <p:sldId id="316" r:id="rId13"/>
    <p:sldId id="295" r:id="rId14"/>
    <p:sldId id="296" r:id="rId15"/>
    <p:sldId id="297" r:id="rId16"/>
    <p:sldId id="310" r:id="rId17"/>
    <p:sldId id="311" r:id="rId18"/>
    <p:sldId id="298" r:id="rId19"/>
    <p:sldId id="299" r:id="rId20"/>
    <p:sldId id="307" r:id="rId21"/>
    <p:sldId id="301" r:id="rId22"/>
    <p:sldId id="302" r:id="rId23"/>
    <p:sldId id="312" r:id="rId24"/>
    <p:sldId id="315" r:id="rId25"/>
    <p:sldId id="317" r:id="rId26"/>
    <p:sldId id="318" r:id="rId27"/>
    <p:sldId id="320" r:id="rId28"/>
    <p:sldId id="321" r:id="rId29"/>
    <p:sldId id="322" r:id="rId30"/>
    <p:sldId id="323" r:id="rId31"/>
    <p:sldId id="314" r:id="rId32"/>
    <p:sldId id="303" r:id="rId33"/>
    <p:sldId id="306" r:id="rId34"/>
    <p:sldId id="304" r:id="rId35"/>
    <p:sldId id="305" r:id="rId36"/>
    <p:sldId id="313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4" d="100"/>
          <a:sy n="94" d="100"/>
        </p:scale>
        <p:origin x="-3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23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07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610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1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79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01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537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08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10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0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11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32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34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2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3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D6E6-0466-4ED4-A715-5E57F23E6BAD}" type="datetimeFigureOut">
              <a:rPr lang="it-IT" smtClean="0"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struzioneer.it/wp-content/uploads/2012/11/nota-prot-14893-Attivita-funzionali-insegnamento.pdf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ato.it/1025?sezione=121&amp;articolo_numero_articolo=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rchivio.pubblica.istruzione.it/argomenti/autonomia/documenti/regolamento.htm" TargetMode="External"/><Relationship Id="rId4" Type="http://schemas.openxmlformats.org/officeDocument/2006/relationships/hyperlink" Target="http://archivio.pubblica.istruzione.it/comitato_musica_new/normativa/allegati/dlgs160494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hubmiur.pubblica.istruzione.it/alfresco/d/d/workspace/SpacesStore/6d48b75c-969f-492b-aa09-7c6fe36cfe3f/quaderno_corresponsabilit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hubmiur.pubblica.istruzione.it/alfresco/d/d/workspace/SpacesStore/a3f59595-e64f-4cc7-8f45-1d3dc892ca56/prot2209_1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.camcom.it/decreto-legislativo-1652001-evoluzione-del-testo" TargetMode="External"/><Relationship Id="rId7" Type="http://schemas.openxmlformats.org/officeDocument/2006/relationships/hyperlink" Target="http://istruzioneer.it/2015/11/06/d-m-85015-e-c-m-3616715-anno-di-prova-e-di-formazione-per-i-docenti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struzione.it/snv/allegati/normativa_docenti_stralcio.pdf" TargetMode="External"/><Relationship Id="rId5" Type="http://schemas.openxmlformats.org/officeDocument/2006/relationships/hyperlink" Target="http://hubmiur.pubblica.istruzione.it/web/istruzione/prot9582_13" TargetMode="External"/><Relationship Id="rId4" Type="http://schemas.openxmlformats.org/officeDocument/2006/relationships/hyperlink" Target="http://hubmiur.pubblica.istruzione.it/alfresco/d/d/workspace/SpacesStore/d897a8ab-9caa-41a6-9993-ee496b84b0c3/CCNL%20scuola%202006_2009.pdf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ruzione.it/allegati/2015/2015_04_13_16_39_29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anteprivacy.i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struzioneer.it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233680" y="1076960"/>
            <a:ext cx="9906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r>
              <a:rPr lang="it-IT" altLang="it-IT" sz="28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Giornata di formazione e studio </a:t>
            </a:r>
          </a:p>
          <a:p>
            <a:pPr algn="ctr" eaLnBrk="1" hangingPunct="1"/>
            <a:r>
              <a:rPr lang="it-IT" altLang="it-IT" sz="28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per i Docenti neo assunti  </a:t>
            </a:r>
          </a:p>
          <a:p>
            <a:pPr algn="ctr" eaLnBrk="1" hangingPunct="1"/>
            <a:r>
              <a:rPr lang="it-IT" altLang="it-IT" sz="28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della provincia di RAVENNA</a:t>
            </a:r>
          </a:p>
          <a:p>
            <a:pPr algn="ctr" eaLnBrk="1" hangingPunct="1"/>
            <a:endParaRPr lang="it-IT" altLang="it-IT" sz="2800" b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ctr" eaLnBrk="1" hangingPunct="1"/>
            <a:r>
              <a:rPr lang="it-IT" altLang="it-IT" sz="3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«I fondamenti normativi </a:t>
            </a:r>
          </a:p>
          <a:p>
            <a:pPr algn="ctr" eaLnBrk="1" hangingPunct="1"/>
            <a:r>
              <a:rPr lang="it-IT" altLang="it-IT" sz="3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dell’essere docenti»</a:t>
            </a:r>
          </a:p>
          <a:p>
            <a:pPr algn="ctr" eaLnBrk="1" hangingPunct="1"/>
            <a:endParaRPr lang="it-IT" altLang="it-IT" sz="28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algn="r" eaLnBrk="1" hangingPunct="1"/>
            <a:r>
              <a:rPr lang="it-IT" altLang="it-IT" sz="2400" b="1" dirty="0" smtClean="0">
                <a:solidFill>
                  <a:srgbClr val="006699"/>
                </a:solidFill>
                <a:latin typeface="Book Antiqua" panose="02040602050305030304" pitchFamily="18" charset="0"/>
              </a:rPr>
              <a:t>Contributo del </a:t>
            </a:r>
            <a:r>
              <a:rPr lang="it-IT" altLang="it-IT" sz="2400" b="1" dirty="0">
                <a:solidFill>
                  <a:srgbClr val="006699"/>
                </a:solidFill>
                <a:latin typeface="Book Antiqua" panose="02040602050305030304" pitchFamily="18" charset="0"/>
              </a:rPr>
              <a:t>Dirigente Tecnico Maurizia </a:t>
            </a:r>
            <a:r>
              <a:rPr lang="it-IT" altLang="it-IT" sz="2400" b="1" dirty="0" smtClean="0">
                <a:solidFill>
                  <a:srgbClr val="006699"/>
                </a:solidFill>
                <a:latin typeface="Book Antiqua" panose="02040602050305030304" pitchFamily="18" charset="0"/>
              </a:rPr>
              <a:t>Migliori</a:t>
            </a:r>
          </a:p>
          <a:p>
            <a:pPr algn="r" eaLnBrk="1" hangingPunct="1"/>
            <a:endParaRPr lang="it-IT" altLang="it-IT" sz="2400" b="1" dirty="0">
              <a:solidFill>
                <a:srgbClr val="006699"/>
              </a:solidFill>
              <a:latin typeface="Book Antiqua" panose="02040602050305030304" pitchFamily="18" charset="0"/>
            </a:endParaRPr>
          </a:p>
          <a:p>
            <a:pPr algn="ctr" eaLnBrk="1" hangingPunct="1"/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                                                                Faenza,  </a:t>
            </a:r>
            <a:r>
              <a:rPr lang="it-IT" altLang="it-IT" sz="2000" b="1" smtClean="0">
                <a:solidFill>
                  <a:srgbClr val="0066FF"/>
                </a:solidFill>
                <a:latin typeface="Cambria" panose="02040503050406030204" pitchFamily="18" charset="0"/>
              </a:rPr>
              <a:t>2 febbraio  </a:t>
            </a:r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2016 </a:t>
            </a:r>
          </a:p>
          <a:p>
            <a:pPr algn="ctr" eaLnBrk="1" hangingPunct="1"/>
            <a:endParaRPr lang="it-IT" altLang="it-IT" sz="2000" b="1" dirty="0">
              <a:solidFill>
                <a:srgbClr val="0066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92480" y="1305540"/>
            <a:ext cx="83515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sz="28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Attività di insegnamento  CCNL, art. 28</a:t>
            </a:r>
          </a:p>
          <a:p>
            <a:pPr>
              <a:spcBef>
                <a:spcPct val="0"/>
              </a:spcBef>
            </a:pPr>
            <a:endParaRPr lang="it-IT" altLang="it-IT" sz="2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it-IT" altLang="it-IT" sz="2800" dirty="0">
                <a:latin typeface="Comic Sans MS" panose="030F0702030302020204" pitchFamily="66" charset="0"/>
              </a:rPr>
              <a:t>Scuola dell’infanzia = 25 ore</a:t>
            </a:r>
          </a:p>
          <a:p>
            <a:pPr algn="just">
              <a:spcBef>
                <a:spcPct val="0"/>
              </a:spcBef>
            </a:pPr>
            <a:r>
              <a:rPr lang="it-IT" altLang="it-IT" sz="2800" dirty="0" smtClean="0">
                <a:latin typeface="Comic Sans MS" panose="030F0702030302020204" pitchFamily="66" charset="0"/>
              </a:rPr>
              <a:t>Scuola </a:t>
            </a:r>
            <a:r>
              <a:rPr lang="it-IT" altLang="it-IT" sz="2800" dirty="0">
                <a:latin typeface="Comic Sans MS" panose="030F0702030302020204" pitchFamily="66" charset="0"/>
              </a:rPr>
              <a:t>primaria = 22 ore + </a:t>
            </a:r>
            <a:r>
              <a:rPr lang="it-IT" altLang="it-IT" sz="2800" dirty="0" smtClean="0">
                <a:latin typeface="Comic Sans MS" panose="030F0702030302020204" pitchFamily="66" charset="0"/>
              </a:rPr>
              <a:t>2 </a:t>
            </a:r>
            <a:r>
              <a:rPr lang="it-IT" sz="2800" dirty="0" smtClean="0"/>
              <a:t>ore </a:t>
            </a:r>
            <a:r>
              <a:rPr lang="it-IT" sz="2800" dirty="0"/>
              <a:t>da dedicare, anche in modo flessibile e su base plurisettimanale, alla programmazione didattica da attuarsi in incontri collegiali dei docenti interessati, in tempi non coincidenti con l'orario delle lezioni</a:t>
            </a:r>
            <a:endParaRPr lang="it-IT" altLang="it-IT" sz="28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it-IT" altLang="it-IT" sz="2800" dirty="0" smtClean="0">
                <a:latin typeface="Comic Sans MS" panose="030F0702030302020204" pitchFamily="66" charset="0"/>
              </a:rPr>
              <a:t>Scuola </a:t>
            </a:r>
            <a:r>
              <a:rPr lang="it-IT" altLang="it-IT" sz="2800" dirty="0">
                <a:latin typeface="Comic Sans MS" panose="030F0702030302020204" pitchFamily="66" charset="0"/>
              </a:rPr>
              <a:t>secondaria = 18 ore</a:t>
            </a:r>
          </a:p>
          <a:p>
            <a:pPr algn="ctr">
              <a:spcBef>
                <a:spcPct val="0"/>
              </a:spcBef>
            </a:pPr>
            <a:r>
              <a:rPr lang="it-IT" altLang="it-IT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Non </a:t>
            </a:r>
            <a:r>
              <a:rPr lang="it-IT" altLang="it-IT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meno di 5 giorni a settimana</a:t>
            </a:r>
          </a:p>
          <a:p>
            <a:pPr>
              <a:spcBef>
                <a:spcPct val="0"/>
              </a:spcBef>
            </a:pPr>
            <a:r>
              <a:rPr lang="it-IT" altLang="it-IT" sz="2800" dirty="0">
                <a:latin typeface="Comic Sans MS" panose="030F0702030302020204" pitchFamily="66" charset="0"/>
              </a:rPr>
              <a:t>(Fatto salvo il part time)</a:t>
            </a:r>
          </a:p>
        </p:txBody>
      </p:sp>
    </p:spTree>
    <p:extLst>
      <p:ext uri="{BB962C8B-B14F-4D97-AF65-F5344CB8AC3E}">
        <p14:creationId xmlns:p14="http://schemas.microsoft.com/office/powerpoint/2010/main" val="31050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650240" y="1087120"/>
            <a:ext cx="9458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sz="40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Attività funzionali all’insegnamento  CCNL, art. 29 </a:t>
            </a:r>
          </a:p>
          <a:p>
            <a:pPr>
              <a:spcBef>
                <a:spcPct val="0"/>
              </a:spcBef>
            </a:pPr>
            <a:endParaRPr lang="it-IT" altLang="it-IT" sz="32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«5. Per assicurare l’accoglienza e la vigilanza degli alunni, gli insegnanti sono tenuti a </a:t>
            </a:r>
            <a:r>
              <a:rPr lang="it-IT" altLang="it-IT" sz="4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trovarsi in classe </a:t>
            </a:r>
            <a:r>
              <a:rPr lang="it-IT" altLang="it-IT" sz="40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5 minuti prima dell’inizio delle lezioni</a:t>
            </a:r>
            <a:r>
              <a:rPr lang="it-IT" altLang="it-IT" sz="4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altLang="it-IT" sz="3200" dirty="0">
                <a:latin typeface="Comic Sans MS" panose="030F0702030302020204" pitchFamily="66" charset="0"/>
              </a:rPr>
              <a:t>e ad assistere all’uscita degli alunni medesimi».</a:t>
            </a:r>
          </a:p>
          <a:p>
            <a:pPr>
              <a:spcBef>
                <a:spcPct val="0"/>
              </a:spcBef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37918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48640" y="81281"/>
            <a:ext cx="903224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>
                <a:solidFill>
                  <a:schemeClr val="accent5"/>
                </a:solidFill>
              </a:rPr>
              <a:t>Le ore complessive </a:t>
            </a:r>
            <a:r>
              <a:rPr lang="it-IT" sz="3200" dirty="0"/>
              <a:t>da dedicare alle attività di carattere collegiale </a:t>
            </a:r>
            <a:r>
              <a:rPr lang="it-IT" sz="3200" b="1" dirty="0">
                <a:solidFill>
                  <a:schemeClr val="accent5"/>
                </a:solidFill>
              </a:rPr>
              <a:t>sono</a:t>
            </a:r>
            <a:r>
              <a:rPr lang="it-IT" sz="3200" dirty="0"/>
              <a:t> </a:t>
            </a:r>
            <a:r>
              <a:rPr lang="it-IT" sz="4400" b="1" dirty="0">
                <a:solidFill>
                  <a:schemeClr val="accent2"/>
                </a:solidFill>
              </a:rPr>
              <a:t>40 </a:t>
            </a:r>
            <a:r>
              <a:rPr lang="it-IT" sz="4400" b="1" dirty="0" smtClean="0">
                <a:solidFill>
                  <a:schemeClr val="accent2"/>
                </a:solidFill>
              </a:rPr>
              <a:t>per </a:t>
            </a:r>
            <a:r>
              <a:rPr lang="it-IT" sz="4400" b="1" dirty="0">
                <a:solidFill>
                  <a:schemeClr val="accent2"/>
                </a:solidFill>
              </a:rPr>
              <a:t>la partecipazione al collegio docenti e sue articolazioni </a:t>
            </a:r>
            <a:r>
              <a:rPr lang="it-IT" sz="3200" dirty="0"/>
              <a:t>e</a:t>
            </a:r>
            <a:r>
              <a:rPr lang="it-IT" sz="4400" dirty="0"/>
              <a:t> </a:t>
            </a:r>
            <a:r>
              <a:rPr lang="it-IT" sz="4400" b="1" dirty="0">
                <a:solidFill>
                  <a:schemeClr val="accent2"/>
                </a:solidFill>
              </a:rPr>
              <a:t>altre 40 per la partecipazione ai consigli di classe. </a:t>
            </a:r>
            <a:endParaRPr lang="it-IT" sz="4400" b="1" dirty="0" smtClean="0">
              <a:solidFill>
                <a:schemeClr val="accent2"/>
              </a:solidFill>
            </a:endParaRPr>
          </a:p>
          <a:p>
            <a:pPr algn="ctr"/>
            <a:r>
              <a:rPr lang="it-IT" sz="4400" b="1" dirty="0" smtClean="0">
                <a:solidFill>
                  <a:schemeClr val="accent5"/>
                </a:solidFill>
              </a:rPr>
              <a:t>QUINDI 40+40</a:t>
            </a:r>
          </a:p>
          <a:p>
            <a:pPr algn="just"/>
            <a:endParaRPr lang="it-IT" sz="4400" b="1" dirty="0" smtClean="0">
              <a:solidFill>
                <a:schemeClr val="accent5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accent2"/>
                </a:solidFill>
              </a:rPr>
              <a:t>N.B. </a:t>
            </a:r>
            <a:r>
              <a:rPr lang="it-IT" sz="2400" dirty="0" smtClean="0"/>
              <a:t>Per i docenti part time vale </a:t>
            </a:r>
            <a:r>
              <a:rPr lang="it-IT" sz="2400" dirty="0"/>
              <a:t>quanto previsto nella nota </a:t>
            </a:r>
            <a:r>
              <a:rPr lang="it-IT" sz="2400" dirty="0" smtClean="0"/>
              <a:t>USR 14893/2012 </a:t>
            </a:r>
            <a:r>
              <a:rPr lang="it-IT" sz="2000" b="1" dirty="0">
                <a:solidFill>
                  <a:schemeClr val="accent2"/>
                </a:solidFill>
                <a:hlinkClick r:id="rId2"/>
              </a:rPr>
              <a:t>http://</a:t>
            </a:r>
            <a:r>
              <a:rPr lang="it-IT" sz="2000" b="1" dirty="0" smtClean="0">
                <a:solidFill>
                  <a:schemeClr val="accent2"/>
                </a:solidFill>
                <a:hlinkClick r:id="rId2"/>
              </a:rPr>
              <a:t>istruzioneer.it/wp-content/uploads/2012/11/ nota-prot-14893-Attivita-funzionali-insegnamento.pdf</a:t>
            </a:r>
            <a:endParaRPr lang="it-IT" sz="2000" b="1" dirty="0" smtClean="0">
              <a:solidFill>
                <a:schemeClr val="accent2"/>
              </a:solidFill>
            </a:endParaRPr>
          </a:p>
          <a:p>
            <a:pPr algn="just"/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353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487680" y="1087120"/>
            <a:ext cx="92760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altLang="it-IT" sz="32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Attività funzionali all’insegnamento  </a:t>
            </a:r>
            <a:r>
              <a:rPr lang="it-IT" altLang="it-IT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CCNL</a:t>
            </a:r>
            <a:r>
              <a:rPr lang="it-IT" altLang="it-IT" sz="32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, art. 29 </a:t>
            </a:r>
            <a:r>
              <a:rPr lang="it-IT" altLang="it-IT" sz="3200" b="1" u="sng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segue</a:t>
            </a:r>
            <a:endParaRPr lang="it-IT" altLang="it-IT" sz="3200" b="1" u="sng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just">
              <a:spcBef>
                <a:spcPct val="0"/>
              </a:spcBef>
            </a:pPr>
            <a:r>
              <a:rPr lang="it-IT" altLang="it-IT" sz="2800" dirty="0" smtClean="0">
                <a:latin typeface="Comic Sans MS" panose="030F0702030302020204" pitchFamily="66" charset="0"/>
              </a:rPr>
              <a:t>«</a:t>
            </a:r>
            <a:r>
              <a:rPr lang="it-IT" altLang="it-IT" sz="2800" dirty="0">
                <a:latin typeface="Comic Sans MS" panose="030F0702030302020204" pitchFamily="66" charset="0"/>
              </a:rPr>
              <a:t>1. L’attività funzionale all’insegnamento è costituita da ogni impegno inerente alla funzione docente previsto dai diversi ordinamenti scolastici. </a:t>
            </a:r>
            <a:endParaRPr lang="it-IT" altLang="it-IT" sz="2800" dirty="0" smtClean="0">
              <a:latin typeface="Comic Sans MS" panose="030F0702030302020204" pitchFamily="66" charset="0"/>
            </a:endParaRPr>
          </a:p>
          <a:p>
            <a:pPr algn="just">
              <a:spcBef>
                <a:spcPct val="0"/>
              </a:spcBef>
            </a:pPr>
            <a:r>
              <a:rPr lang="it-IT" altLang="it-IT" sz="2800" dirty="0" smtClean="0">
                <a:latin typeface="Comic Sans MS" panose="030F0702030302020204" pitchFamily="66" charset="0"/>
              </a:rPr>
              <a:t>Essa </a:t>
            </a:r>
            <a:r>
              <a:rPr lang="it-IT" altLang="it-IT" sz="2800" dirty="0">
                <a:latin typeface="Comic Sans MS" panose="030F0702030302020204" pitchFamily="66" charset="0"/>
              </a:rPr>
              <a:t>comprende tutte le attività, anche a carattere collegiale, di programmazione, progettazione, ricerca, valutazione, documentazione, aggiornamento e formazione, compresa la preparazione dei lavori degli organi collegiali, la partecipazione alle riunioni e l’attuazione delle delibere adottate dai predetti organi</a:t>
            </a:r>
            <a:r>
              <a:rPr lang="it-IT" altLang="it-IT" sz="2800" dirty="0" smtClean="0">
                <a:latin typeface="Comic Sans MS" panose="030F0702030302020204" pitchFamily="66" charset="0"/>
              </a:rPr>
              <a:t>». (Es</a:t>
            </a:r>
            <a:r>
              <a:rPr lang="it-IT" altLang="it-IT" sz="3200" b="1" dirty="0" smtClean="0">
                <a:latin typeface="Comic Sans MS" panose="030F0702030302020204" pitchFamily="66" charset="0"/>
              </a:rPr>
              <a:t>: Collegio docenti; dipartimenti; consigli di classe)</a:t>
            </a:r>
            <a:endParaRPr lang="it-IT" altLang="it-IT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0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264161" y="965200"/>
            <a:ext cx="11277600" cy="5218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600" b="1" u="sng" dirty="0">
                <a:solidFill>
                  <a:srgbClr val="00B050"/>
                </a:solidFill>
              </a:rPr>
              <a:t>Attività funzionali all’insegnamento  CCNL, art. 29 </a:t>
            </a:r>
          </a:p>
          <a:p>
            <a:pPr>
              <a:defRPr/>
            </a:pPr>
            <a:endParaRPr lang="it-IT" sz="3200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it-IT" sz="3200" dirty="0" smtClean="0"/>
              <a:t>«</a:t>
            </a:r>
            <a:r>
              <a:rPr lang="it-IT" sz="3600" dirty="0"/>
              <a:t>2. Tra gli adempimenti individuali dovuti rientrano le attività relative:</a:t>
            </a:r>
          </a:p>
          <a:p>
            <a:pPr>
              <a:defRPr/>
            </a:pPr>
            <a:endParaRPr lang="it-IT" sz="32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it-IT" sz="4000" dirty="0"/>
              <a:t>alla preparazione delle lezioni e delle esercitazioni;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it-IT" sz="4000" dirty="0"/>
              <a:t>alla correzione degli elaborati;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it-IT" sz="4000" dirty="0"/>
              <a:t>ai rapporti individuali con le famiglie».</a:t>
            </a:r>
          </a:p>
        </p:txBody>
      </p:sp>
    </p:spTree>
    <p:extLst>
      <p:ext uri="{BB962C8B-B14F-4D97-AF65-F5344CB8AC3E}">
        <p14:creationId xmlns:p14="http://schemas.microsoft.com/office/powerpoint/2010/main" val="35822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0" y="857249"/>
            <a:ext cx="113893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600" b="1" u="sng" dirty="0" smtClean="0">
                <a:solidFill>
                  <a:srgbClr val="00B050"/>
                </a:solidFill>
              </a:rPr>
              <a:t>art</a:t>
            </a:r>
            <a:r>
              <a:rPr lang="it-IT" sz="3600" b="1" u="sng" dirty="0">
                <a:solidFill>
                  <a:srgbClr val="00B050"/>
                </a:solidFill>
              </a:rPr>
              <a:t>. 29 </a:t>
            </a:r>
            <a:r>
              <a:rPr lang="it-IT" sz="3600" b="1" u="sng" dirty="0" smtClean="0">
                <a:solidFill>
                  <a:srgbClr val="00B050"/>
                </a:solidFill>
              </a:rPr>
              <a:t>segue: collegio dei docenti</a:t>
            </a:r>
            <a:endParaRPr lang="it-IT" sz="3600" b="1" u="sng" dirty="0">
              <a:solidFill>
                <a:srgbClr val="00B050"/>
              </a:solidFill>
            </a:endParaRPr>
          </a:p>
          <a:p>
            <a:pPr>
              <a:defRPr/>
            </a:pPr>
            <a:endParaRPr lang="it-IT" u="sng" dirty="0">
              <a:solidFill>
                <a:srgbClr val="FFC000"/>
              </a:solidFill>
            </a:endParaRPr>
          </a:p>
          <a:p>
            <a:pPr algn="just">
              <a:defRPr/>
            </a:pPr>
            <a:r>
              <a:rPr lang="it-IT" dirty="0"/>
              <a:t>«</a:t>
            </a:r>
            <a:r>
              <a:rPr lang="it-IT" sz="3600" dirty="0"/>
              <a:t>3. Le attività di carattere collegiale riguardanti tutti i docenti sono costituite da:</a:t>
            </a:r>
          </a:p>
          <a:p>
            <a:pPr marL="342900" indent="-342900" algn="just">
              <a:buFont typeface="+mj-lt"/>
              <a:buAutoNum type="alphaLcParenR"/>
              <a:defRPr/>
            </a:pPr>
            <a:r>
              <a:rPr lang="it-IT" sz="3600" dirty="0" smtClean="0"/>
              <a:t>partecipazione </a:t>
            </a:r>
            <a:r>
              <a:rPr lang="it-IT" sz="3600" dirty="0"/>
              <a:t>alle riunioni del Collegio dei docenti, ivi compresa l’attività di programmazione e verifica di inizio e fine anno e l’informazione alle famiglie sui risultati degli scrutini trimestrali, quadrimestrali e finali e sull’andamento delle attività educative e nelle istituzioni educative, </a:t>
            </a:r>
            <a:r>
              <a:rPr lang="it-IT" sz="3600" b="1" u="sng" dirty="0">
                <a:solidFill>
                  <a:schemeClr val="accent2"/>
                </a:solidFill>
              </a:rPr>
              <a:t>fino a 40 ore annue</a:t>
            </a:r>
            <a:r>
              <a:rPr lang="it-IT" sz="3600" b="1" dirty="0">
                <a:solidFill>
                  <a:schemeClr val="accent2"/>
                </a:solidFill>
              </a:rPr>
              <a:t>;</a:t>
            </a:r>
          </a:p>
          <a:p>
            <a:pPr algn="just">
              <a:defRPr/>
            </a:pPr>
            <a:endParaRPr lang="it-IT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0080"/>
          </a:xfrm>
        </p:spPr>
        <p:txBody>
          <a:bodyPr>
            <a:noAutofit/>
          </a:bodyPr>
          <a:lstStyle/>
          <a:p>
            <a:pPr algn="ctr"/>
            <a:r>
              <a:rPr lang="it-IT" b="1" u="sng" dirty="0">
                <a:solidFill>
                  <a:srgbClr val="00B050"/>
                </a:solidFill>
              </a:rPr>
              <a:t>art. 29 </a:t>
            </a:r>
            <a:r>
              <a:rPr lang="it-IT" b="1" u="sng" dirty="0" smtClean="0">
                <a:solidFill>
                  <a:srgbClr val="00B050"/>
                </a:solidFill>
              </a:rPr>
              <a:t>segue: consigli di classe</a:t>
            </a:r>
            <a:r>
              <a:rPr lang="it-IT" b="1" u="sng" dirty="0">
                <a:solidFill>
                  <a:srgbClr val="00B050"/>
                </a:solidFill>
              </a:rPr>
              <a:t/>
            </a:r>
            <a:br>
              <a:rPr lang="it-IT" b="1" u="sng" dirty="0">
                <a:solidFill>
                  <a:srgbClr val="00B050"/>
                </a:solidFill>
              </a:rPr>
            </a:b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9440" y="1270000"/>
            <a:ext cx="9306560" cy="5588000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it-IT" sz="3200" dirty="0" smtClean="0">
                <a:solidFill>
                  <a:srgbClr val="00B050"/>
                </a:solidFill>
              </a:rPr>
              <a:t>b) </a:t>
            </a:r>
            <a:r>
              <a:rPr lang="it-IT" sz="3200" dirty="0" smtClean="0"/>
              <a:t>la </a:t>
            </a:r>
            <a:r>
              <a:rPr lang="it-IT" sz="3200" dirty="0"/>
              <a:t>partecipazione alle attività collegiali dei </a:t>
            </a:r>
            <a:r>
              <a:rPr lang="it-IT" sz="3200" b="1" dirty="0">
                <a:solidFill>
                  <a:srgbClr val="00B050"/>
                </a:solidFill>
              </a:rPr>
              <a:t>consigli di </a:t>
            </a:r>
            <a:r>
              <a:rPr lang="it-IT" sz="3200" b="1" dirty="0" smtClean="0">
                <a:solidFill>
                  <a:srgbClr val="00B050"/>
                </a:solidFill>
              </a:rPr>
              <a:t>classe</a:t>
            </a:r>
            <a:r>
              <a:rPr lang="it-IT" sz="3200" dirty="0" smtClean="0"/>
              <a:t>. </a:t>
            </a:r>
            <a:r>
              <a:rPr lang="it-IT" sz="3200" dirty="0"/>
              <a:t>Gli obblighi relativi a queste attività sono programmati secondo criteri stabiliti dal collegio dei docenti; nella predetta programmazione occorrerà tener conto degli oneri di servizio degli insegnanti con un numero di classi superiore a sei in modo da prevedere un impegno </a:t>
            </a:r>
            <a:r>
              <a:rPr lang="it-IT" sz="3200" b="1" u="sng" dirty="0">
                <a:solidFill>
                  <a:srgbClr val="00B050"/>
                </a:solidFill>
              </a:rPr>
              <a:t>fino a 40 ore annue</a:t>
            </a:r>
            <a:r>
              <a:rPr lang="it-IT" sz="3200" b="1" dirty="0" smtClean="0">
                <a:solidFill>
                  <a:srgbClr val="00B050"/>
                </a:solidFill>
              </a:rPr>
              <a:t>;</a:t>
            </a:r>
          </a:p>
          <a:p>
            <a:pPr marL="0" indent="0" algn="just">
              <a:buNone/>
              <a:defRPr/>
            </a:pPr>
            <a:r>
              <a:rPr lang="it-IT" sz="3200" dirty="0" smtClean="0">
                <a:solidFill>
                  <a:srgbClr val="00B050"/>
                </a:solidFill>
              </a:rPr>
              <a:t>c) </a:t>
            </a:r>
            <a:r>
              <a:rPr lang="it-IT" sz="3200" dirty="0" smtClean="0"/>
              <a:t>lo </a:t>
            </a:r>
            <a:r>
              <a:rPr lang="it-IT" sz="3200" dirty="0"/>
              <a:t>svolgimento degli </a:t>
            </a:r>
            <a:r>
              <a:rPr lang="it-IT" sz="3200" b="1" dirty="0">
                <a:solidFill>
                  <a:srgbClr val="00B050"/>
                </a:solidFill>
              </a:rPr>
              <a:t>scrutini e degli esami</a:t>
            </a:r>
            <a:r>
              <a:rPr lang="it-IT" sz="3200" dirty="0"/>
              <a:t>, compresa la compilazione degli atti relativi alla valutazione».</a:t>
            </a:r>
            <a:endParaRPr lang="it-IT" sz="3200" u="sng" dirty="0">
              <a:solidFill>
                <a:srgbClr val="FFC000"/>
              </a:solidFill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7898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000" y="548640"/>
            <a:ext cx="9316720" cy="701040"/>
          </a:xfrm>
        </p:spPr>
        <p:txBody>
          <a:bodyPr>
            <a:noAutofit/>
          </a:bodyPr>
          <a:lstStyle/>
          <a:p>
            <a:pPr algn="ctr"/>
            <a:r>
              <a:rPr lang="it-IT" b="1" u="sng" dirty="0">
                <a:solidFill>
                  <a:srgbClr val="00B050"/>
                </a:solidFill>
              </a:rPr>
              <a:t>art. 29 </a:t>
            </a:r>
            <a:r>
              <a:rPr lang="it-IT" b="1" u="sng" dirty="0" smtClean="0">
                <a:solidFill>
                  <a:srgbClr val="00B050"/>
                </a:solidFill>
              </a:rPr>
              <a:t>segue: rapporti studenti e famiglie</a:t>
            </a:r>
            <a:r>
              <a:rPr lang="it-IT" b="1" u="sng" dirty="0">
                <a:solidFill>
                  <a:srgbClr val="00B050"/>
                </a:solidFill>
              </a:rPr>
              <a:t/>
            </a:r>
            <a:br>
              <a:rPr lang="it-IT" b="1" u="sng" dirty="0">
                <a:solidFill>
                  <a:srgbClr val="00B050"/>
                </a:solidFill>
              </a:rPr>
            </a:b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9440" y="1270000"/>
            <a:ext cx="9083040" cy="558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sz="3200" dirty="0"/>
              <a:t>«4. Per assicurare un rapporto efficace con le famiglie e gli studenti, in relazione alle diverse modalità organizzative del servizio, il consiglio d’istituto sulla base delle proposte del collegio dei docenti definisce le modalità e i criteri per lo svolgimento dei rapporti con le famiglie e gli studenti, assicurando la concreta accessibilità al servizio, pur compatibilmente con le esigenze di funzionamento dell’istituto e </a:t>
            </a:r>
            <a:r>
              <a:rPr lang="it-IT" altLang="it-IT" sz="3200" b="1" dirty="0">
                <a:solidFill>
                  <a:srgbClr val="00B050"/>
                </a:solidFill>
              </a:rPr>
              <a:t>prevedendo idonei strumenti di comunicazione tra istituto e famiglie».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9817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3048000" y="162850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it-IT" altLang="it-IT" sz="1400" dirty="0"/>
          </a:p>
          <a:p>
            <a:pPr>
              <a:spcBef>
                <a:spcPct val="0"/>
              </a:spcBef>
            </a:pPr>
            <a:endParaRPr lang="it-IT" altLang="it-IT" sz="1400" dirty="0"/>
          </a:p>
        </p:txBody>
      </p:sp>
      <p:sp>
        <p:nvSpPr>
          <p:cNvPr id="6" name="Rettangolo 5"/>
          <p:cNvSpPr/>
          <p:nvPr/>
        </p:nvSpPr>
        <p:spPr>
          <a:xfrm>
            <a:off x="335280" y="1087120"/>
            <a:ext cx="88087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u="sng" dirty="0">
                <a:solidFill>
                  <a:srgbClr val="00B050"/>
                </a:solidFill>
              </a:rPr>
              <a:t>Attività aggiuntive  CCNL, art. 30</a:t>
            </a:r>
          </a:p>
          <a:p>
            <a:pPr>
              <a:defRPr/>
            </a:pPr>
            <a:r>
              <a:rPr lang="it-IT" sz="3200" dirty="0" smtClean="0"/>
              <a:t>Sono </a:t>
            </a:r>
            <a:r>
              <a:rPr lang="it-IT" sz="3200" dirty="0"/>
              <a:t>prestate con il consenso dell’interessato.</a:t>
            </a:r>
          </a:p>
          <a:p>
            <a:pPr>
              <a:defRPr/>
            </a:pPr>
            <a:r>
              <a:rPr lang="it-IT" sz="3200" dirty="0"/>
              <a:t>Possono essere di insegnamento o funzionali all’insegnamento</a:t>
            </a:r>
            <a:r>
              <a:rPr lang="it-IT" sz="3200" dirty="0" smtClean="0"/>
              <a:t>. Sono </a:t>
            </a:r>
            <a:r>
              <a:rPr lang="it-IT" sz="3200" dirty="0"/>
              <a:t>compensate a parte.</a:t>
            </a:r>
          </a:p>
          <a:p>
            <a:pPr>
              <a:defRPr/>
            </a:pPr>
            <a:r>
              <a:rPr lang="it-IT" sz="3200" dirty="0" smtClean="0"/>
              <a:t>Altre </a:t>
            </a:r>
            <a:r>
              <a:rPr lang="it-IT" sz="3200" dirty="0"/>
              <a:t>attività interne alla scuola: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Collaboratori del dirigente scolastico;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Funzioni strumentali al </a:t>
            </a:r>
            <a:r>
              <a:rPr lang="it-IT" sz="3200" dirty="0" smtClean="0"/>
              <a:t>PTOF.</a:t>
            </a:r>
          </a:p>
          <a:p>
            <a:pPr algn="ctr">
              <a:defRPr/>
            </a:pPr>
            <a:r>
              <a:rPr lang="it-IT" sz="3200" b="1" u="sng" dirty="0" smtClean="0">
                <a:solidFill>
                  <a:srgbClr val="00B050"/>
                </a:solidFill>
              </a:rPr>
              <a:t>Altre </a:t>
            </a:r>
            <a:r>
              <a:rPr lang="it-IT" sz="3200" b="1" u="sng" dirty="0" smtClean="0">
                <a:solidFill>
                  <a:srgbClr val="00B050"/>
                </a:solidFill>
              </a:rPr>
              <a:t>attività, </a:t>
            </a:r>
            <a:r>
              <a:rPr lang="it-IT" sz="3200" b="1" u="sng" dirty="0" smtClean="0">
                <a:solidFill>
                  <a:srgbClr val="00B050"/>
                </a:solidFill>
              </a:rPr>
              <a:t>come ad esempio: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Referenti alunni con DSA o con BES;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Animatori digitali;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Tutor dei docenti neo assunti</a:t>
            </a:r>
          </a:p>
          <a:p>
            <a:pPr>
              <a:defRPr/>
            </a:pP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104447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386080" y="782321"/>
            <a:ext cx="1001775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u="sng" dirty="0">
                <a:solidFill>
                  <a:srgbClr val="00B050"/>
                </a:solidFill>
              </a:rPr>
              <a:t>Incompatibilità  </a:t>
            </a:r>
            <a:r>
              <a:rPr lang="it-IT" sz="3200" b="1" u="sng" dirty="0" smtClean="0">
                <a:solidFill>
                  <a:srgbClr val="00B050"/>
                </a:solidFill>
              </a:rPr>
              <a:t>D.Lgs </a:t>
            </a:r>
            <a:r>
              <a:rPr lang="it-IT" sz="3200" b="1" u="sng" dirty="0">
                <a:solidFill>
                  <a:srgbClr val="00B050"/>
                </a:solidFill>
              </a:rPr>
              <a:t>297/94, art. </a:t>
            </a:r>
            <a:r>
              <a:rPr lang="it-IT" sz="3200" b="1" u="sng" dirty="0" smtClean="0">
                <a:solidFill>
                  <a:srgbClr val="00B050"/>
                </a:solidFill>
              </a:rPr>
              <a:t>508 </a:t>
            </a:r>
          </a:p>
          <a:p>
            <a:pPr algn="ctr">
              <a:defRPr/>
            </a:pPr>
            <a:r>
              <a:rPr lang="it-IT" sz="3200" b="1" u="sng" dirty="0" smtClean="0">
                <a:solidFill>
                  <a:srgbClr val="00B050"/>
                </a:solidFill>
              </a:rPr>
              <a:t>e </a:t>
            </a:r>
            <a:r>
              <a:rPr lang="it-IT" sz="3200" b="1" u="sng" dirty="0" err="1" smtClean="0">
                <a:solidFill>
                  <a:srgbClr val="00B050"/>
                </a:solidFill>
              </a:rPr>
              <a:t>D.Lgs</a:t>
            </a:r>
            <a:r>
              <a:rPr lang="it-IT" sz="3200" b="1" u="sng" dirty="0" err="1" smtClean="0">
                <a:solidFill>
                  <a:srgbClr val="00B050"/>
                </a:solidFill>
              </a:rPr>
              <a:t>.</a:t>
            </a:r>
            <a:r>
              <a:rPr lang="it-IT" sz="3200" b="1" u="sng" dirty="0" smtClean="0">
                <a:solidFill>
                  <a:srgbClr val="00B050"/>
                </a:solidFill>
              </a:rPr>
              <a:t> 165/2001 art. 53, con divieto di:</a:t>
            </a:r>
            <a:endParaRPr lang="it-IT" sz="3200" b="1" u="sng" dirty="0">
              <a:solidFill>
                <a:srgbClr val="00B05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 smtClean="0"/>
              <a:t>lezioni </a:t>
            </a:r>
            <a:r>
              <a:rPr lang="it-IT" sz="3200" dirty="0"/>
              <a:t>private ad alunni della scuola; richiedere autorizzazione al dirigente scolastico per lezioni ad altri. Nessun alunno può essere valutato da docenti che gli abbiano impartito lezioni private.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 smtClean="0"/>
              <a:t>cumulo </a:t>
            </a:r>
            <a:r>
              <a:rPr lang="it-IT" sz="3200" dirty="0"/>
              <a:t>con altro impiego </a:t>
            </a:r>
            <a:r>
              <a:rPr lang="it-IT" sz="3200" dirty="0" smtClean="0"/>
              <a:t>pubblico e con attività </a:t>
            </a:r>
            <a:r>
              <a:rPr lang="it-IT" sz="3200" dirty="0"/>
              <a:t>commerciale, industriale, professionale o di altro lavoro </a:t>
            </a:r>
            <a:r>
              <a:rPr lang="it-IT" sz="3200" dirty="0" smtClean="0"/>
              <a:t>dipendente (</a:t>
            </a:r>
            <a:r>
              <a:rPr lang="it-IT" sz="3200" dirty="0"/>
              <a:t>consentiti incarichi in </a:t>
            </a:r>
            <a:r>
              <a:rPr lang="it-IT" sz="3200" dirty="0" smtClean="0"/>
              <a:t>coop.).</a:t>
            </a:r>
            <a:endParaRPr lang="it-IT" sz="3200" dirty="0"/>
          </a:p>
          <a:p>
            <a:pPr>
              <a:defRPr/>
            </a:pPr>
            <a:r>
              <a:rPr lang="it-IT" sz="3200" dirty="0" smtClean="0"/>
              <a:t>Consentito</a:t>
            </a:r>
            <a:r>
              <a:rPr lang="it-IT" sz="3200" dirty="0"/>
              <a:t>, previa autorizzazione del dirigente scolastico, l’esercizio di libere </a:t>
            </a:r>
            <a:r>
              <a:rPr lang="it-IT" sz="3200" dirty="0" smtClean="0"/>
              <a:t>professioni per alcuni docenti.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5353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589280" y="857249"/>
            <a:ext cx="96824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FONDAMENTI NORMATIVI DELL’ESSERE </a:t>
            </a:r>
            <a:r>
              <a:rPr lang="it-IT" sz="3200" b="1" dirty="0" smtClean="0">
                <a:solidFill>
                  <a:srgbClr val="00B050"/>
                </a:solidFill>
              </a:rPr>
              <a:t>DOCENTI </a:t>
            </a:r>
            <a:endParaRPr lang="it-IT" sz="3200" b="1" dirty="0" smtClean="0">
              <a:solidFill>
                <a:srgbClr val="00B050"/>
              </a:solidFill>
            </a:endParaRPr>
          </a:p>
          <a:p>
            <a:endParaRPr lang="it-IT" sz="2400" b="1" dirty="0" smtClean="0">
              <a:solidFill>
                <a:srgbClr val="00B050"/>
              </a:solidFill>
            </a:endParaRPr>
          </a:p>
          <a:p>
            <a:r>
              <a:rPr lang="it-IT" sz="2400" b="1" dirty="0" smtClean="0">
                <a:solidFill>
                  <a:srgbClr val="00B050"/>
                </a:solidFill>
              </a:rPr>
              <a:t>1)Costituzione della Repubblica, art. 33: </a:t>
            </a:r>
          </a:p>
          <a:p>
            <a:r>
              <a:rPr lang="it-IT" sz="2400" dirty="0" smtClean="0"/>
              <a:t>L'arte </a:t>
            </a:r>
            <a:r>
              <a:rPr lang="it-IT" sz="2400" dirty="0"/>
              <a:t>e la scienza sono libere e libero ne è l'insegnamento</a:t>
            </a:r>
            <a:r>
              <a:rPr lang="it-IT" sz="2400" dirty="0" smtClean="0"/>
              <a:t>.</a:t>
            </a:r>
          </a:p>
          <a:p>
            <a:endParaRPr lang="it-IT" sz="2400" b="1" dirty="0" smtClean="0">
              <a:solidFill>
                <a:srgbClr val="00B050"/>
              </a:solidFill>
            </a:endParaRPr>
          </a:p>
          <a:p>
            <a:r>
              <a:rPr lang="it-IT" sz="2400" b="1" dirty="0" smtClean="0">
                <a:solidFill>
                  <a:srgbClr val="00B050"/>
                </a:solidFill>
              </a:rPr>
              <a:t>2)D.lgs</a:t>
            </a:r>
            <a:r>
              <a:rPr lang="it-IT" sz="2400" b="1" dirty="0">
                <a:solidFill>
                  <a:srgbClr val="00B050"/>
                </a:solidFill>
              </a:rPr>
              <a:t>. 16 aprile 1994 n. 297 </a:t>
            </a:r>
            <a:r>
              <a:rPr lang="it-IT" sz="2000" dirty="0" smtClean="0"/>
              <a:t>(Testo Unico </a:t>
            </a:r>
            <a:r>
              <a:rPr lang="it-IT" sz="2000" dirty="0"/>
              <a:t>delle disposizioni legislative in materia di </a:t>
            </a:r>
            <a:r>
              <a:rPr lang="it-IT" sz="2000" dirty="0" smtClean="0"/>
              <a:t>istruzione)</a:t>
            </a:r>
          </a:p>
          <a:p>
            <a:endParaRPr lang="it-IT" sz="2000" dirty="0" smtClean="0"/>
          </a:p>
          <a:p>
            <a:pPr>
              <a:spcBef>
                <a:spcPct val="0"/>
              </a:spcBef>
            </a:pPr>
            <a:r>
              <a:rPr lang="it-IT" altLang="it-IT" sz="2400" b="1" dirty="0" smtClean="0">
                <a:solidFill>
                  <a:srgbClr val="00B050"/>
                </a:solidFill>
              </a:rPr>
              <a:t>3) D.P.R</a:t>
            </a:r>
            <a:r>
              <a:rPr lang="it-IT" altLang="it-IT" sz="2400" b="1" dirty="0">
                <a:solidFill>
                  <a:srgbClr val="00B050"/>
                </a:solidFill>
              </a:rPr>
              <a:t>. 8 marzo 1999, n. </a:t>
            </a:r>
            <a:r>
              <a:rPr lang="it-IT" altLang="it-IT" sz="2400" b="1" dirty="0" smtClean="0">
                <a:solidFill>
                  <a:srgbClr val="00B050"/>
                </a:solidFill>
              </a:rPr>
              <a:t>275 </a:t>
            </a:r>
            <a:r>
              <a:rPr lang="it-IT" altLang="it-IT" sz="2000" dirty="0" smtClean="0"/>
              <a:t>(Regolamento </a:t>
            </a:r>
            <a:r>
              <a:rPr lang="it-IT" altLang="it-IT" sz="2000" dirty="0"/>
              <a:t>recante norme in materia di autonomia delle istituzioni scolastiche ai sensi dell'art. 21, della Legge 15 marzo 1997, </a:t>
            </a:r>
            <a:r>
              <a:rPr lang="it-IT" altLang="it-IT" sz="2000" dirty="0" smtClean="0"/>
              <a:t>n.59)</a:t>
            </a:r>
          </a:p>
          <a:p>
            <a:pPr>
              <a:spcBef>
                <a:spcPct val="0"/>
              </a:spcBef>
            </a:pPr>
            <a:endParaRPr lang="it-IT" sz="2000" dirty="0"/>
          </a:p>
          <a:p>
            <a:pPr>
              <a:spcBef>
                <a:spcPct val="0"/>
              </a:spcBef>
            </a:pPr>
            <a:r>
              <a:rPr lang="it-IT" sz="2000" dirty="0" smtClean="0"/>
              <a:t>---------------------------</a:t>
            </a:r>
          </a:p>
          <a:p>
            <a:r>
              <a:rPr lang="it-IT" sz="1600" b="1" dirty="0" smtClean="0">
                <a:solidFill>
                  <a:schemeClr val="accent2"/>
                </a:solidFill>
                <a:hlinkClick r:id="rId3"/>
              </a:rPr>
              <a:t>pag. 6  </a:t>
            </a:r>
            <a:r>
              <a:rPr lang="it-IT" sz="1600" b="1" dirty="0">
                <a:solidFill>
                  <a:schemeClr val="accent2"/>
                </a:solidFill>
                <a:hlinkClick r:id="rId3"/>
              </a:rPr>
              <a:t>«Essere </a:t>
            </a:r>
            <a:r>
              <a:rPr lang="it-IT" sz="1600" b="1" dirty="0" smtClean="0">
                <a:solidFill>
                  <a:schemeClr val="accent2"/>
                </a:solidFill>
                <a:hlinkClick r:id="rId3"/>
              </a:rPr>
              <a:t>docenti in Emilia-Romagna 2015/2016» </a:t>
            </a:r>
            <a:r>
              <a:rPr lang="it-IT" sz="1600" b="1" dirty="0">
                <a:solidFill>
                  <a:schemeClr val="accent2"/>
                </a:solidFill>
                <a:hlinkClick r:id="rId3"/>
              </a:rPr>
              <a:t>http://istruzioneer.it/pubblicazioni</a:t>
            </a:r>
            <a:r>
              <a:rPr lang="it-IT" sz="1600" b="1" dirty="0" smtClean="0">
                <a:solidFill>
                  <a:schemeClr val="accent2"/>
                </a:solidFill>
                <a:hlinkClick r:id="rId3"/>
              </a:rPr>
              <a:t>/</a:t>
            </a:r>
          </a:p>
          <a:p>
            <a:pPr marL="342900" indent="-342900">
              <a:buAutoNum type="arabicParenR"/>
            </a:pPr>
            <a:r>
              <a:rPr lang="it-IT" sz="1600" b="1" dirty="0" smtClean="0">
                <a:solidFill>
                  <a:schemeClr val="accent2"/>
                </a:solidFill>
                <a:hlinkClick r:id="rId3"/>
              </a:rPr>
              <a:t>https</a:t>
            </a:r>
            <a:r>
              <a:rPr lang="it-IT" sz="1600" b="1" dirty="0">
                <a:solidFill>
                  <a:schemeClr val="accent2"/>
                </a:solidFill>
                <a:hlinkClick r:id="rId3"/>
              </a:rPr>
              <a:t>://</a:t>
            </a:r>
            <a:r>
              <a:rPr lang="it-IT" sz="1600" b="1" dirty="0" smtClean="0">
                <a:solidFill>
                  <a:schemeClr val="accent2"/>
                </a:solidFill>
                <a:hlinkClick r:id="rId3"/>
              </a:rPr>
              <a:t>www.senato.it/1025?sezione=121&amp;articolo_numero_articolo=33</a:t>
            </a:r>
            <a:endParaRPr lang="it-IT" sz="1600" b="1" dirty="0" smtClean="0">
              <a:solidFill>
                <a:schemeClr val="accent2"/>
              </a:solidFill>
            </a:endParaRPr>
          </a:p>
          <a:p>
            <a:r>
              <a:rPr lang="it-IT" sz="1600" b="1" dirty="0" smtClean="0">
                <a:solidFill>
                  <a:schemeClr val="accent2"/>
                </a:solidFill>
              </a:rPr>
              <a:t>2)</a:t>
            </a:r>
            <a:r>
              <a:rPr lang="it-IT" sz="1600" b="1" dirty="0" smtClean="0">
                <a:solidFill>
                  <a:schemeClr val="accent2"/>
                </a:solidFill>
                <a:hlinkClick r:id="rId4"/>
              </a:rPr>
              <a:t>http</a:t>
            </a:r>
            <a:r>
              <a:rPr lang="it-IT" sz="1600" b="1" dirty="0">
                <a:solidFill>
                  <a:schemeClr val="accent2"/>
                </a:solidFill>
                <a:hlinkClick r:id="rId4"/>
              </a:rPr>
              <a:t>://</a:t>
            </a:r>
            <a:r>
              <a:rPr lang="it-IT" sz="1600" b="1" dirty="0" smtClean="0">
                <a:solidFill>
                  <a:schemeClr val="accent2"/>
                </a:solidFill>
                <a:hlinkClick r:id="rId4"/>
              </a:rPr>
              <a:t>archivio.pubblica.istruzione.it/comitato_musica_new/normativa/allegati/dlgs160494.pdf</a:t>
            </a:r>
            <a:endParaRPr lang="it-IT" sz="1600" b="1" dirty="0" smtClean="0">
              <a:solidFill>
                <a:schemeClr val="accent2"/>
              </a:solidFill>
            </a:endParaRPr>
          </a:p>
          <a:p>
            <a:r>
              <a:rPr lang="it-IT" sz="1600" b="1" dirty="0" smtClean="0">
                <a:solidFill>
                  <a:schemeClr val="accent2"/>
                </a:solidFill>
              </a:rPr>
              <a:t>3)</a:t>
            </a:r>
            <a:r>
              <a:rPr lang="it-IT" sz="1600" b="1" dirty="0" smtClean="0">
                <a:solidFill>
                  <a:schemeClr val="accent2"/>
                </a:solidFill>
                <a:hlinkClick r:id="rId5"/>
              </a:rPr>
              <a:t>http</a:t>
            </a:r>
            <a:r>
              <a:rPr lang="it-IT" sz="1600" b="1" dirty="0">
                <a:solidFill>
                  <a:schemeClr val="accent2"/>
                </a:solidFill>
                <a:hlinkClick r:id="rId5"/>
              </a:rPr>
              <a:t>://</a:t>
            </a:r>
            <a:r>
              <a:rPr lang="it-IT" sz="1600" b="1" dirty="0" smtClean="0">
                <a:solidFill>
                  <a:schemeClr val="accent2"/>
                </a:solidFill>
                <a:hlinkClick r:id="rId5"/>
              </a:rPr>
              <a:t>archivio.pubblica.istruzione.it/argomenti/autonomia/documenti/regolamento.htm</a:t>
            </a:r>
            <a:endParaRPr lang="it-IT" sz="1600" b="1" dirty="0" smtClean="0">
              <a:solidFill>
                <a:schemeClr val="accent2"/>
              </a:solidFill>
            </a:endParaRPr>
          </a:p>
          <a:p>
            <a:endParaRPr lang="it-IT" sz="2000" b="1" dirty="0" smtClean="0">
              <a:solidFill>
                <a:srgbClr val="00B050"/>
              </a:solidFill>
            </a:endParaRPr>
          </a:p>
          <a:p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190507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406400" y="944880"/>
            <a:ext cx="1063752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NATURA GIURIDICA DEGLI OBBLIGHI DI VIGILANZA GRAVANTI SULLE SCUOLE E SUI DOCENTI</a:t>
            </a:r>
          </a:p>
          <a:p>
            <a:pPr algn="just">
              <a:defRPr/>
            </a:pPr>
            <a:r>
              <a:rPr lang="it-IT" sz="2800" dirty="0" smtClean="0"/>
              <a:t>Gli infortuni costituiscono eventi ad altro grado di probabilità nella scuola come in ogni altra comunità lavorativa organizzata.</a:t>
            </a:r>
          </a:p>
          <a:p>
            <a:pPr algn="just">
              <a:defRPr/>
            </a:pPr>
            <a:r>
              <a:rPr lang="it-IT" sz="2800" dirty="0" smtClean="0"/>
              <a:t>Gli obblighi dell’amministrazione scolastica per i pericoli cui vanno incontro gli alunni-utenti sono quelli propri del fornitore di un servizio.</a:t>
            </a:r>
          </a:p>
          <a:p>
            <a:pPr algn="just">
              <a:defRPr/>
            </a:pPr>
            <a:r>
              <a:rPr lang="it-IT" sz="2800" dirty="0" smtClean="0"/>
              <a:t>Sono obbligazioni giuridiche aventi natura «contrattuale» che risalgono al </a:t>
            </a:r>
            <a:r>
              <a:rPr lang="it-IT" sz="3200" b="1" dirty="0" smtClean="0">
                <a:solidFill>
                  <a:srgbClr val="00B050"/>
                </a:solidFill>
              </a:rPr>
              <a:t>dovere di vigilare sui minori e alla predisposizione di ogni misura preventiva di cautela</a:t>
            </a:r>
            <a:r>
              <a:rPr lang="it-IT" sz="2800" dirty="0" smtClean="0"/>
              <a:t> affinché i giovani possano usufruire del servizio scolastico in condizioni di adeguata sicurezza per </a:t>
            </a:r>
            <a:r>
              <a:rPr lang="it-IT" sz="3200" b="1" dirty="0" smtClean="0">
                <a:solidFill>
                  <a:srgbClr val="00B050"/>
                </a:solidFill>
              </a:rPr>
              <a:t>garantire l’incolumità dell’allievo e che non procuri danni ad altri.</a:t>
            </a:r>
          </a:p>
          <a:p>
            <a:pPr>
              <a:defRPr/>
            </a:pP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518160" y="1087120"/>
            <a:ext cx="105968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u="sng" dirty="0" smtClean="0">
                <a:solidFill>
                  <a:srgbClr val="00B050"/>
                </a:solidFill>
              </a:rPr>
              <a:t>RESPONSABILITA’ DEL DOCENTE</a:t>
            </a:r>
            <a:endParaRPr lang="it-IT" sz="3200" b="1" u="sng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CIVILE:</a:t>
            </a:r>
          </a:p>
          <a:p>
            <a:pPr>
              <a:spcBef>
                <a:spcPct val="0"/>
              </a:spcBef>
            </a:pPr>
            <a:r>
              <a:rPr lang="it-IT" altLang="it-IT" sz="3200" dirty="0" smtClean="0"/>
              <a:t>LIBRO QUARTO DEL CODICE CIVILE – DELLE OBBLIGAZIONI - Titolo </a:t>
            </a:r>
            <a:r>
              <a:rPr lang="it-IT" altLang="it-IT" sz="3200" dirty="0"/>
              <a:t>IX - Dei fatti illeciti (Artt. 2043-2059) </a:t>
            </a:r>
          </a:p>
          <a:p>
            <a:pPr>
              <a:spcBef>
                <a:spcPct val="0"/>
              </a:spcBef>
            </a:pPr>
            <a:r>
              <a:rPr lang="it-IT" altLang="it-IT" sz="3600" b="1" dirty="0" smtClean="0">
                <a:solidFill>
                  <a:srgbClr val="00B050"/>
                </a:solidFill>
              </a:rPr>
              <a:t>Art</a:t>
            </a:r>
            <a:r>
              <a:rPr lang="it-IT" altLang="it-IT" sz="3600" b="1" dirty="0">
                <a:solidFill>
                  <a:srgbClr val="00B050"/>
                </a:solidFill>
              </a:rPr>
              <a:t>. 2047 </a:t>
            </a:r>
            <a:r>
              <a:rPr lang="it-IT" altLang="it-IT" sz="3600" b="1" dirty="0" smtClean="0">
                <a:solidFill>
                  <a:srgbClr val="00B050"/>
                </a:solidFill>
              </a:rPr>
              <a:t> Danno </a:t>
            </a:r>
            <a:r>
              <a:rPr lang="it-IT" altLang="it-IT" sz="3600" b="1" dirty="0">
                <a:solidFill>
                  <a:srgbClr val="00B050"/>
                </a:solidFill>
              </a:rPr>
              <a:t>cagionato dall'incapace</a:t>
            </a:r>
          </a:p>
          <a:p>
            <a:pPr algn="just">
              <a:spcBef>
                <a:spcPct val="0"/>
              </a:spcBef>
            </a:pPr>
            <a:r>
              <a:rPr lang="it-IT" altLang="it-IT" sz="3600" dirty="0"/>
              <a:t>In caso di danno cagionato da persona incapace di intendere o di volere, il risarcimento è dovuto da chi è tenuto alla sorveglianza dell'incapace, salvo che provi di non aver potuto impedire il </a:t>
            </a:r>
            <a:r>
              <a:rPr lang="it-IT" altLang="it-IT" sz="3600" dirty="0" smtClean="0"/>
              <a:t>fatto. </a:t>
            </a:r>
            <a:endParaRPr lang="it-IT" altLang="it-IT" sz="3600" dirty="0"/>
          </a:p>
          <a:p>
            <a:pPr algn="just">
              <a:defRPr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024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345439" y="857249"/>
            <a:ext cx="100583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altLang="it-IT" sz="3600" b="1" dirty="0">
                <a:solidFill>
                  <a:srgbClr val="00B050"/>
                </a:solidFill>
              </a:rPr>
              <a:t>Art. </a:t>
            </a:r>
            <a:r>
              <a:rPr lang="it-IT" altLang="it-IT" sz="3600" b="1" dirty="0" smtClean="0">
                <a:solidFill>
                  <a:srgbClr val="00B050"/>
                </a:solidFill>
              </a:rPr>
              <a:t>2048 - Responsabilità </a:t>
            </a:r>
            <a:r>
              <a:rPr lang="it-IT" altLang="it-IT" sz="3600" b="1" dirty="0">
                <a:solidFill>
                  <a:srgbClr val="00B050"/>
                </a:solidFill>
              </a:rPr>
              <a:t>dei genitori, dei tutori, dei precettori e dei maestri d'arte</a:t>
            </a:r>
          </a:p>
          <a:p>
            <a:pPr algn="just">
              <a:spcBef>
                <a:spcPct val="0"/>
              </a:spcBef>
            </a:pPr>
            <a:r>
              <a:rPr lang="it-IT" altLang="it-IT" sz="3200" dirty="0"/>
              <a:t>Il padre e la madre, o il tutore sono responsabili del danno cagionato dal fatto illecito dei figli minori non emancipati o delle persone soggette alla tutela, che abitano con </a:t>
            </a:r>
            <a:r>
              <a:rPr lang="it-IT" altLang="it-IT" sz="3200" dirty="0" smtClean="0"/>
              <a:t>essi. (…) I </a:t>
            </a:r>
            <a:r>
              <a:rPr lang="it-IT" altLang="it-IT" sz="3200" dirty="0"/>
              <a:t>precettori </a:t>
            </a:r>
            <a:r>
              <a:rPr lang="it-IT" altLang="it-IT" sz="3200" dirty="0" smtClean="0"/>
              <a:t>(…) sono </a:t>
            </a:r>
            <a:r>
              <a:rPr lang="it-IT" altLang="it-IT" sz="3200" dirty="0"/>
              <a:t>responsabili del danno cagionato dal fatto illecito dei loro allievi e apprendisti nel tempo in cui sono sotto la loro vigilanza. Le persone indicate dai commi precedenti sono liberate dalla responsabilità soltanto se provano di non aver potuto impedire il fatto. </a:t>
            </a:r>
          </a:p>
        </p:txBody>
      </p:sp>
    </p:spTree>
    <p:extLst>
      <p:ext uri="{BB962C8B-B14F-4D97-AF65-F5344CB8AC3E}">
        <p14:creationId xmlns:p14="http://schemas.microsoft.com/office/powerpoint/2010/main" val="30783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406400" y="944880"/>
            <a:ext cx="1063752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LEGITTIMAZIONE PASSIVA DEL MIUR</a:t>
            </a:r>
          </a:p>
          <a:p>
            <a:pPr algn="just">
              <a:defRPr/>
            </a:pPr>
            <a:r>
              <a:rPr lang="it-IT" sz="3600" dirty="0" smtClean="0"/>
              <a:t>L’art. 61, comma 2 della legge 312/80 ha soppresso la legittimazione passiva dei docenti, stabilendo che nei confronti di terzi danneggiati debba rispondere solo l’amministrazione scolastica, </a:t>
            </a:r>
            <a:r>
              <a:rPr lang="it-IT" sz="3600" b="1" dirty="0" smtClean="0">
                <a:solidFill>
                  <a:srgbClr val="00B050"/>
                </a:solidFill>
              </a:rPr>
              <a:t>salvo rivalsa sul docente in caso di dolo o colpa grave.</a:t>
            </a:r>
          </a:p>
          <a:p>
            <a:pPr algn="just">
              <a:defRPr/>
            </a:pPr>
            <a:r>
              <a:rPr lang="it-IT" sz="3600" dirty="0" smtClean="0"/>
              <a:t>L’obbligo di vigilanza nei riguardi degli alunni è codificato in via pattizia e incluso tra le attività funzionali all’insegnamento (art. 29 CCNL)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9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72720" y="857248"/>
            <a:ext cx="115316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 IL PATTO EDUCATIVO DI CORRESPONSABILITA’</a:t>
            </a:r>
          </a:p>
          <a:p>
            <a:pPr algn="just">
              <a:defRPr/>
            </a:pPr>
            <a:r>
              <a:rPr lang="it-IT" sz="3600" dirty="0" smtClean="0"/>
              <a:t>reso </a:t>
            </a:r>
            <a:r>
              <a:rPr lang="it-IT" sz="3600" dirty="0"/>
              <a:t>obbligatorio </a:t>
            </a:r>
            <a:r>
              <a:rPr lang="it-IT" sz="3600" dirty="0" smtClean="0"/>
              <a:t>con il </a:t>
            </a:r>
            <a:r>
              <a:rPr lang="it-IT" sz="3600" dirty="0"/>
              <a:t>D.P.R. n. 235/2007, è entrato in vigore con il 2 gennaio 2008. </a:t>
            </a:r>
            <a:r>
              <a:rPr lang="it-IT" sz="3600" dirty="0" smtClean="0"/>
              <a:t>E’ l’atto finale </a:t>
            </a:r>
            <a:r>
              <a:rPr lang="it-IT" sz="3600" dirty="0"/>
              <a:t>che dovrebbe essere preceduto da un’azione profonda di sensibilizzazione, di informazione, di condivisione delle scelte </a:t>
            </a:r>
            <a:r>
              <a:rPr lang="it-IT" sz="3600" dirty="0" smtClean="0"/>
              <a:t>educative; un’ulteriore </a:t>
            </a:r>
            <a:r>
              <a:rPr lang="it-IT" sz="3600" dirty="0"/>
              <a:t>opportunità per la scuola di fare cultura e di agire per il miglioramento della qualità della vita scolastica. </a:t>
            </a:r>
            <a:r>
              <a:rPr lang="it-IT" sz="3600" dirty="0" smtClean="0"/>
              <a:t>Importante anche l’insegnamento </a:t>
            </a:r>
            <a:r>
              <a:rPr lang="it-IT" sz="3600" dirty="0"/>
              <a:t>di Cittadinanza e </a:t>
            </a:r>
            <a:r>
              <a:rPr lang="it-IT" sz="3600" dirty="0" smtClean="0"/>
              <a:t>Costituzione</a:t>
            </a:r>
            <a:r>
              <a:rPr lang="it-IT" sz="3600" dirty="0"/>
              <a:t> </a:t>
            </a:r>
            <a:r>
              <a:rPr lang="it-IT" sz="3600" dirty="0" smtClean="0"/>
              <a:t>(Indicazioni nazionali per il primo ciclo)  </a:t>
            </a:r>
            <a:r>
              <a:rPr lang="it-IT" sz="3600" b="1" dirty="0" smtClean="0">
                <a:hlinkClick r:id="rId3"/>
              </a:rPr>
              <a:t>quaderno_corresponsabilita.pdf</a:t>
            </a:r>
            <a:endParaRPr lang="it-IT" sz="3600" b="1" dirty="0" smtClean="0"/>
          </a:p>
          <a:p>
            <a:pPr algn="ctr">
              <a:defRPr/>
            </a:pP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88167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" y="857249"/>
            <a:ext cx="99263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B050"/>
                </a:solidFill>
              </a:rPr>
              <a:t>Visite guidate e viaggi di istruzione: </a:t>
            </a:r>
          </a:p>
          <a:p>
            <a:r>
              <a:rPr lang="it-IT" sz="3200" b="1" dirty="0" smtClean="0">
                <a:solidFill>
                  <a:srgbClr val="00B050"/>
                </a:solidFill>
              </a:rPr>
              <a:t>la vigilanza e  </a:t>
            </a:r>
            <a:r>
              <a:rPr lang="it-IT" sz="3200" b="1" dirty="0">
                <a:solidFill>
                  <a:srgbClr val="00B050"/>
                </a:solidFill>
              </a:rPr>
              <a:t>le delibere degli organi collegiali</a:t>
            </a:r>
            <a:endParaRPr lang="it-IT" sz="3200" b="1" u="sng" dirty="0">
              <a:solidFill>
                <a:srgbClr val="00B050"/>
              </a:solidFill>
            </a:endParaRPr>
          </a:p>
          <a:p>
            <a:pPr algn="just"/>
            <a:r>
              <a:rPr lang="it-IT" sz="3200" dirty="0" smtClean="0"/>
              <a:t>Il </a:t>
            </a:r>
            <a:r>
              <a:rPr lang="it-IT" sz="3200" dirty="0"/>
              <a:t>DPR </a:t>
            </a:r>
            <a:r>
              <a:rPr lang="it-IT" sz="3200" dirty="0" smtClean="0"/>
              <a:t>275/1999 ha </a:t>
            </a:r>
            <a:r>
              <a:rPr lang="it-IT" sz="3200" dirty="0"/>
              <a:t>dato completa autonomia alle istituzioni scolastiche anche in materia di </a:t>
            </a:r>
            <a:r>
              <a:rPr lang="it-IT" sz="3200" dirty="0" smtClean="0"/>
              <a:t>viaggi/visite </a:t>
            </a:r>
            <a:r>
              <a:rPr lang="it-IT" sz="3200" dirty="0"/>
              <a:t>guidate e viaggi </a:t>
            </a:r>
            <a:r>
              <a:rPr lang="it-IT" sz="3200" dirty="0" smtClean="0"/>
              <a:t>di istruzione</a:t>
            </a:r>
            <a:r>
              <a:rPr lang="it-IT" sz="3200" dirty="0"/>
              <a:t>, in Italia e all'estero.</a:t>
            </a:r>
            <a:endParaRPr lang="it-IT" sz="3200" b="1" dirty="0" smtClean="0">
              <a:solidFill>
                <a:srgbClr val="00B050"/>
              </a:solidFill>
            </a:endParaRPr>
          </a:p>
          <a:p>
            <a:r>
              <a:rPr lang="it-IT" altLang="it-IT" sz="3600" dirty="0" smtClean="0"/>
              <a:t> </a:t>
            </a:r>
            <a:r>
              <a:rPr lang="it-IT" sz="3600" dirty="0"/>
              <a:t>Sulla materia è intervenuto </a:t>
            </a:r>
            <a:r>
              <a:rPr lang="it-IT" sz="3600" dirty="0" smtClean="0"/>
              <a:t>il MIUR con </a:t>
            </a:r>
            <a:r>
              <a:rPr lang="it-IT" sz="3600" dirty="0"/>
              <a:t>nota dell’ 11.04.2012, prot. n. 2209 </a:t>
            </a:r>
            <a:r>
              <a:rPr lang="it-IT" sz="3600" dirty="0" smtClean="0"/>
              <a:t> che ha</a:t>
            </a:r>
            <a:endParaRPr lang="it-IT" sz="3600" dirty="0"/>
          </a:p>
          <a:p>
            <a:r>
              <a:rPr lang="it-IT" sz="3600" dirty="0"/>
              <a:t>definitivamente chiarito </a:t>
            </a:r>
            <a:r>
              <a:rPr lang="it-IT" sz="3600" dirty="0" smtClean="0"/>
              <a:t>che:</a:t>
            </a:r>
            <a:endParaRPr lang="it-IT" sz="3600" dirty="0"/>
          </a:p>
          <a:p>
            <a:r>
              <a:rPr lang="it-IT" sz="2000" dirty="0">
                <a:hlinkClick r:id="rId3"/>
              </a:rPr>
              <a:t>http://</a:t>
            </a:r>
            <a:r>
              <a:rPr lang="it-IT" sz="2000" dirty="0" smtClean="0">
                <a:hlinkClick r:id="rId3"/>
              </a:rPr>
              <a:t>hubmiur.pubblica.istruzione.it/alfresco/d/d/workspace/SpacesStore/a3f59595-e64f-4cc7-8f45-1d3dc892ca56/prot2209_12.pdf</a:t>
            </a:r>
            <a:endParaRPr lang="it-IT" sz="2000" dirty="0" smtClean="0"/>
          </a:p>
          <a:p>
            <a:endParaRPr lang="it-IT" sz="3600" dirty="0"/>
          </a:p>
          <a:p>
            <a:pPr algn="just">
              <a:defRPr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7963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0" y="857249"/>
            <a:ext cx="958087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B050"/>
                </a:solidFill>
              </a:rPr>
              <a:t>Visite guidate e Viaggi </a:t>
            </a:r>
            <a:r>
              <a:rPr lang="it-IT" sz="3600" b="1" dirty="0">
                <a:solidFill>
                  <a:srgbClr val="00B050"/>
                </a:solidFill>
              </a:rPr>
              <a:t>di </a:t>
            </a:r>
            <a:r>
              <a:rPr lang="it-IT" sz="3600" b="1" dirty="0" smtClean="0">
                <a:solidFill>
                  <a:srgbClr val="00B050"/>
                </a:solidFill>
              </a:rPr>
              <a:t>istruzione - segue:</a:t>
            </a:r>
          </a:p>
          <a:p>
            <a:pPr algn="ctr"/>
            <a:r>
              <a:rPr lang="it-IT" sz="3600" b="1" dirty="0" smtClean="0">
                <a:solidFill>
                  <a:srgbClr val="00B050"/>
                </a:solidFill>
              </a:rPr>
              <a:t> </a:t>
            </a:r>
          </a:p>
          <a:p>
            <a:pPr algn="just"/>
            <a:r>
              <a:rPr lang="it-IT" sz="3200" dirty="0"/>
              <a:t>“</a:t>
            </a:r>
            <a:r>
              <a:rPr lang="it-IT" sz="3200" i="1" dirty="0"/>
              <a:t>L’effettuazione di viaggi di istruzione e visite guidate deve tenere conto dei criteri definiti dal Collegio dei docenti </a:t>
            </a:r>
            <a:r>
              <a:rPr lang="it-IT" sz="3200" i="1" dirty="0" smtClean="0"/>
              <a:t>in sede </a:t>
            </a:r>
            <a:r>
              <a:rPr lang="it-IT" sz="3200" i="1" dirty="0"/>
              <a:t>di programmazione dell’azione educativa (cfr. art. 7, D.lgs. n. 297/1994), e dal Consiglio di istituto o di </a:t>
            </a:r>
            <a:r>
              <a:rPr lang="it-IT" sz="3200" i="1" dirty="0" smtClean="0"/>
              <a:t>circolo nell’ambito </a:t>
            </a:r>
            <a:r>
              <a:rPr lang="it-IT" sz="3200" i="1" dirty="0"/>
              <a:t>dell’organizzazione e programmazione della vita e dell’attività della scuola (cfr. art. 10, comma 3, </a:t>
            </a:r>
            <a:r>
              <a:rPr lang="it-IT" sz="3200" i="1" dirty="0" smtClean="0"/>
              <a:t>lettera e</a:t>
            </a:r>
            <a:r>
              <a:rPr lang="it-IT" sz="3200" i="1" dirty="0"/>
              <a:t>), D.lgs. n. 297/1994</a:t>
            </a:r>
            <a:r>
              <a:rPr lang="it-IT" sz="3200" i="1" dirty="0" smtClean="0"/>
              <a:t>).</a:t>
            </a:r>
          </a:p>
          <a:p>
            <a:pPr algn="just"/>
            <a:r>
              <a:rPr lang="it-IT" altLang="it-IT" sz="3200" b="1" i="1" dirty="0" smtClean="0">
                <a:solidFill>
                  <a:srgbClr val="00B050"/>
                </a:solidFill>
              </a:rPr>
              <a:t>Regolamento delle istituzioni scolastiche.</a:t>
            </a:r>
            <a:endParaRPr lang="it-IT" altLang="it-IT" sz="3200" b="1" dirty="0">
              <a:solidFill>
                <a:srgbClr val="00B050"/>
              </a:solidFill>
            </a:endParaRPr>
          </a:p>
          <a:p>
            <a:endParaRPr lang="it-IT" sz="3200" dirty="0"/>
          </a:p>
          <a:p>
            <a:pPr algn="just">
              <a:defRPr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889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72720" y="857248"/>
            <a:ext cx="98247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 </a:t>
            </a:r>
            <a:r>
              <a:rPr lang="it-IT" sz="3200" dirty="0" smtClean="0">
                <a:solidFill>
                  <a:srgbClr val="00B050"/>
                </a:solidFill>
              </a:rPr>
              <a:t>STUDIO DI CASO.</a:t>
            </a:r>
          </a:p>
          <a:p>
            <a:pPr algn="ctr"/>
            <a:r>
              <a:rPr lang="it-IT" sz="3200" dirty="0" smtClean="0">
                <a:solidFill>
                  <a:srgbClr val="00B050"/>
                </a:solidFill>
              </a:rPr>
              <a:t>(SENTENZA CASSAZIONE </a:t>
            </a:r>
            <a:r>
              <a:rPr lang="it-IT" sz="3200" dirty="0" smtClean="0">
                <a:solidFill>
                  <a:srgbClr val="00B050"/>
                </a:solidFill>
              </a:rPr>
              <a:t>n</a:t>
            </a:r>
            <a:r>
              <a:rPr lang="it-IT" sz="3200" dirty="0">
                <a:solidFill>
                  <a:srgbClr val="00B050"/>
                </a:solidFill>
              </a:rPr>
              <a:t>. 1769 dell’8 febbraio </a:t>
            </a:r>
            <a:r>
              <a:rPr lang="it-IT" sz="3200" dirty="0" smtClean="0">
                <a:solidFill>
                  <a:srgbClr val="00B050"/>
                </a:solidFill>
              </a:rPr>
              <a:t>2012)</a:t>
            </a:r>
            <a:endParaRPr lang="it-IT" sz="3200" dirty="0">
              <a:solidFill>
                <a:srgbClr val="00B050"/>
              </a:solidFill>
            </a:endParaRPr>
          </a:p>
          <a:p>
            <a:pPr algn="just"/>
            <a:r>
              <a:rPr lang="it-IT" sz="3200" dirty="0"/>
              <a:t>Il caso è quello </a:t>
            </a:r>
            <a:r>
              <a:rPr lang="it-IT" sz="3200" dirty="0" smtClean="0"/>
              <a:t>di una sedicenne </a:t>
            </a:r>
            <a:r>
              <a:rPr lang="it-IT" sz="3200" dirty="0"/>
              <a:t>precipitata, dopo aver scavalcato un parapetto, dal lastrico solare non destinato </a:t>
            </a:r>
            <a:r>
              <a:rPr lang="it-IT" sz="3200" dirty="0" smtClean="0"/>
              <a:t>al passaggio </a:t>
            </a:r>
            <a:r>
              <a:rPr lang="it-IT" sz="3200" dirty="0"/>
              <a:t>di un hotel ove soggiornava in gita scolastica.</a:t>
            </a:r>
          </a:p>
          <a:p>
            <a:pPr algn="just"/>
            <a:r>
              <a:rPr lang="it-IT" sz="3200" dirty="0"/>
              <a:t>Se ciò accade, afferma la Cassazione, ne possono </a:t>
            </a:r>
            <a:r>
              <a:rPr lang="it-IT" sz="3200" dirty="0" smtClean="0"/>
              <a:t>rispondere:</a:t>
            </a:r>
          </a:p>
          <a:p>
            <a:pPr algn="just"/>
            <a:r>
              <a:rPr lang="it-IT" sz="3200" dirty="0" smtClean="0"/>
              <a:t>l’albergatore</a:t>
            </a:r>
            <a:r>
              <a:rPr lang="it-IT" sz="3200" dirty="0"/>
              <a:t>, </a:t>
            </a:r>
            <a:endParaRPr lang="it-IT" sz="3200" dirty="0" smtClean="0"/>
          </a:p>
          <a:p>
            <a:pPr algn="just"/>
            <a:r>
              <a:rPr lang="it-IT" sz="3200" dirty="0" smtClean="0"/>
              <a:t>la </a:t>
            </a:r>
            <a:r>
              <a:rPr lang="it-IT" sz="3200" dirty="0"/>
              <a:t>scuola e i docenti</a:t>
            </a:r>
            <a:r>
              <a:rPr lang="it-IT" sz="3200" dirty="0" smtClean="0"/>
              <a:t>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7918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72720" y="1043929"/>
            <a:ext cx="97942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 </a:t>
            </a:r>
            <a:r>
              <a:rPr lang="it-IT" sz="3200" b="1" dirty="0" smtClean="0">
                <a:solidFill>
                  <a:srgbClr val="00B050"/>
                </a:solidFill>
              </a:rPr>
              <a:t>segue: </a:t>
            </a:r>
          </a:p>
          <a:p>
            <a:pPr algn="just">
              <a:defRPr/>
            </a:pPr>
            <a:endParaRPr lang="it-IT" sz="3200" b="1" dirty="0" smtClean="0">
              <a:solidFill>
                <a:srgbClr val="00B050"/>
              </a:solidFill>
            </a:endParaRPr>
          </a:p>
          <a:p>
            <a:pPr algn="just"/>
            <a:r>
              <a:rPr lang="it-IT" sz="3200" dirty="0"/>
              <a:t>I giudici della Suprema Corte affermano che:</a:t>
            </a:r>
          </a:p>
          <a:p>
            <a:pPr algn="just"/>
            <a:r>
              <a:rPr lang="it-IT" sz="3200" dirty="0"/>
              <a:t>“</a:t>
            </a:r>
            <a:r>
              <a:rPr lang="it-IT" sz="3200" i="1" dirty="0"/>
              <a:t>l'accoglimento della domanda di iscrizione con la conseguente ammissione dell'allievo a scuola, </a:t>
            </a:r>
            <a:r>
              <a:rPr lang="it-IT" sz="3200" i="1" dirty="0" smtClean="0"/>
              <a:t>determina l'instaurazione </a:t>
            </a:r>
            <a:r>
              <a:rPr lang="it-IT" sz="3200" i="1" dirty="0"/>
              <a:t>di un vincolo </a:t>
            </a:r>
            <a:r>
              <a:rPr lang="it-IT" sz="3200" i="1" dirty="0" smtClean="0"/>
              <a:t>negoziale, </a:t>
            </a:r>
            <a:r>
              <a:rPr lang="it-IT" sz="3200" i="1" dirty="0"/>
              <a:t>dal quale </a:t>
            </a:r>
            <a:r>
              <a:rPr lang="it-IT" sz="3200" b="1" i="1" dirty="0">
                <a:solidFill>
                  <a:srgbClr val="00B050"/>
                </a:solidFill>
              </a:rPr>
              <a:t>sorge l'obbligazione di vigilare sulla sicurezza e </a:t>
            </a:r>
            <a:r>
              <a:rPr lang="it-IT" sz="3200" b="1" i="1" dirty="0" smtClean="0">
                <a:solidFill>
                  <a:srgbClr val="00B050"/>
                </a:solidFill>
              </a:rPr>
              <a:t>l'incolumità dell'allievo </a:t>
            </a:r>
            <a:r>
              <a:rPr lang="it-IT" sz="3200" i="1" dirty="0"/>
              <a:t>nel tempo in cui questi fruisce della prestazione scolastica in tutte le sue espressioni, anche al fine </a:t>
            </a:r>
            <a:r>
              <a:rPr lang="it-IT" sz="3200" i="1" dirty="0" smtClean="0"/>
              <a:t>di evitare </a:t>
            </a:r>
            <a:r>
              <a:rPr lang="it-IT" sz="3200" i="1" dirty="0"/>
              <a:t>che l'allievo procuri danni a sé stesso </a:t>
            </a:r>
            <a:r>
              <a:rPr lang="it-IT" sz="3200" dirty="0" smtClean="0"/>
              <a:t>”.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9564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72720" y="857248"/>
            <a:ext cx="99974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</a:rPr>
              <a:t>Segue:</a:t>
            </a:r>
          </a:p>
          <a:p>
            <a:pPr algn="just"/>
            <a:r>
              <a:rPr lang="it-IT" sz="3200" dirty="0" smtClean="0"/>
              <a:t>"…</a:t>
            </a:r>
            <a:r>
              <a:rPr lang="it-IT" sz="3200" i="1" dirty="0"/>
              <a:t>pertanto, nelle controversie instaurate per il risarcimento del danno da autolesione nei confronti </a:t>
            </a:r>
            <a:r>
              <a:rPr lang="it-IT" sz="3200" i="1" dirty="0" smtClean="0"/>
              <a:t>dell’istituto scolastico </a:t>
            </a:r>
            <a:r>
              <a:rPr lang="it-IT" sz="3200" i="1" dirty="0"/>
              <a:t>e dell’insegnate, è applicabile il regime probatorio desumibile dall’art. 1218 cod. civ., sicché, mentre </a:t>
            </a:r>
            <a:r>
              <a:rPr lang="it-IT" sz="3200" i="1" dirty="0" smtClean="0"/>
              <a:t>l’attore deve </a:t>
            </a:r>
            <a:r>
              <a:rPr lang="it-IT" sz="3200" i="1" dirty="0"/>
              <a:t>provare che il danno si è verificato nel corso dello svolgimento del rapporto, sull’altra parte incombe </a:t>
            </a:r>
            <a:r>
              <a:rPr lang="it-IT" sz="3200" b="1" i="1" dirty="0">
                <a:solidFill>
                  <a:srgbClr val="00B050"/>
                </a:solidFill>
              </a:rPr>
              <a:t>l’onere </a:t>
            </a:r>
            <a:r>
              <a:rPr lang="it-IT" sz="3200" b="1" i="1" dirty="0" smtClean="0">
                <a:solidFill>
                  <a:srgbClr val="00B050"/>
                </a:solidFill>
              </a:rPr>
              <a:t>di dimostrare </a:t>
            </a:r>
            <a:r>
              <a:rPr lang="it-IT" sz="3200" b="1" i="1" dirty="0">
                <a:solidFill>
                  <a:srgbClr val="00B050"/>
                </a:solidFill>
              </a:rPr>
              <a:t>che l’evento dannoso è stato determinato da causa non imputabile né alla scuola né all’insegnante</a:t>
            </a:r>
            <a:r>
              <a:rPr lang="it-IT" sz="3200" b="1" dirty="0">
                <a:solidFill>
                  <a:srgbClr val="00B050"/>
                </a:solidFill>
              </a:rPr>
              <a:t>".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507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650240" y="772160"/>
            <a:ext cx="10007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4)</a:t>
            </a:r>
            <a:r>
              <a:rPr lang="it-IT" sz="2400" b="1" dirty="0" err="1" smtClean="0">
                <a:solidFill>
                  <a:srgbClr val="00B050"/>
                </a:solidFill>
              </a:rPr>
              <a:t>D.Lgs.</a:t>
            </a:r>
            <a:r>
              <a:rPr lang="it-IT" sz="2400" b="1" dirty="0" smtClean="0">
                <a:solidFill>
                  <a:srgbClr val="00B050"/>
                </a:solidFill>
              </a:rPr>
              <a:t> 30 marzo 2001 n. 165 </a:t>
            </a:r>
            <a:r>
              <a:rPr lang="it-IT" dirty="0" smtClean="0"/>
              <a:t>(Norme </a:t>
            </a:r>
            <a:r>
              <a:rPr lang="it-IT" dirty="0"/>
              <a:t>generali sull'ordinamento del lavoro alle dipendenze delle </a:t>
            </a:r>
            <a:r>
              <a:rPr lang="it-IT" dirty="0" smtClean="0"/>
              <a:t>amministrazioni pubbliche)</a:t>
            </a:r>
          </a:p>
          <a:p>
            <a:r>
              <a:rPr lang="it-IT" sz="2400" b="1" dirty="0" smtClean="0">
                <a:solidFill>
                  <a:srgbClr val="00B050"/>
                </a:solidFill>
              </a:rPr>
              <a:t>5)CCNL </a:t>
            </a:r>
            <a:r>
              <a:rPr lang="it-IT" sz="2400" b="1" dirty="0">
                <a:solidFill>
                  <a:srgbClr val="00B050"/>
                </a:solidFill>
              </a:rPr>
              <a:t>(2006-2009) del </a:t>
            </a:r>
            <a:r>
              <a:rPr lang="it-IT" sz="2400" b="1" dirty="0" smtClean="0">
                <a:solidFill>
                  <a:srgbClr val="00B050"/>
                </a:solidFill>
              </a:rPr>
              <a:t>comparto scuola</a:t>
            </a:r>
            <a:r>
              <a:rPr lang="it-IT" sz="2000" dirty="0"/>
              <a:t>, </a:t>
            </a:r>
            <a:r>
              <a:rPr lang="it-IT" dirty="0"/>
              <a:t>che è la base del rapporto di lavoro a tempo indeterminato che i </a:t>
            </a:r>
            <a:r>
              <a:rPr lang="it-IT" dirty="0" smtClean="0"/>
              <a:t>docenti firmano </a:t>
            </a:r>
            <a:r>
              <a:rPr lang="it-IT" dirty="0"/>
              <a:t>all'atto dell'assunzione</a:t>
            </a:r>
            <a:r>
              <a:rPr lang="it-IT" dirty="0" smtClean="0"/>
              <a:t>.</a:t>
            </a:r>
          </a:p>
          <a:p>
            <a:r>
              <a:rPr lang="it-IT" sz="2400" b="1" dirty="0" smtClean="0">
                <a:solidFill>
                  <a:srgbClr val="00B050"/>
                </a:solidFill>
              </a:rPr>
              <a:t>6) DPR 62 DEL 2013 </a:t>
            </a:r>
            <a:r>
              <a:rPr lang="it-IT" sz="2000" dirty="0" smtClean="0"/>
              <a:t>Codice di comportamento dei dipendenti del MIUR</a:t>
            </a:r>
          </a:p>
          <a:p>
            <a:endParaRPr lang="it-IT" sz="2000" dirty="0" smtClean="0"/>
          </a:p>
          <a:p>
            <a:r>
              <a:rPr lang="it-IT" sz="2400" b="1" dirty="0">
                <a:solidFill>
                  <a:srgbClr val="00B050"/>
                </a:solidFill>
              </a:rPr>
              <a:t>7</a:t>
            </a:r>
            <a:r>
              <a:rPr lang="it-IT" sz="2400" b="1" dirty="0" smtClean="0">
                <a:solidFill>
                  <a:srgbClr val="00B050"/>
                </a:solidFill>
              </a:rPr>
              <a:t>) LEGGE 107 DEL 13 LUGLIO 2015</a:t>
            </a:r>
          </a:p>
          <a:p>
            <a:r>
              <a:rPr lang="it-IT" sz="2400" b="1" dirty="0">
                <a:solidFill>
                  <a:srgbClr val="00B050"/>
                </a:solidFill>
              </a:rPr>
              <a:t>8</a:t>
            </a:r>
            <a:r>
              <a:rPr lang="it-IT" sz="2400" b="1" dirty="0" smtClean="0">
                <a:solidFill>
                  <a:srgbClr val="00B050"/>
                </a:solidFill>
              </a:rPr>
              <a:t>) D.M. 850/2015 </a:t>
            </a:r>
          </a:p>
          <a:p>
            <a:r>
              <a:rPr lang="it-IT" sz="2000" dirty="0" smtClean="0"/>
              <a:t>(l’art. 4 c.4 precisa che </a:t>
            </a:r>
            <a:r>
              <a:rPr lang="it-IT" sz="2400" b="1" dirty="0" smtClean="0">
                <a:solidFill>
                  <a:schemeClr val="accent2"/>
                </a:solidFill>
              </a:rPr>
              <a:t>costituiscono parametri di riferimento il </a:t>
            </a:r>
            <a:r>
              <a:rPr lang="it-IT" sz="2400" b="1" dirty="0" err="1" smtClean="0">
                <a:solidFill>
                  <a:schemeClr val="accent2"/>
                </a:solidFill>
              </a:rPr>
              <a:t>D.Lgs.</a:t>
            </a:r>
            <a:r>
              <a:rPr lang="it-IT" sz="2400" b="1" dirty="0" smtClean="0">
                <a:solidFill>
                  <a:schemeClr val="accent2"/>
                </a:solidFill>
              </a:rPr>
              <a:t> 165/2001, il DPR 62/2013 nonché il regolamento delle Scuole</a:t>
            </a:r>
            <a:r>
              <a:rPr lang="it-IT" sz="2000" b="1" dirty="0" smtClean="0">
                <a:solidFill>
                  <a:schemeClr val="accent2"/>
                </a:solidFill>
              </a:rPr>
              <a:t>)</a:t>
            </a:r>
            <a:endParaRPr lang="it-IT" sz="2000" b="1" dirty="0">
              <a:solidFill>
                <a:schemeClr val="accent2"/>
              </a:solidFill>
            </a:endParaRPr>
          </a:p>
          <a:p>
            <a:r>
              <a:rPr lang="it-IT" sz="2000" dirty="0" smtClean="0"/>
              <a:t>——————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4</a:t>
            </a:r>
            <a:r>
              <a:rPr lang="it-IT" sz="1600" b="1" dirty="0" smtClean="0">
                <a:solidFill>
                  <a:srgbClr val="00B050"/>
                </a:solidFill>
              </a:rPr>
              <a:t>)  </a:t>
            </a:r>
            <a:r>
              <a:rPr lang="it-IT" sz="1600" b="1" i="1" dirty="0" smtClean="0">
                <a:hlinkClick r:id="rId3"/>
              </a:rPr>
              <a:t>https</a:t>
            </a:r>
            <a:r>
              <a:rPr lang="it-IT" sz="1600" b="1" i="1" dirty="0">
                <a:hlinkClick r:id="rId3"/>
              </a:rPr>
              <a:t>://</a:t>
            </a:r>
            <a:r>
              <a:rPr lang="it-IT" sz="1600" b="1" i="1" dirty="0" smtClean="0">
                <a:hlinkClick r:id="rId3"/>
              </a:rPr>
              <a:t>www.to.camcom.it/decreto-legislativo-1652001-evoluzione-del-testo</a:t>
            </a:r>
            <a:endParaRPr lang="it-IT" sz="1600" b="1" i="1" dirty="0" smtClean="0"/>
          </a:p>
          <a:p>
            <a:r>
              <a:rPr lang="it-IT" sz="1600" b="1" i="1" dirty="0">
                <a:solidFill>
                  <a:srgbClr val="00B050"/>
                </a:solidFill>
              </a:rPr>
              <a:t>5</a:t>
            </a:r>
            <a:r>
              <a:rPr lang="it-IT" sz="1600" b="1" i="1" dirty="0" smtClean="0">
                <a:solidFill>
                  <a:srgbClr val="00B050"/>
                </a:solidFill>
              </a:rPr>
              <a:t>)</a:t>
            </a:r>
            <a:r>
              <a:rPr lang="it-IT" sz="1600" b="1" i="1" dirty="0" smtClean="0">
                <a:hlinkClick r:id="rId4"/>
              </a:rPr>
              <a:t>http</a:t>
            </a:r>
            <a:r>
              <a:rPr lang="it-IT" sz="1600" b="1" i="1" dirty="0">
                <a:hlinkClick r:id="rId4"/>
              </a:rPr>
              <a:t>://</a:t>
            </a:r>
            <a:r>
              <a:rPr lang="it-IT" sz="1600" b="1" i="1" dirty="0" smtClean="0">
                <a:hlinkClick r:id="rId4"/>
              </a:rPr>
              <a:t>hubmiur.pubblica.istruzione.it/alfresco/d/d/workspace/SpacesStore/d897a8ab-9caa-41a6-9993-ee496b84b0c3/CCNL%20scuola%202006_2009.pdf</a:t>
            </a:r>
            <a:endParaRPr lang="it-IT" sz="1600" b="1" i="1" dirty="0" smtClean="0"/>
          </a:p>
          <a:p>
            <a:r>
              <a:rPr lang="it-IT" sz="1600" b="1" i="1" dirty="0">
                <a:solidFill>
                  <a:srgbClr val="00B050"/>
                </a:solidFill>
              </a:rPr>
              <a:t>6)</a:t>
            </a:r>
            <a:r>
              <a:rPr lang="it-IT" sz="1600" i="1" dirty="0"/>
              <a:t> </a:t>
            </a:r>
            <a:r>
              <a:rPr lang="it-IT" sz="1600" b="1" i="1" dirty="0">
                <a:hlinkClick r:id="rId5"/>
              </a:rPr>
              <a:t>http://</a:t>
            </a:r>
            <a:r>
              <a:rPr lang="it-IT" sz="1600" b="1" i="1" dirty="0" smtClean="0">
                <a:hlinkClick r:id="rId5"/>
              </a:rPr>
              <a:t>hubmiur.pubblica.istruzione.it/web/istruzione/prot9582_13</a:t>
            </a:r>
            <a:endParaRPr lang="it-IT" sz="1600" b="1" i="1" dirty="0" smtClean="0"/>
          </a:p>
          <a:p>
            <a:r>
              <a:rPr lang="it-IT" sz="1600" b="1" i="1" dirty="0">
                <a:solidFill>
                  <a:srgbClr val="00B050"/>
                </a:solidFill>
              </a:rPr>
              <a:t>7) </a:t>
            </a:r>
            <a:r>
              <a:rPr lang="it-IT" sz="1600" b="1" i="1" dirty="0">
                <a:hlinkClick r:id="rId6"/>
              </a:rPr>
              <a:t>http://</a:t>
            </a:r>
            <a:r>
              <a:rPr lang="it-IT" sz="1600" b="1" i="1" dirty="0" smtClean="0">
                <a:hlinkClick r:id="rId6"/>
              </a:rPr>
              <a:t>www.istruzione.it/snv/allegati/normativa_docenti_stralcio.pdf</a:t>
            </a:r>
            <a:endParaRPr lang="it-IT" sz="1600" b="1" i="1" dirty="0" smtClean="0"/>
          </a:p>
          <a:p>
            <a:r>
              <a:rPr lang="it-IT" sz="1600" b="1" i="1" dirty="0">
                <a:solidFill>
                  <a:srgbClr val="00B050"/>
                </a:solidFill>
              </a:rPr>
              <a:t>8) </a:t>
            </a:r>
            <a:r>
              <a:rPr lang="it-IT" sz="1600" b="1" i="1" dirty="0">
                <a:hlinkClick r:id="rId7"/>
              </a:rPr>
              <a:t>http://istruzioneer.it/2015/11/06/d-m-85015-e-c-m-3616715-anno-di-prova-e-di-formazione-per-i-docenti</a:t>
            </a:r>
            <a:r>
              <a:rPr lang="it-IT" sz="1600" b="1" i="1" dirty="0" smtClean="0">
                <a:hlinkClick r:id="rId7"/>
              </a:rPr>
              <a:t>/</a:t>
            </a:r>
            <a:endParaRPr lang="it-IT" sz="1600" b="1" i="1" dirty="0" smtClean="0"/>
          </a:p>
          <a:p>
            <a:endParaRPr lang="it-IT" sz="2000" b="1" i="1" dirty="0"/>
          </a:p>
        </p:txBody>
      </p:sp>
    </p:spTree>
    <p:extLst>
      <p:ext uri="{BB962C8B-B14F-4D97-AF65-F5344CB8AC3E}">
        <p14:creationId xmlns:p14="http://schemas.microsoft.com/office/powerpoint/2010/main" val="4018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172720" y="857248"/>
            <a:ext cx="115316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Segue- conclusioni:</a:t>
            </a:r>
          </a:p>
          <a:p>
            <a:r>
              <a:rPr lang="it-IT" sz="3200" dirty="0"/>
              <a:t>La scuola, quindi, e i docenti in primis, hanno l'obbligo di adottare, in via preventiva, tutte quelle misure organizzative</a:t>
            </a:r>
          </a:p>
          <a:p>
            <a:r>
              <a:rPr lang="it-IT" sz="3200" dirty="0"/>
              <a:t>e disciplinari idonee ad evitare prevedibili situazioni di pericolo, come </a:t>
            </a:r>
            <a:r>
              <a:rPr lang="it-IT" sz="3200" dirty="0" smtClean="0"/>
              <a:t>la “</a:t>
            </a:r>
            <a:r>
              <a:rPr lang="it-IT" sz="3200" i="1" dirty="0"/>
              <a:t>scelta di vettori e strutture alberghiere che non possano, né al momento della loro scelta, né al momento della </a:t>
            </a:r>
            <a:r>
              <a:rPr lang="it-IT" sz="3200" i="1" dirty="0" smtClean="0"/>
              <a:t>loro concreta </a:t>
            </a:r>
            <a:r>
              <a:rPr lang="it-IT" sz="3200" i="1" dirty="0"/>
              <a:t>fruizione, presentare rischi e pericoli per l'incolumità degli alunni </a:t>
            </a:r>
            <a:r>
              <a:rPr lang="it-IT" sz="3200" dirty="0"/>
              <a:t>”.</a:t>
            </a:r>
          </a:p>
          <a:p>
            <a:r>
              <a:rPr lang="it-IT" sz="3200" dirty="0"/>
              <a:t>È dunque </a:t>
            </a:r>
            <a:r>
              <a:rPr lang="it-IT" sz="3200" b="1" dirty="0">
                <a:solidFill>
                  <a:srgbClr val="00B050"/>
                </a:solidFill>
              </a:rPr>
              <a:t>imposto un obbligo di diligenza preventiva nella scelta di strutture alberghiere che non presentino rischi o</a:t>
            </a:r>
          </a:p>
          <a:p>
            <a:r>
              <a:rPr lang="it-IT" sz="3200" b="1" dirty="0">
                <a:solidFill>
                  <a:srgbClr val="00B050"/>
                </a:solidFill>
              </a:rPr>
              <a:t>pericoli per l’incolumità degli allievi.</a:t>
            </a:r>
          </a:p>
          <a:p>
            <a:endParaRPr lang="it-IT" sz="3200" dirty="0"/>
          </a:p>
          <a:p>
            <a:pPr algn="ctr">
              <a:defRPr/>
            </a:pPr>
            <a:endParaRPr lang="it-IT" sz="3200" b="1" dirty="0">
              <a:solidFill>
                <a:srgbClr val="00B050"/>
              </a:solidFill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2337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406400" y="944880"/>
            <a:ext cx="106375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BULLISMO E CYBERBULLISMO</a:t>
            </a:r>
          </a:p>
          <a:p>
            <a:pPr algn="just">
              <a:defRPr/>
            </a:pPr>
            <a:r>
              <a:rPr lang="it-IT" sz="3600" dirty="0" smtClean="0"/>
              <a:t>IL MIUR con nota prot. 2519 del 15 aprile 2015 ha pubblicato delle linee di orientamento rivolte alle scuole per la prevenzione e il contrasto del fenomeno del bullismo e del </a:t>
            </a:r>
            <a:r>
              <a:rPr lang="it-IT" sz="3600" dirty="0" err="1" smtClean="0"/>
              <a:t>cyberbullismo</a:t>
            </a:r>
            <a:r>
              <a:rPr lang="it-IT" sz="3600" dirty="0" smtClean="0"/>
              <a:t>, nell’ambito delle tematiche afferenti a Cittadinanza e Costituzione per tradurre i «</a:t>
            </a:r>
            <a:r>
              <a:rPr lang="it-IT" sz="3600" dirty="0" err="1" smtClean="0"/>
              <a:t>saperi</a:t>
            </a:r>
            <a:r>
              <a:rPr lang="it-IT" sz="3600" dirty="0" smtClean="0"/>
              <a:t>» in comportamenti consapevoli e corretti, con aggiornamento del Regolamento di istituto.</a:t>
            </a:r>
            <a:endParaRPr lang="it-IT" sz="3600" dirty="0"/>
          </a:p>
          <a:p>
            <a:pPr algn="just">
              <a:defRPr/>
            </a:pPr>
            <a:r>
              <a:rPr lang="it-IT" sz="2000" b="1" dirty="0" smtClean="0">
                <a:hlinkClick r:id="rId3"/>
              </a:rPr>
              <a:t>nota MIUR prot. 2519 del 15 aprile 2015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0906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158240" y="1043930"/>
            <a:ext cx="8778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it-IT" altLang="it-IT" sz="2400" b="1" dirty="0" err="1">
                <a:solidFill>
                  <a:srgbClr val="00B050"/>
                </a:solidFill>
              </a:rPr>
              <a:t>D.Lgs.</a:t>
            </a:r>
            <a:r>
              <a:rPr lang="it-IT" altLang="it-IT" sz="2400" b="1" dirty="0">
                <a:solidFill>
                  <a:srgbClr val="00B050"/>
                </a:solidFill>
              </a:rPr>
              <a:t> 9 aprile 2008, n. </a:t>
            </a:r>
            <a:r>
              <a:rPr lang="it-IT" altLang="it-IT" sz="2400" b="1" dirty="0" smtClean="0">
                <a:solidFill>
                  <a:srgbClr val="00B050"/>
                </a:solidFill>
              </a:rPr>
              <a:t>81  -  Attuazione </a:t>
            </a:r>
            <a:r>
              <a:rPr lang="it-IT" altLang="it-IT" sz="2400" b="1" dirty="0">
                <a:solidFill>
                  <a:srgbClr val="00B050"/>
                </a:solidFill>
              </a:rPr>
              <a:t>dell'articolo 1 della legge 3 agosto 2007, n. 123, in materia di tutela della salute e della sicurezza nei luoghi di lavoro.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58240" y="2121148"/>
            <a:ext cx="8778240" cy="466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00B050"/>
                </a:solidFill>
              </a:rPr>
              <a:t>Art. </a:t>
            </a:r>
            <a:r>
              <a:rPr lang="it-IT" sz="3200" b="1" dirty="0" smtClean="0">
                <a:solidFill>
                  <a:srgbClr val="00B050"/>
                </a:solidFill>
              </a:rPr>
              <a:t>20 Obblighi </a:t>
            </a:r>
            <a:r>
              <a:rPr lang="it-IT" sz="3200" b="1" dirty="0">
                <a:solidFill>
                  <a:srgbClr val="00B050"/>
                </a:solidFill>
              </a:rPr>
              <a:t>dei lavoratori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it-IT" sz="3200" dirty="0" smtClean="0"/>
              <a:t>Ogni  </a:t>
            </a:r>
            <a:r>
              <a:rPr lang="it-IT" sz="3200" dirty="0"/>
              <a:t>lavoratore  deve  prendersi  cura  della propria salute e sicurezza  </a:t>
            </a:r>
            <a:r>
              <a:rPr lang="it-IT" sz="3200" b="1" dirty="0"/>
              <a:t>e  di  quella  delle  altre  persone presenti sul luogo di lavoro</a:t>
            </a:r>
            <a:r>
              <a:rPr lang="it-IT" sz="3200" dirty="0"/>
              <a:t>,  su  cui  ricadono  gli effetti delle sue azioni o omissioni, </a:t>
            </a:r>
            <a:r>
              <a:rPr lang="it-IT" sz="3200" b="1" dirty="0"/>
              <a:t>conformemente alla sua formazione, alle istruzioni e ai mezzi forniti dal datore di lavoro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86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857250"/>
            <a:ext cx="109931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00B050"/>
                </a:solidFill>
              </a:rPr>
              <a:t>Decreto legislativo 30 giugno 2003, n. 196</a:t>
            </a:r>
          </a:p>
          <a:p>
            <a:pPr algn="ctr">
              <a:defRPr/>
            </a:pPr>
            <a:r>
              <a:rPr lang="it-IT" sz="2800" b="1" dirty="0">
                <a:solidFill>
                  <a:srgbClr val="00B050"/>
                </a:solidFill>
              </a:rPr>
              <a:t>Codice in materia di protezione dei dati personali</a:t>
            </a:r>
          </a:p>
          <a:p>
            <a:pPr>
              <a:defRPr/>
            </a:pPr>
            <a:r>
              <a:rPr lang="it-IT" sz="2800" b="1" dirty="0" smtClean="0">
                <a:solidFill>
                  <a:srgbClr val="00B050"/>
                </a:solidFill>
              </a:rPr>
              <a:t>Art</a:t>
            </a:r>
            <a:r>
              <a:rPr lang="it-IT" sz="2800" b="1" dirty="0">
                <a:solidFill>
                  <a:srgbClr val="00B050"/>
                </a:solidFill>
              </a:rPr>
              <a:t>. 11. Modalità del trattamento e requisiti dei dati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it-IT" sz="3200" dirty="0"/>
              <a:t>I dati personali oggetto di trattamento sono: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it-IT" sz="3200" dirty="0"/>
              <a:t>trattati in modo lecito e secondo correttezza;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it-IT" sz="3200" dirty="0"/>
              <a:t>raccolti e registrati per scopi determinati, e</a:t>
            </a:r>
            <a:r>
              <a:rPr lang="it-IT" sz="3200" dirty="0" smtClean="0"/>
              <a:t>spliciti </a:t>
            </a:r>
            <a:r>
              <a:rPr lang="it-IT" sz="3200" dirty="0"/>
              <a:t>e legittimi, </a:t>
            </a:r>
            <a:endParaRPr lang="it-IT" sz="3200" dirty="0" smtClean="0"/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it-IT" sz="3200" dirty="0" smtClean="0"/>
              <a:t>esatti </a:t>
            </a:r>
            <a:r>
              <a:rPr lang="it-IT" sz="3200" dirty="0"/>
              <a:t>e, se necessario, aggiornati;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it-IT" sz="3200" dirty="0"/>
              <a:t>pertinenti, completi e non eccedenti </a:t>
            </a:r>
            <a:r>
              <a:rPr lang="it-IT" sz="2000" dirty="0"/>
              <a:t>rispetto alle finalità per le quali sono raccolti o successivamente trattati;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it-IT" sz="3200" dirty="0"/>
              <a:t>conservati in una forma </a:t>
            </a:r>
            <a:r>
              <a:rPr lang="it-IT" sz="2000" dirty="0"/>
              <a:t>che consenta </a:t>
            </a:r>
            <a:r>
              <a:rPr lang="it-IT" sz="2000" dirty="0" smtClean="0"/>
              <a:t>l'identificazione </a:t>
            </a:r>
            <a:r>
              <a:rPr lang="it-IT" sz="2000" dirty="0"/>
              <a:t>dell'interessato per un periodo di tempo non superiore a quello necessario agli scopi per i quali essi sono stati raccolti o successivamente trattati.</a:t>
            </a:r>
          </a:p>
        </p:txBody>
      </p:sp>
    </p:spTree>
    <p:extLst>
      <p:ext uri="{BB962C8B-B14F-4D97-AF65-F5344CB8AC3E}">
        <p14:creationId xmlns:p14="http://schemas.microsoft.com/office/powerpoint/2010/main" val="35481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92480" y="1305539"/>
            <a:ext cx="998728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it-IT" sz="3200" dirty="0" smtClean="0"/>
              <a:t>I dati personali trattati in violazione della disciplina rilevante in materia di trattamento dei dati personali non possono essere utilizzati. (…)</a:t>
            </a:r>
            <a:endParaRPr lang="it-IT" sz="3200" dirty="0"/>
          </a:p>
          <a:p>
            <a:pPr algn="just">
              <a:defRPr/>
            </a:pPr>
            <a:r>
              <a:rPr lang="it-IT" sz="3200" dirty="0"/>
              <a:t>Art. 15. Danni cagionati per effetto del trattamento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it-IT" sz="3200" b="1" dirty="0" smtClean="0">
                <a:solidFill>
                  <a:srgbClr val="00B050"/>
                </a:solidFill>
              </a:rPr>
              <a:t>Chiunque cagiona danno ad altri per effetto del trattamento di dati personali è tenuto al risarcimento ai sensi dell'articolo 2050 del codice civile.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it-IT" sz="3200" dirty="0" smtClean="0"/>
              <a:t>Il </a:t>
            </a:r>
            <a:r>
              <a:rPr lang="it-IT" sz="3200" dirty="0"/>
              <a:t>danno non patrimoniale è risarcibile anche in caso di violazione dell'articolo 11.</a:t>
            </a:r>
          </a:p>
          <a:p>
            <a:pPr algn="just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13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264160" y="934721"/>
            <a:ext cx="9834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dirty="0"/>
              <a:t>Si consiglia la lettura dei seguenti documenti reperibili nel sito del Garante per il trattamento dei dati personali:</a:t>
            </a:r>
          </a:p>
          <a:p>
            <a:pPr>
              <a:defRPr/>
            </a:pPr>
            <a:r>
              <a:rPr lang="it-IT" sz="2400" dirty="0">
                <a:hlinkClick r:id="rId3"/>
              </a:rPr>
              <a:t>http://www.garanteprivacy.it </a:t>
            </a:r>
            <a:endParaRPr lang="it-IT" sz="2400" dirty="0"/>
          </a:p>
          <a:p>
            <a:pPr>
              <a:defRPr/>
            </a:pPr>
            <a:r>
              <a:rPr lang="it-IT" sz="2400" dirty="0" smtClean="0"/>
              <a:t>Sono </a:t>
            </a:r>
            <a:r>
              <a:rPr lang="it-IT" sz="2400" dirty="0"/>
              <a:t>stati segnalati anche nel sito dell' Ufficio Scolastico Regionale per l'Emilia-Romagna:</a:t>
            </a:r>
          </a:p>
          <a:p>
            <a:pPr>
              <a:defRPr/>
            </a:pPr>
            <a:r>
              <a:rPr lang="it-IT" sz="2400" dirty="0">
                <a:hlinkClick r:id="rId4"/>
              </a:rPr>
              <a:t>http://ww2.istruzioneer.it</a:t>
            </a:r>
            <a:endParaRPr lang="it-IT" sz="2400" dirty="0"/>
          </a:p>
          <a:p>
            <a:pPr>
              <a:defRPr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Educare alla rete – L’alfabeto della nuova cittadinanza nella società digitale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La privacy a scuola. Dai </a:t>
            </a:r>
            <a:r>
              <a:rPr lang="it-IT" sz="2400" dirty="0" err="1"/>
              <a:t>tablet</a:t>
            </a:r>
            <a:r>
              <a:rPr lang="it-IT" sz="2400" dirty="0"/>
              <a:t> alla pagella elettronica. Le regole da ricordare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La privacy tra i banchi di scuola (ed. 2010)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400" dirty="0" err="1"/>
              <a:t>Cloud</a:t>
            </a:r>
            <a:r>
              <a:rPr lang="it-IT" sz="2400" dirty="0"/>
              <a:t> Computing – Proteggere i dati per non cadere dalle nuvole</a:t>
            </a:r>
          </a:p>
        </p:txBody>
      </p:sp>
    </p:spTree>
    <p:extLst>
      <p:ext uri="{BB962C8B-B14F-4D97-AF65-F5344CB8AC3E}">
        <p14:creationId xmlns:p14="http://schemas.microsoft.com/office/powerpoint/2010/main" val="41830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1129545"/>
            <a:ext cx="7014464" cy="559514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564640" y="857250"/>
            <a:ext cx="754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B050"/>
                </a:solidFill>
              </a:rPr>
              <a:t>BUON LAVORO A TUTTI E GRAZIE PER L’ATTENZIONE</a:t>
            </a:r>
            <a:endParaRPr lang="it-IT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934720"/>
            <a:ext cx="976375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rgbClr val="3265FF"/>
              </a:buClr>
            </a:pPr>
            <a:r>
              <a:rPr lang="it-IT" altLang="it-IT" sz="3200" b="1" dirty="0" smtClean="0">
                <a:solidFill>
                  <a:srgbClr val="00B050"/>
                </a:solidFill>
              </a:rPr>
              <a:t>COSA DEVE FARE IL DOCENTE NEO ASSUNTO?</a:t>
            </a:r>
          </a:p>
          <a:p>
            <a:pPr>
              <a:spcBef>
                <a:spcPct val="0"/>
              </a:spcBef>
              <a:buClr>
                <a:srgbClr val="3265FF"/>
              </a:buClr>
            </a:pPr>
            <a:r>
              <a:rPr lang="it-IT" altLang="it-IT" sz="2800" b="1" dirty="0" smtClean="0">
                <a:solidFill>
                  <a:srgbClr val="00B050"/>
                </a:solidFill>
              </a:rPr>
              <a:t>Informarsi</a:t>
            </a:r>
            <a:r>
              <a:rPr lang="it-IT" altLang="it-IT" sz="2800" b="1" dirty="0" smtClean="0">
                <a:solidFill>
                  <a:srgbClr val="3265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sui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diritti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doveri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del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docente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(</a:t>
            </a:r>
            <a:r>
              <a:rPr lang="it-IT" altLang="it-IT" sz="2800" dirty="0" err="1"/>
              <a:t>D.Lgs.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297/1994,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 smtClean="0"/>
              <a:t>CCNL 2006/2009) </a:t>
            </a:r>
            <a:r>
              <a:rPr lang="it-IT" altLang="it-IT" sz="2800" dirty="0" smtClean="0">
                <a:solidFill>
                  <a:schemeClr val="accent4"/>
                </a:solidFill>
              </a:rPr>
              <a:t>vedi slide del D.S. Francesco Postiglione</a:t>
            </a:r>
            <a:r>
              <a:rPr lang="it-IT" altLang="it-IT" sz="2800" dirty="0" smtClean="0"/>
              <a:t>;</a:t>
            </a:r>
            <a:endParaRPr lang="it-IT" altLang="it-IT" sz="2800" dirty="0"/>
          </a:p>
          <a:p>
            <a:pPr algn="just">
              <a:spcBef>
                <a:spcPct val="0"/>
              </a:spcBef>
              <a:buClr>
                <a:srgbClr val="3265FF"/>
              </a:buClr>
            </a:pPr>
            <a:r>
              <a:rPr lang="it-IT" altLang="it-IT" sz="2800" b="1" dirty="0" smtClean="0">
                <a:solidFill>
                  <a:srgbClr val="00B050"/>
                </a:solidFill>
              </a:rPr>
              <a:t>Partecipare</a:t>
            </a:r>
            <a:r>
              <a:rPr lang="it-IT" altLang="it-IT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b="1" dirty="0">
                <a:solidFill>
                  <a:srgbClr val="00B050"/>
                </a:solidFill>
              </a:rPr>
              <a:t>alle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b="1" dirty="0">
                <a:solidFill>
                  <a:srgbClr val="00B050"/>
                </a:solidFill>
              </a:rPr>
              <a:t>attività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b="1" dirty="0">
                <a:solidFill>
                  <a:srgbClr val="00B050"/>
                </a:solidFill>
              </a:rPr>
              <a:t>degli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b="1" dirty="0">
                <a:solidFill>
                  <a:srgbClr val="00B050"/>
                </a:solidFill>
              </a:rPr>
              <a:t>Organi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b="1" dirty="0">
                <a:solidFill>
                  <a:srgbClr val="00B050"/>
                </a:solidFill>
              </a:rPr>
              <a:t>Collegiali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dirty="0"/>
              <a:t>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dirty="0"/>
              <a:t>riflettere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altLang="it-IT" sz="2800" dirty="0"/>
              <a:t>sui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compiti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 smtClean="0"/>
              <a:t>sull’importanza   </a:t>
            </a:r>
            <a:r>
              <a:rPr lang="it-IT" altLang="it-IT" sz="2800" dirty="0"/>
              <a:t>dei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diversi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organi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della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altLang="it-IT" sz="2800" dirty="0"/>
              <a:t>propria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partecipazione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consapevole;</a:t>
            </a:r>
          </a:p>
          <a:p>
            <a:pPr>
              <a:spcBef>
                <a:spcPct val="0"/>
              </a:spcBef>
              <a:buClr>
                <a:srgbClr val="3265FF"/>
              </a:buClr>
            </a:pPr>
            <a:r>
              <a:rPr lang="it-IT" altLang="it-IT" sz="2800" b="1" dirty="0">
                <a:solidFill>
                  <a:srgbClr val="00B050"/>
                </a:solidFill>
              </a:rPr>
              <a:t>Curare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00B050"/>
                </a:solidFill>
              </a:rPr>
              <a:t>i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00B050"/>
                </a:solidFill>
              </a:rPr>
              <a:t>documenti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personali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quelli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comuni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(registro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personale,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registro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classe,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piano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delle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attività,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piano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di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lavoro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ecc.)</a:t>
            </a:r>
          </a:p>
          <a:p>
            <a:pPr>
              <a:spcBef>
                <a:spcPct val="0"/>
              </a:spcBef>
              <a:buClr>
                <a:srgbClr val="3265FF"/>
              </a:buClr>
            </a:pPr>
            <a:r>
              <a:rPr lang="it-IT" altLang="it-IT" sz="2800" b="1" dirty="0">
                <a:solidFill>
                  <a:srgbClr val="00B050"/>
                </a:solidFill>
              </a:rPr>
              <a:t>Curare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00B050"/>
                </a:solidFill>
              </a:rPr>
              <a:t>l’aspetto della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00B050"/>
                </a:solidFill>
              </a:rPr>
              <a:t>valutazione</a:t>
            </a:r>
            <a:r>
              <a:rPr lang="it-IT" altLang="it-IT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sia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in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itinere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/>
              <a:t>sia</a:t>
            </a:r>
            <a:r>
              <a:rPr lang="it-IT" alt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dirty="0" smtClean="0"/>
              <a:t>finale (DPR 122/2009)</a:t>
            </a:r>
          </a:p>
          <a:p>
            <a:pPr>
              <a:spcBef>
                <a:spcPct val="0"/>
              </a:spcBef>
              <a:buClr>
                <a:srgbClr val="3265FF"/>
              </a:buClr>
            </a:pPr>
            <a:r>
              <a:rPr lang="it-IT" altLang="it-IT" sz="2800" b="1" dirty="0" smtClean="0">
                <a:solidFill>
                  <a:srgbClr val="00B050"/>
                </a:solidFill>
              </a:rPr>
              <a:t>Chiedere le autorizzazioni per le attività compatibili </a:t>
            </a:r>
            <a:r>
              <a:rPr lang="it-IT" altLang="it-IT" sz="2800" dirty="0" smtClean="0"/>
              <a:t>(art. 53 </a:t>
            </a:r>
            <a:r>
              <a:rPr lang="it-IT" altLang="it-IT" sz="2800" dirty="0" err="1" smtClean="0"/>
              <a:t>D.Lgs.</a:t>
            </a:r>
            <a:r>
              <a:rPr lang="it-IT" altLang="it-IT" sz="2800" dirty="0" smtClean="0"/>
              <a:t> 165/2001)</a:t>
            </a:r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39512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sz="3200" b="1" dirty="0" smtClean="0">
                <a:solidFill>
                  <a:srgbClr val="00B050"/>
                </a:solidFill>
              </a:rPr>
              <a:t>ART. 395 T.U. 297/1994:</a:t>
            </a:r>
          </a:p>
          <a:p>
            <a:pPr algn="just">
              <a:spcBef>
                <a:spcPct val="0"/>
              </a:spcBef>
            </a:pPr>
            <a:r>
              <a:rPr lang="it-IT" altLang="it-IT" sz="3200" dirty="0" smtClean="0"/>
              <a:t>La </a:t>
            </a:r>
            <a:r>
              <a:rPr lang="it-IT" altLang="it-IT" sz="3200" dirty="0"/>
              <a:t>funzione docente è «esplicazione essenziale dell’attività di trasmissione della cultura, di contributo all’elaborazione di essa e di impulso alla partecipazione dei giovani a tale processo e alla formazione umana e critica della loro personalità</a:t>
            </a:r>
            <a:r>
              <a:rPr lang="it-IT" altLang="it-IT" sz="3200" dirty="0" smtClean="0"/>
              <a:t>»</a:t>
            </a:r>
          </a:p>
          <a:p>
            <a:pPr algn="ctr">
              <a:spcBef>
                <a:spcPct val="0"/>
              </a:spcBef>
            </a:pPr>
            <a:r>
              <a:rPr lang="it-IT" altLang="it-IT" sz="3200" b="1" dirty="0" smtClean="0">
                <a:solidFill>
                  <a:srgbClr val="00B050"/>
                </a:solidFill>
              </a:rPr>
              <a:t>ART. 16, 3° c., DPR 275/99: </a:t>
            </a:r>
          </a:p>
          <a:p>
            <a:pPr algn="just">
              <a:spcBef>
                <a:spcPct val="0"/>
              </a:spcBef>
            </a:pPr>
            <a:r>
              <a:rPr lang="it-IT" altLang="it-IT" sz="3200" dirty="0" smtClean="0"/>
              <a:t>I docenti </a:t>
            </a:r>
            <a:r>
              <a:rPr lang="it-IT" altLang="it-IT" sz="3200" dirty="0"/>
              <a:t>hanno il </a:t>
            </a:r>
            <a:r>
              <a:rPr lang="it-IT" altLang="it-IT" sz="3200" b="1" dirty="0">
                <a:solidFill>
                  <a:srgbClr val="00B050"/>
                </a:solidFill>
              </a:rPr>
              <a:t>compito</a:t>
            </a:r>
            <a:r>
              <a:rPr lang="it-IT" altLang="it-IT" sz="3200" dirty="0"/>
              <a:t> e la </a:t>
            </a:r>
            <a:r>
              <a:rPr lang="it-IT" altLang="it-IT" sz="3200" b="1" dirty="0">
                <a:solidFill>
                  <a:srgbClr val="00B050"/>
                </a:solidFill>
              </a:rPr>
              <a:t>responsabilità</a:t>
            </a:r>
            <a:r>
              <a:rPr lang="it-IT" altLang="it-IT" sz="3200" dirty="0"/>
              <a:t> della progettazione e della attuazione del processo di insegnamento e di </a:t>
            </a:r>
            <a:r>
              <a:rPr lang="it-IT" altLang="it-IT" sz="3200" dirty="0" smtClean="0"/>
              <a:t>apprendimento»</a:t>
            </a:r>
            <a:endParaRPr lang="it-IT" altLang="it-IT" sz="3200" dirty="0"/>
          </a:p>
        </p:txBody>
      </p:sp>
    </p:spTree>
    <p:extLst>
      <p:ext uri="{BB962C8B-B14F-4D97-AF65-F5344CB8AC3E}">
        <p14:creationId xmlns:p14="http://schemas.microsoft.com/office/powerpoint/2010/main" val="196165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264160" y="1168400"/>
            <a:ext cx="984504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sz="2800" b="1" dirty="0" smtClean="0">
                <a:solidFill>
                  <a:srgbClr val="00B050"/>
                </a:solidFill>
              </a:rPr>
              <a:t>ART. 27 CCNL 7/10/2007 </a:t>
            </a:r>
          </a:p>
          <a:p>
            <a:pPr algn="ctr">
              <a:spcBef>
                <a:spcPct val="0"/>
              </a:spcBef>
            </a:pPr>
            <a:r>
              <a:rPr lang="it-IT" altLang="it-IT" sz="4400" b="1" dirty="0" smtClean="0">
                <a:solidFill>
                  <a:srgbClr val="00B050"/>
                </a:solidFill>
              </a:rPr>
              <a:t>Il </a:t>
            </a:r>
            <a:r>
              <a:rPr lang="it-IT" altLang="it-IT" sz="4400" b="1" dirty="0">
                <a:solidFill>
                  <a:srgbClr val="00B050"/>
                </a:solidFill>
              </a:rPr>
              <a:t>profilo professionale del docente </a:t>
            </a:r>
            <a:endParaRPr lang="it-IT" altLang="it-IT" sz="44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it-IT" altLang="it-IT" sz="2800" b="1" dirty="0" smtClean="0">
                <a:solidFill>
                  <a:srgbClr val="00B050"/>
                </a:solidFill>
              </a:rPr>
              <a:t>è </a:t>
            </a:r>
            <a:r>
              <a:rPr lang="it-IT" altLang="it-IT" sz="2800" dirty="0" smtClean="0">
                <a:solidFill>
                  <a:srgbClr val="00B050"/>
                </a:solidFill>
              </a:rPr>
              <a:t>«</a:t>
            </a:r>
            <a:r>
              <a:rPr lang="it-IT" altLang="it-IT" sz="2800" dirty="0">
                <a:solidFill>
                  <a:srgbClr val="00B050"/>
                </a:solidFill>
              </a:rPr>
              <a:t>costituito da </a:t>
            </a:r>
            <a:endParaRPr lang="it-IT" altLang="it-IT" sz="2800" dirty="0" smtClean="0">
              <a:solidFill>
                <a:srgbClr val="00B050"/>
              </a:solidFill>
            </a:endParaRPr>
          </a:p>
          <a:p>
            <a:pPr algn="just">
              <a:spcBef>
                <a:spcPct val="0"/>
              </a:spcBef>
            </a:pPr>
            <a:r>
              <a:rPr lang="it-IT" altLang="it-IT" sz="2800" dirty="0" smtClean="0">
                <a:latin typeface="Comic Sans MS" panose="030F0702030302020204" pitchFamily="66" charset="0"/>
              </a:rPr>
              <a:t>competenze </a:t>
            </a:r>
            <a:r>
              <a:rPr lang="it-IT" altLang="it-IT" sz="2800" dirty="0">
                <a:latin typeface="Comic Sans MS" panose="030F0702030302020204" pitchFamily="66" charset="0"/>
              </a:rPr>
              <a:t>disciplinari, psicopedagogiche, metodologico-didattiche, organizzativo-relazionali e di ricerca,  documentazione  e valutazione tra loro correlate ed interagenti, che si sviluppano col maturare dell'esperienza didattica, l'attività di studio e di sistematizzazione della pratica didattica</a:t>
            </a:r>
            <a:r>
              <a:rPr lang="it-IT" altLang="it-IT" sz="2800" dirty="0" smtClean="0">
                <a:latin typeface="Comic Sans MS" panose="030F0702030302020204" pitchFamily="66" charset="0"/>
              </a:rPr>
              <a:t>».</a:t>
            </a:r>
          </a:p>
          <a:p>
            <a:pPr algn="ctr">
              <a:spcBef>
                <a:spcPct val="0"/>
              </a:spcBef>
            </a:pPr>
            <a:r>
              <a:rPr lang="it-IT" altLang="it-IT" sz="4000" b="1" dirty="0" smtClean="0">
                <a:solidFill>
                  <a:srgbClr val="00B050"/>
                </a:solidFill>
              </a:rPr>
              <a:t>ESPRESSAMENTE RICHIAMATO NEL PREAMBOLO DEL DM 850/2015</a:t>
            </a:r>
            <a:endParaRPr lang="it-IT" altLang="it-IT" sz="4000" b="1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endParaRPr lang="it-IT" altLang="it-IT" sz="2800" dirty="0"/>
          </a:p>
          <a:p>
            <a:pPr algn="r">
              <a:spcBef>
                <a:spcPct val="0"/>
              </a:spcBef>
            </a:pP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4924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386080" y="857249"/>
            <a:ext cx="109423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600" dirty="0" smtClean="0"/>
              <a:t>IN CONCLUSIONE </a:t>
            </a:r>
            <a:r>
              <a:rPr lang="it-IT" sz="3600" b="1" dirty="0" smtClean="0">
                <a:solidFill>
                  <a:srgbClr val="00B050"/>
                </a:solidFill>
              </a:rPr>
              <a:t>IL PERCORSO FORMATIVO-PROFESSIONALE DELL’ANNO DI PROVA</a:t>
            </a:r>
            <a:r>
              <a:rPr lang="it-IT" sz="3600" dirty="0" smtClean="0"/>
              <a:t>, DELINEATO DALLA  LEGGE 107/2015 e DAL  DM 850/2015, </a:t>
            </a:r>
            <a:r>
              <a:rPr lang="it-IT" sz="3600" b="1" dirty="0" smtClean="0">
                <a:solidFill>
                  <a:srgbClr val="00B050"/>
                </a:solidFill>
              </a:rPr>
              <a:t>A COSA SERVE?</a:t>
            </a:r>
          </a:p>
          <a:p>
            <a:pPr>
              <a:defRPr/>
            </a:pPr>
            <a:r>
              <a:rPr lang="it-IT" sz="3600" dirty="0" smtClean="0"/>
              <a:t>« </a:t>
            </a:r>
            <a:r>
              <a:rPr lang="it-IT" sz="3600" dirty="0"/>
              <a:t>..A verificare la padronanza degli standard professionali</a:t>
            </a:r>
            <a:r>
              <a:rPr lang="it-IT" sz="3600" dirty="0" smtClean="0"/>
              <a:t>…» che consistono nel:</a:t>
            </a:r>
            <a:endParaRPr lang="it-IT" sz="3600" dirty="0"/>
          </a:p>
          <a:p>
            <a:pPr>
              <a:defRPr/>
            </a:pPr>
            <a:r>
              <a:rPr lang="it-IT" sz="3600" b="1" dirty="0">
                <a:solidFill>
                  <a:srgbClr val="00B050"/>
                </a:solidFill>
              </a:rPr>
              <a:t>Corretto possesso ed esercizio delle competenze: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Culturali e disciplinari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Didattico-metodologiche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Relazionali e comunicative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Organizzative e gestionali</a:t>
            </a:r>
          </a:p>
        </p:txBody>
      </p:sp>
    </p:spTree>
    <p:extLst>
      <p:ext uri="{BB962C8B-B14F-4D97-AF65-F5344CB8AC3E}">
        <p14:creationId xmlns:p14="http://schemas.microsoft.com/office/powerpoint/2010/main" val="1342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345440" y="856357"/>
            <a:ext cx="10342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200" dirty="0"/>
              <a:t>E inoltre: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Osservanza dei doveri di dipendente pubblico e di docente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3200" dirty="0"/>
              <a:t>Partecipazione alle attività formative e raggiungimento     degli obiettivi delle stesse</a:t>
            </a:r>
          </a:p>
          <a:p>
            <a:pPr>
              <a:buFontTx/>
              <a:buChar char="-"/>
              <a:defRPr/>
            </a:pPr>
            <a:endParaRPr lang="it-IT" sz="3200" dirty="0"/>
          </a:p>
          <a:p>
            <a:pPr algn="just">
              <a:defRPr/>
            </a:pPr>
            <a:r>
              <a:rPr lang="it-IT" sz="3200" dirty="0"/>
              <a:t>Non si tratta di standard da raggiungere in astratto, ma  nella pratica dell’ attività didattica</a:t>
            </a:r>
            <a:r>
              <a:rPr lang="it-IT" sz="3200" dirty="0" smtClean="0"/>
              <a:t>. Il </a:t>
            </a:r>
            <a:r>
              <a:rPr lang="it-IT" sz="3200" dirty="0"/>
              <a:t>periodo di formazione e di prova </a:t>
            </a:r>
            <a:r>
              <a:rPr lang="it-IT" sz="3200" dirty="0" smtClean="0"/>
              <a:t>accerta la capacità del docente di «agire» la preparazione </a:t>
            </a:r>
            <a:r>
              <a:rPr lang="it-IT" sz="3200" dirty="0"/>
              <a:t>richiesta </a:t>
            </a:r>
            <a:r>
              <a:rPr lang="it-IT" sz="3200" dirty="0" smtClean="0"/>
              <a:t>in </a:t>
            </a:r>
            <a:r>
              <a:rPr lang="it-IT" sz="3200" dirty="0"/>
              <a:t>un contesto determinato. </a:t>
            </a:r>
          </a:p>
        </p:txBody>
      </p:sp>
    </p:spTree>
    <p:extLst>
      <p:ext uri="{BB962C8B-B14F-4D97-AF65-F5344CB8AC3E}">
        <p14:creationId xmlns:p14="http://schemas.microsoft.com/office/powerpoint/2010/main" val="24303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792480" y="1087120"/>
            <a:ext cx="848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4160" y="782320"/>
            <a:ext cx="10139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rgbClr val="3265FF"/>
              </a:buClr>
            </a:pPr>
            <a:endParaRPr lang="it-IT" alt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871536" y="1043929"/>
            <a:ext cx="82724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sz="3200" b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Obblighi di servizio</a:t>
            </a: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Attività di insegnamento</a:t>
            </a: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(CCNL - art. 28)</a:t>
            </a:r>
          </a:p>
          <a:p>
            <a:pPr>
              <a:spcBef>
                <a:spcPct val="0"/>
              </a:spcBef>
            </a:pPr>
            <a:endParaRPr lang="it-IT" altLang="it-IT" sz="32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Attività funzionali all’insegnamento</a:t>
            </a: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(CCNL - art. 29)</a:t>
            </a:r>
          </a:p>
          <a:p>
            <a:pPr>
              <a:spcBef>
                <a:spcPct val="0"/>
              </a:spcBef>
            </a:pPr>
            <a:endParaRPr lang="it-IT" altLang="it-IT" sz="32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Attività aggiuntive</a:t>
            </a:r>
          </a:p>
          <a:p>
            <a:pPr>
              <a:spcBef>
                <a:spcPct val="0"/>
              </a:spcBef>
            </a:pPr>
            <a:r>
              <a:rPr lang="it-IT" altLang="it-IT" sz="3200" dirty="0">
                <a:latin typeface="Comic Sans MS" panose="030F0702030302020204" pitchFamily="66" charset="0"/>
              </a:rPr>
              <a:t>(CCNL - art. 30)</a:t>
            </a:r>
          </a:p>
        </p:txBody>
      </p:sp>
    </p:spTree>
    <p:extLst>
      <p:ext uri="{BB962C8B-B14F-4D97-AF65-F5344CB8AC3E}">
        <p14:creationId xmlns:p14="http://schemas.microsoft.com/office/powerpoint/2010/main" val="1977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2690</Words>
  <Application>Microsoft Office PowerPoint</Application>
  <PresentationFormat>Personalizzato</PresentationFormat>
  <Paragraphs>198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art. 29 segue: consigli di classe </vt:lpstr>
      <vt:lpstr>art. 29 segue: rapporti studenti e famiglie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lorella zauli</dc:creator>
  <cp:lastModifiedBy>MIUR</cp:lastModifiedBy>
  <cp:revision>76</cp:revision>
  <dcterms:created xsi:type="dcterms:W3CDTF">2015-12-05T14:37:31Z</dcterms:created>
  <dcterms:modified xsi:type="dcterms:W3CDTF">2016-02-01T11:37:21Z</dcterms:modified>
</cp:coreProperties>
</file>