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23F676F8-9758-4E9E-B6E0-C471E1A5873A}" type="datetimeFigureOut">
              <a:rPr lang="it-IT" smtClean="0"/>
              <a:t>13/10/2018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7C11E75-C64E-4096-9C0F-7E746DAA7464}" type="slidenum">
              <a:rPr lang="it-IT" smtClean="0"/>
              <a:t>‹N›</a:t>
            </a:fld>
            <a:endParaRPr lang="it-IT"/>
          </a:p>
        </p:txBody>
      </p:sp>
    </p:spTree>
    <p:extLst>
      <p:ext uri="{BB962C8B-B14F-4D97-AF65-F5344CB8AC3E}">
        <p14:creationId xmlns:p14="http://schemas.microsoft.com/office/powerpoint/2010/main" val="2631037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23F676F8-9758-4E9E-B6E0-C471E1A5873A}" type="datetimeFigureOut">
              <a:rPr lang="it-IT" smtClean="0"/>
              <a:t>13/10/2018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7C11E75-C64E-4096-9C0F-7E746DAA7464}" type="slidenum">
              <a:rPr lang="it-IT" smtClean="0"/>
              <a:t>‹N›</a:t>
            </a:fld>
            <a:endParaRPr lang="it-IT"/>
          </a:p>
        </p:txBody>
      </p:sp>
    </p:spTree>
    <p:extLst>
      <p:ext uri="{BB962C8B-B14F-4D97-AF65-F5344CB8AC3E}">
        <p14:creationId xmlns:p14="http://schemas.microsoft.com/office/powerpoint/2010/main" val="1077345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23F676F8-9758-4E9E-B6E0-C471E1A5873A}" type="datetimeFigureOut">
              <a:rPr lang="it-IT" smtClean="0"/>
              <a:t>13/10/2018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7C11E75-C64E-4096-9C0F-7E746DAA7464}" type="slidenum">
              <a:rPr lang="it-IT" smtClean="0"/>
              <a:t>‹N›</a:t>
            </a:fld>
            <a:endParaRPr lang="it-I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997548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23F676F8-9758-4E9E-B6E0-C471E1A5873A}" type="datetimeFigureOut">
              <a:rPr lang="it-IT" smtClean="0"/>
              <a:t>13/10/2018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7C11E75-C64E-4096-9C0F-7E746DAA7464}" type="slidenum">
              <a:rPr lang="it-IT" smtClean="0"/>
              <a:t>‹N›</a:t>
            </a:fld>
            <a:endParaRPr lang="it-IT"/>
          </a:p>
        </p:txBody>
      </p:sp>
    </p:spTree>
    <p:extLst>
      <p:ext uri="{BB962C8B-B14F-4D97-AF65-F5344CB8AC3E}">
        <p14:creationId xmlns:p14="http://schemas.microsoft.com/office/powerpoint/2010/main" val="41986879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23F676F8-9758-4E9E-B6E0-C471E1A5873A}" type="datetimeFigureOut">
              <a:rPr lang="it-IT" smtClean="0"/>
              <a:t>13/10/2018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7C11E75-C64E-4096-9C0F-7E746DAA7464}" type="slidenum">
              <a:rPr lang="it-IT" smtClean="0"/>
              <a:t>‹N›</a:t>
            </a:fld>
            <a:endParaRPr lang="it-I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421912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23F676F8-9758-4E9E-B6E0-C471E1A5873A}" type="datetimeFigureOut">
              <a:rPr lang="it-IT" smtClean="0"/>
              <a:t>13/10/2018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7C11E75-C64E-4096-9C0F-7E746DAA7464}" type="slidenum">
              <a:rPr lang="it-IT" smtClean="0"/>
              <a:t>‹N›</a:t>
            </a:fld>
            <a:endParaRPr lang="it-IT"/>
          </a:p>
        </p:txBody>
      </p:sp>
    </p:spTree>
    <p:extLst>
      <p:ext uri="{BB962C8B-B14F-4D97-AF65-F5344CB8AC3E}">
        <p14:creationId xmlns:p14="http://schemas.microsoft.com/office/powerpoint/2010/main" val="14369103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3F676F8-9758-4E9E-B6E0-C471E1A5873A}" type="datetimeFigureOut">
              <a:rPr lang="it-IT" smtClean="0"/>
              <a:t>13/10/2018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7C11E75-C64E-4096-9C0F-7E746DAA7464}" type="slidenum">
              <a:rPr lang="it-IT" smtClean="0"/>
              <a:t>‹N›</a:t>
            </a:fld>
            <a:endParaRPr lang="it-IT"/>
          </a:p>
        </p:txBody>
      </p:sp>
    </p:spTree>
    <p:extLst>
      <p:ext uri="{BB962C8B-B14F-4D97-AF65-F5344CB8AC3E}">
        <p14:creationId xmlns:p14="http://schemas.microsoft.com/office/powerpoint/2010/main" val="42310821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3F676F8-9758-4E9E-B6E0-C471E1A5873A}" type="datetimeFigureOut">
              <a:rPr lang="it-IT" smtClean="0"/>
              <a:t>13/10/2018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7C11E75-C64E-4096-9C0F-7E746DAA7464}" type="slidenum">
              <a:rPr lang="it-IT" smtClean="0"/>
              <a:t>‹N›</a:t>
            </a:fld>
            <a:endParaRPr lang="it-IT"/>
          </a:p>
        </p:txBody>
      </p:sp>
    </p:spTree>
    <p:extLst>
      <p:ext uri="{BB962C8B-B14F-4D97-AF65-F5344CB8AC3E}">
        <p14:creationId xmlns:p14="http://schemas.microsoft.com/office/powerpoint/2010/main" val="3218030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3F676F8-9758-4E9E-B6E0-C471E1A5873A}" type="datetimeFigureOut">
              <a:rPr lang="it-IT" smtClean="0"/>
              <a:t>13/10/2018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7C11E75-C64E-4096-9C0F-7E746DAA7464}" type="slidenum">
              <a:rPr lang="it-IT" smtClean="0"/>
              <a:t>‹N›</a:t>
            </a:fld>
            <a:endParaRPr lang="it-IT"/>
          </a:p>
        </p:txBody>
      </p:sp>
    </p:spTree>
    <p:extLst>
      <p:ext uri="{BB962C8B-B14F-4D97-AF65-F5344CB8AC3E}">
        <p14:creationId xmlns:p14="http://schemas.microsoft.com/office/powerpoint/2010/main" val="3232053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23F676F8-9758-4E9E-B6E0-C471E1A5873A}" type="datetimeFigureOut">
              <a:rPr lang="it-IT" smtClean="0"/>
              <a:t>13/10/2018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7C11E75-C64E-4096-9C0F-7E746DAA7464}" type="slidenum">
              <a:rPr lang="it-IT" smtClean="0"/>
              <a:t>‹N›</a:t>
            </a:fld>
            <a:endParaRPr lang="it-IT"/>
          </a:p>
        </p:txBody>
      </p:sp>
    </p:spTree>
    <p:extLst>
      <p:ext uri="{BB962C8B-B14F-4D97-AF65-F5344CB8AC3E}">
        <p14:creationId xmlns:p14="http://schemas.microsoft.com/office/powerpoint/2010/main" val="2406454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23F676F8-9758-4E9E-B6E0-C471E1A5873A}" type="datetimeFigureOut">
              <a:rPr lang="it-IT" smtClean="0"/>
              <a:t>13/10/2018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7C11E75-C64E-4096-9C0F-7E746DAA7464}" type="slidenum">
              <a:rPr lang="it-IT" smtClean="0"/>
              <a:t>‹N›</a:t>
            </a:fld>
            <a:endParaRPr lang="it-IT"/>
          </a:p>
        </p:txBody>
      </p:sp>
    </p:spTree>
    <p:extLst>
      <p:ext uri="{BB962C8B-B14F-4D97-AF65-F5344CB8AC3E}">
        <p14:creationId xmlns:p14="http://schemas.microsoft.com/office/powerpoint/2010/main" val="2246364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23F676F8-9758-4E9E-B6E0-C471E1A5873A}" type="datetimeFigureOut">
              <a:rPr lang="it-IT" smtClean="0"/>
              <a:t>13/10/2018</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57C11E75-C64E-4096-9C0F-7E746DAA7464}" type="slidenum">
              <a:rPr lang="it-IT" smtClean="0"/>
              <a:t>‹N›</a:t>
            </a:fld>
            <a:endParaRPr lang="it-IT"/>
          </a:p>
        </p:txBody>
      </p:sp>
    </p:spTree>
    <p:extLst>
      <p:ext uri="{BB962C8B-B14F-4D97-AF65-F5344CB8AC3E}">
        <p14:creationId xmlns:p14="http://schemas.microsoft.com/office/powerpoint/2010/main" val="1177581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23F676F8-9758-4E9E-B6E0-C471E1A5873A}" type="datetimeFigureOut">
              <a:rPr lang="it-IT" smtClean="0"/>
              <a:t>13/10/2018</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57C11E75-C64E-4096-9C0F-7E746DAA7464}" type="slidenum">
              <a:rPr lang="it-IT" smtClean="0"/>
              <a:t>‹N›</a:t>
            </a:fld>
            <a:endParaRPr lang="it-IT"/>
          </a:p>
        </p:txBody>
      </p:sp>
    </p:spTree>
    <p:extLst>
      <p:ext uri="{BB962C8B-B14F-4D97-AF65-F5344CB8AC3E}">
        <p14:creationId xmlns:p14="http://schemas.microsoft.com/office/powerpoint/2010/main" val="3092493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F676F8-9758-4E9E-B6E0-C471E1A5873A}" type="datetimeFigureOut">
              <a:rPr lang="it-IT" smtClean="0"/>
              <a:t>13/10/2018</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57C11E75-C64E-4096-9C0F-7E746DAA7464}" type="slidenum">
              <a:rPr lang="it-IT" smtClean="0"/>
              <a:t>‹N›</a:t>
            </a:fld>
            <a:endParaRPr lang="it-IT"/>
          </a:p>
        </p:txBody>
      </p:sp>
    </p:spTree>
    <p:extLst>
      <p:ext uri="{BB962C8B-B14F-4D97-AF65-F5344CB8AC3E}">
        <p14:creationId xmlns:p14="http://schemas.microsoft.com/office/powerpoint/2010/main" val="2978634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23F676F8-9758-4E9E-B6E0-C471E1A5873A}" type="datetimeFigureOut">
              <a:rPr lang="it-IT" smtClean="0"/>
              <a:t>13/10/2018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7C11E75-C64E-4096-9C0F-7E746DAA7464}" type="slidenum">
              <a:rPr lang="it-IT" smtClean="0"/>
              <a:t>‹N›</a:t>
            </a:fld>
            <a:endParaRPr lang="it-IT"/>
          </a:p>
        </p:txBody>
      </p:sp>
    </p:spTree>
    <p:extLst>
      <p:ext uri="{BB962C8B-B14F-4D97-AF65-F5344CB8AC3E}">
        <p14:creationId xmlns:p14="http://schemas.microsoft.com/office/powerpoint/2010/main" val="3929067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7C11E75-C64E-4096-9C0F-7E746DAA7464}" type="slidenum">
              <a:rPr lang="it-IT" smtClean="0"/>
              <a:t>‹N›</a:t>
            </a:fld>
            <a:endParaRPr lang="it-IT"/>
          </a:p>
        </p:txBody>
      </p:sp>
      <p:sp>
        <p:nvSpPr>
          <p:cNvPr id="5" name="Date Placeholder 4"/>
          <p:cNvSpPr>
            <a:spLocks noGrp="1"/>
          </p:cNvSpPr>
          <p:nvPr>
            <p:ph type="dt" sz="half" idx="10"/>
          </p:nvPr>
        </p:nvSpPr>
        <p:spPr/>
        <p:txBody>
          <a:bodyPr/>
          <a:lstStyle/>
          <a:p>
            <a:fld id="{23F676F8-9758-4E9E-B6E0-C471E1A5873A}" type="datetimeFigureOut">
              <a:rPr lang="it-IT" smtClean="0"/>
              <a:t>13/10/2018</a:t>
            </a:fld>
            <a:endParaRPr lang="it-IT"/>
          </a:p>
        </p:txBody>
      </p:sp>
    </p:spTree>
    <p:extLst>
      <p:ext uri="{BB962C8B-B14F-4D97-AF65-F5344CB8AC3E}">
        <p14:creationId xmlns:p14="http://schemas.microsoft.com/office/powerpoint/2010/main" val="19583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3F676F8-9758-4E9E-B6E0-C471E1A5873A}" type="datetimeFigureOut">
              <a:rPr lang="it-IT" smtClean="0"/>
              <a:t>13/10/2018</a:t>
            </a:fld>
            <a:endParaRPr lang="it-IT"/>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7C11E75-C64E-4096-9C0F-7E746DAA7464}" type="slidenum">
              <a:rPr lang="it-IT" smtClean="0"/>
              <a:t>‹N›</a:t>
            </a:fld>
            <a:endParaRPr lang="it-IT"/>
          </a:p>
        </p:txBody>
      </p:sp>
    </p:spTree>
    <p:extLst>
      <p:ext uri="{BB962C8B-B14F-4D97-AF65-F5344CB8AC3E}">
        <p14:creationId xmlns:p14="http://schemas.microsoft.com/office/powerpoint/2010/main" val="453830172"/>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280DDE48-8175-4114-B85D-10F57938A396}"/>
              </a:ext>
            </a:extLst>
          </p:cNvPr>
          <p:cNvSpPr/>
          <p:nvPr/>
        </p:nvSpPr>
        <p:spPr>
          <a:xfrm>
            <a:off x="510397" y="1647975"/>
            <a:ext cx="9491701" cy="2185214"/>
          </a:xfrm>
          <a:prstGeom prst="rect">
            <a:avLst/>
          </a:prstGeom>
          <a:noFill/>
        </p:spPr>
        <p:txBody>
          <a:bodyPr wrap="none" lIns="91440" tIns="45720" rIns="91440" bIns="45720">
            <a:spAutoFit/>
          </a:bodyPr>
          <a:lstStyle/>
          <a:p>
            <a:pPr algn="ctr"/>
            <a:r>
              <a:rPr lang="it-IT" sz="6800" b="1" dirty="0">
                <a:ln w="6600">
                  <a:solidFill>
                    <a:schemeClr val="accent2"/>
                  </a:solidFill>
                  <a:prstDash val="solid"/>
                </a:ln>
                <a:solidFill>
                  <a:srgbClr val="FFFFFF"/>
                </a:solidFill>
                <a:effectLst>
                  <a:outerShdw dist="38100" dir="2700000" algn="tl" rotWithShape="0">
                    <a:schemeClr val="accent2"/>
                  </a:outerShdw>
                </a:effectLst>
                <a:latin typeface="Arial" panose="020B0604020202020204" pitchFamily="34" charset="0"/>
                <a:cs typeface="Arial" panose="020B0604020202020204" pitchFamily="34" charset="0"/>
              </a:rPr>
              <a:t>Scuola e Università in </a:t>
            </a:r>
          </a:p>
          <a:p>
            <a:pPr algn="ctr"/>
            <a:r>
              <a:rPr lang="it-IT" sz="6800" b="1" dirty="0">
                <a:ln w="6600">
                  <a:solidFill>
                    <a:schemeClr val="accent2"/>
                  </a:solidFill>
                  <a:prstDash val="solid"/>
                </a:ln>
                <a:solidFill>
                  <a:srgbClr val="FFFFFF"/>
                </a:solidFill>
                <a:effectLst>
                  <a:outerShdw dist="38100" dir="2700000" algn="tl" rotWithShape="0">
                    <a:schemeClr val="accent2"/>
                  </a:outerShdw>
                </a:effectLst>
                <a:latin typeface="Arial" panose="020B0604020202020204" pitchFamily="34" charset="0"/>
                <a:cs typeface="Arial" panose="020B0604020202020204" pitchFamily="34" charset="0"/>
              </a:rPr>
              <a:t>dialogo</a:t>
            </a:r>
          </a:p>
        </p:txBody>
      </p:sp>
      <p:pic>
        <p:nvPicPr>
          <p:cNvPr id="1026" name="Picture 2" descr="Risultati immagini per logo universitÃ  di Bologna">
            <a:extLst>
              <a:ext uri="{FF2B5EF4-FFF2-40B4-BE49-F238E27FC236}">
                <a16:creationId xmlns:a16="http://schemas.microsoft.com/office/drawing/2014/main" id="{4D7C814B-AD2F-4D6F-88D7-82D0146C49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32454" y="150546"/>
            <a:ext cx="1098114" cy="109262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isultati immagini per logo miur">
            <a:extLst>
              <a:ext uri="{FF2B5EF4-FFF2-40B4-BE49-F238E27FC236}">
                <a16:creationId xmlns:a16="http://schemas.microsoft.com/office/drawing/2014/main" id="{88411BA4-50A1-4338-A255-726C9FF2A99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5210" y="167774"/>
            <a:ext cx="1098114" cy="1353616"/>
          </a:xfrm>
          <a:prstGeom prst="rect">
            <a:avLst/>
          </a:prstGeom>
          <a:noFill/>
          <a:extLst>
            <a:ext uri="{909E8E84-426E-40DD-AFC4-6F175D3DCCD1}">
              <a14:hiddenFill xmlns:a14="http://schemas.microsoft.com/office/drawing/2010/main">
                <a:solidFill>
                  <a:srgbClr val="FFFFFF"/>
                </a:solidFill>
              </a14:hiddenFill>
            </a:ext>
          </a:extLst>
        </p:spPr>
      </p:pic>
      <p:sp>
        <p:nvSpPr>
          <p:cNvPr id="5" name="Rettangolo 4">
            <a:extLst>
              <a:ext uri="{FF2B5EF4-FFF2-40B4-BE49-F238E27FC236}">
                <a16:creationId xmlns:a16="http://schemas.microsoft.com/office/drawing/2014/main" id="{14A8CB10-AA0D-4C92-8D96-73B8528FE568}"/>
              </a:ext>
            </a:extLst>
          </p:cNvPr>
          <p:cNvSpPr/>
          <p:nvPr/>
        </p:nvSpPr>
        <p:spPr>
          <a:xfrm>
            <a:off x="1939959" y="4516216"/>
            <a:ext cx="7173759" cy="1754326"/>
          </a:xfrm>
          <a:prstGeom prst="rect">
            <a:avLst/>
          </a:prstGeom>
          <a:noFill/>
        </p:spPr>
        <p:txBody>
          <a:bodyPr wrap="none" lIns="91440" tIns="45720" rIns="91440" bIns="45720">
            <a:spAutoFit/>
          </a:bodyPr>
          <a:lstStyle/>
          <a:p>
            <a:pPr algn="ctr"/>
            <a:r>
              <a:rPr lang="it-IT"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latin typeface="Berlin Sans FB Demi" panose="020E0802020502020306" pitchFamily="34" charset="0"/>
              </a:rPr>
              <a:t>Formazione 2018/2019 </a:t>
            </a:r>
          </a:p>
          <a:p>
            <a:pPr algn="ctr"/>
            <a:r>
              <a:rPr lang="it-IT" sz="5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Berlin Sans FB Demi" panose="020E0802020502020306" pitchFamily="34" charset="0"/>
              </a:rPr>
              <a:t>Modena</a:t>
            </a:r>
            <a:endParaRPr lang="it-IT"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latin typeface="Berlin Sans FB Demi" panose="020E0802020502020306" pitchFamily="34" charset="0"/>
            </a:endParaRPr>
          </a:p>
        </p:txBody>
      </p:sp>
    </p:spTree>
    <p:extLst>
      <p:ext uri="{BB962C8B-B14F-4D97-AF65-F5344CB8AC3E}">
        <p14:creationId xmlns:p14="http://schemas.microsoft.com/office/powerpoint/2010/main" val="2748196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96AC3BDA-76C3-4305-A33C-E6F4A8E79B01}"/>
              </a:ext>
            </a:extLst>
          </p:cNvPr>
          <p:cNvSpPr/>
          <p:nvPr/>
        </p:nvSpPr>
        <p:spPr>
          <a:xfrm>
            <a:off x="177281" y="304048"/>
            <a:ext cx="9339943" cy="5693866"/>
          </a:xfrm>
          <a:prstGeom prst="rect">
            <a:avLst/>
          </a:prstGeom>
        </p:spPr>
        <p:txBody>
          <a:bodyPr wrap="square">
            <a:spAutoFit/>
          </a:bodyPr>
          <a:lstStyle/>
          <a:p>
            <a:pPr algn="just"/>
            <a:r>
              <a:rPr lang="it-IT" sz="2800" dirty="0"/>
              <a:t>In attuazione del Protocollo di Intesa per l’accoglienza di tirocinanti del Corso di Laurea Magistrale a Ciclo Unico in Scienze della Formazione Primaria nel sistema nazionale di istruzione e formazione stipulato con l’Ufficio Scolastico Regionale  per l’Emilia Romagna, il corso di Laurea in Scienze della Formazione Primaria dell’Università di Bologna organizza una serie di incontri, rivolti ai docenti della scuola dell’Infanzia e Primaria.</a:t>
            </a:r>
          </a:p>
          <a:p>
            <a:endParaRPr lang="it-IT" sz="2800" dirty="0"/>
          </a:p>
          <a:p>
            <a:endParaRPr lang="it-IT" sz="2800" dirty="0"/>
          </a:p>
          <a:p>
            <a:pPr algn="just"/>
            <a:r>
              <a:rPr lang="it-IT" sz="2800" dirty="0"/>
              <a:t>Gli incontri si svolgeranno presso la </a:t>
            </a:r>
            <a:r>
              <a:rPr lang="it-IT" sz="2800" b="1" dirty="0">
                <a:solidFill>
                  <a:schemeClr val="accent1">
                    <a:lumMod val="50000"/>
                  </a:schemeClr>
                </a:solidFill>
              </a:rPr>
              <a:t>Sala delle Giunchiglie della Scuola Secondaria di 1° grado “Marconi” di Modena, Via Largo Pucci n. 45/A</a:t>
            </a:r>
          </a:p>
        </p:txBody>
      </p:sp>
    </p:spTree>
    <p:extLst>
      <p:ext uri="{BB962C8B-B14F-4D97-AF65-F5344CB8AC3E}">
        <p14:creationId xmlns:p14="http://schemas.microsoft.com/office/powerpoint/2010/main" val="4022222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a 2">
            <a:extLst>
              <a:ext uri="{FF2B5EF4-FFF2-40B4-BE49-F238E27FC236}">
                <a16:creationId xmlns:a16="http://schemas.microsoft.com/office/drawing/2014/main" id="{2B2AFA3A-3879-4565-866C-AA79D1B6AA91}"/>
              </a:ext>
            </a:extLst>
          </p:cNvPr>
          <p:cNvGraphicFramePr>
            <a:graphicFrameLocks noGrp="1"/>
          </p:cNvGraphicFramePr>
          <p:nvPr>
            <p:extLst>
              <p:ext uri="{D42A27DB-BD31-4B8C-83A1-F6EECF244321}">
                <p14:modId xmlns:p14="http://schemas.microsoft.com/office/powerpoint/2010/main" val="2092284388"/>
              </p:ext>
            </p:extLst>
          </p:nvPr>
        </p:nvGraphicFramePr>
        <p:xfrm>
          <a:off x="238536" y="1895323"/>
          <a:ext cx="9417612" cy="2595880"/>
        </p:xfrm>
        <a:graphic>
          <a:graphicData uri="http://schemas.openxmlformats.org/drawingml/2006/table">
            <a:tbl>
              <a:tblPr firstRow="1" bandRow="1">
                <a:tableStyleId>{5C22544A-7EE6-4342-B048-85BDC9FD1C3A}</a:tableStyleId>
              </a:tblPr>
              <a:tblGrid>
                <a:gridCol w="2038133">
                  <a:extLst>
                    <a:ext uri="{9D8B030D-6E8A-4147-A177-3AD203B41FA5}">
                      <a16:colId xmlns:a16="http://schemas.microsoft.com/office/drawing/2014/main" val="3721755052"/>
                    </a:ext>
                  </a:extLst>
                </a:gridCol>
                <a:gridCol w="2071396">
                  <a:extLst>
                    <a:ext uri="{9D8B030D-6E8A-4147-A177-3AD203B41FA5}">
                      <a16:colId xmlns:a16="http://schemas.microsoft.com/office/drawing/2014/main" val="3186990391"/>
                    </a:ext>
                  </a:extLst>
                </a:gridCol>
                <a:gridCol w="2953680">
                  <a:extLst>
                    <a:ext uri="{9D8B030D-6E8A-4147-A177-3AD203B41FA5}">
                      <a16:colId xmlns:a16="http://schemas.microsoft.com/office/drawing/2014/main" val="371427450"/>
                    </a:ext>
                  </a:extLst>
                </a:gridCol>
                <a:gridCol w="2354403">
                  <a:extLst>
                    <a:ext uri="{9D8B030D-6E8A-4147-A177-3AD203B41FA5}">
                      <a16:colId xmlns:a16="http://schemas.microsoft.com/office/drawing/2014/main" val="3561919099"/>
                    </a:ext>
                  </a:extLst>
                </a:gridCol>
              </a:tblGrid>
              <a:tr h="370840">
                <a:tc>
                  <a:txBody>
                    <a:bodyPr/>
                    <a:lstStyle/>
                    <a:p>
                      <a:pPr algn="ctr"/>
                      <a:r>
                        <a:rPr lang="it-IT" dirty="0"/>
                        <a:t>Data</a:t>
                      </a:r>
                    </a:p>
                  </a:txBody>
                  <a:tcPr/>
                </a:tc>
                <a:tc>
                  <a:txBody>
                    <a:bodyPr/>
                    <a:lstStyle/>
                    <a:p>
                      <a:pPr algn="ctr"/>
                      <a:r>
                        <a:rPr lang="it-IT" dirty="0"/>
                        <a:t>Orario</a:t>
                      </a:r>
                    </a:p>
                  </a:txBody>
                  <a:tcPr/>
                </a:tc>
                <a:tc>
                  <a:txBody>
                    <a:bodyPr/>
                    <a:lstStyle/>
                    <a:p>
                      <a:pPr algn="ctr"/>
                      <a:r>
                        <a:rPr lang="it-IT" dirty="0"/>
                        <a:t>Tema - Argomento</a:t>
                      </a:r>
                    </a:p>
                  </a:txBody>
                  <a:tcPr/>
                </a:tc>
                <a:tc>
                  <a:txBody>
                    <a:bodyPr/>
                    <a:lstStyle/>
                    <a:p>
                      <a:pPr algn="ctr"/>
                      <a:r>
                        <a:rPr lang="it-IT" dirty="0"/>
                        <a:t>Relatori</a:t>
                      </a:r>
                    </a:p>
                  </a:txBody>
                  <a:tcPr/>
                </a:tc>
                <a:extLst>
                  <a:ext uri="{0D108BD9-81ED-4DB2-BD59-A6C34878D82A}">
                    <a16:rowId xmlns:a16="http://schemas.microsoft.com/office/drawing/2014/main" val="1416824476"/>
                  </a:ext>
                </a:extLst>
              </a:tr>
              <a:tr h="370840">
                <a:tc>
                  <a:txBody>
                    <a:bodyPr/>
                    <a:lstStyle/>
                    <a:p>
                      <a:pPr algn="ctr"/>
                      <a:endParaRPr lang="it-IT" sz="1400" dirty="0"/>
                    </a:p>
                    <a:p>
                      <a:pPr algn="ctr"/>
                      <a:endParaRPr lang="it-IT" sz="1400" dirty="0"/>
                    </a:p>
                    <a:p>
                      <a:pPr algn="ctr"/>
                      <a:endParaRPr lang="it-IT" sz="1400" dirty="0"/>
                    </a:p>
                    <a:p>
                      <a:pPr algn="ctr"/>
                      <a:r>
                        <a:rPr lang="it-IT" sz="2000" dirty="0">
                          <a:solidFill>
                            <a:schemeClr val="accent2">
                              <a:lumMod val="75000"/>
                            </a:schemeClr>
                          </a:solidFill>
                        </a:rPr>
                        <a:t>Mercoledì 31</a:t>
                      </a:r>
                    </a:p>
                    <a:p>
                      <a:pPr algn="ctr"/>
                      <a:r>
                        <a:rPr lang="it-IT" sz="2000" dirty="0">
                          <a:solidFill>
                            <a:schemeClr val="accent2">
                              <a:lumMod val="75000"/>
                            </a:schemeClr>
                          </a:solidFill>
                        </a:rPr>
                        <a:t>Ottobre 2018</a:t>
                      </a:r>
                    </a:p>
                  </a:txBody>
                  <a:tcPr/>
                </a:tc>
                <a:tc>
                  <a:txBody>
                    <a:bodyPr/>
                    <a:lstStyle/>
                    <a:p>
                      <a:pPr algn="ctr"/>
                      <a:endParaRPr lang="it-IT" sz="1400" dirty="0"/>
                    </a:p>
                    <a:p>
                      <a:pPr algn="ctr"/>
                      <a:endParaRPr lang="it-IT" sz="1400" dirty="0"/>
                    </a:p>
                    <a:p>
                      <a:pPr algn="ctr"/>
                      <a:endParaRPr lang="it-IT" sz="1400" dirty="0"/>
                    </a:p>
                    <a:p>
                      <a:pPr algn="ctr"/>
                      <a:endParaRPr lang="it-IT" sz="1400" dirty="0"/>
                    </a:p>
                    <a:p>
                      <a:pPr algn="ctr"/>
                      <a:r>
                        <a:rPr lang="it-IT" sz="2000" dirty="0">
                          <a:solidFill>
                            <a:schemeClr val="accent2">
                              <a:lumMod val="75000"/>
                            </a:schemeClr>
                          </a:solidFill>
                        </a:rPr>
                        <a:t>15.00 – 18.00</a:t>
                      </a:r>
                    </a:p>
                  </a:txBody>
                  <a:tcPr/>
                </a:tc>
                <a:tc>
                  <a:txBody>
                    <a:bodyPr/>
                    <a:lstStyle/>
                    <a:p>
                      <a:pPr algn="ctr"/>
                      <a:r>
                        <a:rPr lang="it-IT" sz="1400" dirty="0">
                          <a:solidFill>
                            <a:schemeClr val="accent1">
                              <a:lumMod val="75000"/>
                            </a:schemeClr>
                          </a:solidFill>
                        </a:rPr>
                        <a:t>Laboratorio su uomo e bosco</a:t>
                      </a:r>
                    </a:p>
                    <a:p>
                      <a:pPr algn="just"/>
                      <a:r>
                        <a:rPr lang="it-IT" sz="1400" dirty="0">
                          <a:solidFill>
                            <a:schemeClr val="accent2">
                              <a:lumMod val="75000"/>
                            </a:schemeClr>
                          </a:solidFill>
                        </a:rPr>
                        <a:t>Riconoscere specie da campioni botanici.</a:t>
                      </a:r>
                    </a:p>
                    <a:p>
                      <a:pPr algn="just"/>
                      <a:r>
                        <a:rPr lang="it-IT" sz="1400" dirty="0">
                          <a:solidFill>
                            <a:schemeClr val="accent2">
                              <a:lumMod val="75000"/>
                            </a:schemeClr>
                          </a:solidFill>
                        </a:rPr>
                        <a:t>Riconoscere specie da campioni botanici. Analizzare lo sfruttamento umano del bosco nei secoli, a seconda delle specie, e i suoi riflessi nel passaggio. </a:t>
                      </a:r>
                    </a:p>
                    <a:p>
                      <a:pPr algn="just"/>
                      <a:r>
                        <a:rPr lang="it-IT" sz="1400" dirty="0">
                          <a:solidFill>
                            <a:schemeClr val="accent2">
                              <a:lumMod val="75000"/>
                            </a:schemeClr>
                          </a:solidFill>
                        </a:rPr>
                        <a:t> </a:t>
                      </a:r>
                    </a:p>
                    <a:p>
                      <a:pPr algn="ctr"/>
                      <a:endParaRPr lang="it-IT" sz="1400" dirty="0"/>
                    </a:p>
                  </a:txBody>
                  <a:tcPr/>
                </a:tc>
                <a:tc>
                  <a:txBody>
                    <a:bodyPr/>
                    <a:lstStyle/>
                    <a:p>
                      <a:pPr algn="ctr"/>
                      <a:endParaRPr lang="it-IT" dirty="0"/>
                    </a:p>
                    <a:p>
                      <a:pPr algn="ctr"/>
                      <a:endParaRPr lang="it-IT" dirty="0"/>
                    </a:p>
                    <a:p>
                      <a:pPr algn="ctr"/>
                      <a:endParaRPr lang="it-IT" dirty="0"/>
                    </a:p>
                    <a:p>
                      <a:pPr algn="ctr"/>
                      <a:r>
                        <a:rPr lang="it-IT" u="sng" dirty="0">
                          <a:solidFill>
                            <a:schemeClr val="accent2">
                              <a:lumMod val="75000"/>
                            </a:schemeClr>
                          </a:solidFill>
                        </a:rPr>
                        <a:t>Stefano Piastra</a:t>
                      </a:r>
                    </a:p>
                  </a:txBody>
                  <a:tcPr/>
                </a:tc>
                <a:extLst>
                  <a:ext uri="{0D108BD9-81ED-4DB2-BD59-A6C34878D82A}">
                    <a16:rowId xmlns:a16="http://schemas.microsoft.com/office/drawing/2014/main" val="711471722"/>
                  </a:ext>
                </a:extLst>
              </a:tr>
            </a:tbl>
          </a:graphicData>
        </a:graphic>
      </p:graphicFrame>
    </p:spTree>
    <p:extLst>
      <p:ext uri="{BB962C8B-B14F-4D97-AF65-F5344CB8AC3E}">
        <p14:creationId xmlns:p14="http://schemas.microsoft.com/office/powerpoint/2010/main" val="2905975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a 2">
            <a:extLst>
              <a:ext uri="{FF2B5EF4-FFF2-40B4-BE49-F238E27FC236}">
                <a16:creationId xmlns:a16="http://schemas.microsoft.com/office/drawing/2014/main" id="{406F9BA0-C38C-4712-9221-1240CFD0EDE2}"/>
              </a:ext>
            </a:extLst>
          </p:cNvPr>
          <p:cNvGraphicFramePr>
            <a:graphicFrameLocks noGrp="1"/>
          </p:cNvGraphicFramePr>
          <p:nvPr>
            <p:extLst>
              <p:ext uri="{D42A27DB-BD31-4B8C-83A1-F6EECF244321}">
                <p14:modId xmlns:p14="http://schemas.microsoft.com/office/powerpoint/2010/main" val="631478561"/>
              </p:ext>
            </p:extLst>
          </p:nvPr>
        </p:nvGraphicFramePr>
        <p:xfrm>
          <a:off x="163586" y="585691"/>
          <a:ext cx="9417612" cy="1597672"/>
        </p:xfrm>
        <a:graphic>
          <a:graphicData uri="http://schemas.openxmlformats.org/drawingml/2006/table">
            <a:tbl>
              <a:tblPr firstRow="1" bandRow="1">
                <a:tableStyleId>{5C22544A-7EE6-4342-B048-85BDC9FD1C3A}</a:tableStyleId>
              </a:tblPr>
              <a:tblGrid>
                <a:gridCol w="2038133">
                  <a:extLst>
                    <a:ext uri="{9D8B030D-6E8A-4147-A177-3AD203B41FA5}">
                      <a16:colId xmlns:a16="http://schemas.microsoft.com/office/drawing/2014/main" val="3721755052"/>
                    </a:ext>
                  </a:extLst>
                </a:gridCol>
                <a:gridCol w="2071396">
                  <a:extLst>
                    <a:ext uri="{9D8B030D-6E8A-4147-A177-3AD203B41FA5}">
                      <a16:colId xmlns:a16="http://schemas.microsoft.com/office/drawing/2014/main" val="3186990391"/>
                    </a:ext>
                  </a:extLst>
                </a:gridCol>
                <a:gridCol w="2953680">
                  <a:extLst>
                    <a:ext uri="{9D8B030D-6E8A-4147-A177-3AD203B41FA5}">
                      <a16:colId xmlns:a16="http://schemas.microsoft.com/office/drawing/2014/main" val="371427450"/>
                    </a:ext>
                  </a:extLst>
                </a:gridCol>
                <a:gridCol w="2354403">
                  <a:extLst>
                    <a:ext uri="{9D8B030D-6E8A-4147-A177-3AD203B41FA5}">
                      <a16:colId xmlns:a16="http://schemas.microsoft.com/office/drawing/2014/main" val="3561919099"/>
                    </a:ext>
                  </a:extLst>
                </a:gridCol>
              </a:tblGrid>
              <a:tr h="372620">
                <a:tc>
                  <a:txBody>
                    <a:bodyPr/>
                    <a:lstStyle/>
                    <a:p>
                      <a:pPr algn="ctr"/>
                      <a:r>
                        <a:rPr lang="it-IT" dirty="0"/>
                        <a:t>Data</a:t>
                      </a:r>
                    </a:p>
                  </a:txBody>
                  <a:tcPr/>
                </a:tc>
                <a:tc>
                  <a:txBody>
                    <a:bodyPr/>
                    <a:lstStyle/>
                    <a:p>
                      <a:pPr algn="ctr"/>
                      <a:r>
                        <a:rPr lang="it-IT" dirty="0"/>
                        <a:t>Orario</a:t>
                      </a:r>
                    </a:p>
                  </a:txBody>
                  <a:tcPr/>
                </a:tc>
                <a:tc>
                  <a:txBody>
                    <a:bodyPr/>
                    <a:lstStyle/>
                    <a:p>
                      <a:pPr algn="ctr"/>
                      <a:r>
                        <a:rPr lang="it-IT" dirty="0"/>
                        <a:t>Tema - Argomento</a:t>
                      </a:r>
                    </a:p>
                  </a:txBody>
                  <a:tcPr/>
                </a:tc>
                <a:tc>
                  <a:txBody>
                    <a:bodyPr/>
                    <a:lstStyle/>
                    <a:p>
                      <a:pPr algn="ctr"/>
                      <a:r>
                        <a:rPr lang="it-IT" dirty="0"/>
                        <a:t>Relatori</a:t>
                      </a:r>
                    </a:p>
                  </a:txBody>
                  <a:tcPr/>
                </a:tc>
                <a:extLst>
                  <a:ext uri="{0D108BD9-81ED-4DB2-BD59-A6C34878D82A}">
                    <a16:rowId xmlns:a16="http://schemas.microsoft.com/office/drawing/2014/main" val="1416824476"/>
                  </a:ext>
                </a:extLst>
              </a:tr>
              <a:tr h="1225052">
                <a:tc>
                  <a:txBody>
                    <a:bodyPr/>
                    <a:lstStyle/>
                    <a:p>
                      <a:pPr algn="ctr"/>
                      <a:endParaRPr lang="it-IT" sz="1400" dirty="0"/>
                    </a:p>
                    <a:p>
                      <a:pPr algn="ctr"/>
                      <a:r>
                        <a:rPr lang="it-IT" sz="2000" dirty="0">
                          <a:solidFill>
                            <a:schemeClr val="accent2">
                              <a:lumMod val="75000"/>
                            </a:schemeClr>
                          </a:solidFill>
                        </a:rPr>
                        <a:t>Mercoledì 14</a:t>
                      </a:r>
                    </a:p>
                    <a:p>
                      <a:pPr algn="ctr"/>
                      <a:r>
                        <a:rPr lang="it-IT" sz="2000" dirty="0">
                          <a:solidFill>
                            <a:schemeClr val="accent2">
                              <a:lumMod val="75000"/>
                            </a:schemeClr>
                          </a:solidFill>
                        </a:rPr>
                        <a:t>Novembre 2018</a:t>
                      </a:r>
                    </a:p>
                  </a:txBody>
                  <a:tcPr/>
                </a:tc>
                <a:tc>
                  <a:txBody>
                    <a:bodyPr/>
                    <a:lstStyle/>
                    <a:p>
                      <a:pPr algn="ctr"/>
                      <a:endParaRPr lang="it-IT" sz="1400" dirty="0"/>
                    </a:p>
                    <a:p>
                      <a:pPr algn="ctr"/>
                      <a:endParaRPr lang="it-IT" sz="1400" dirty="0"/>
                    </a:p>
                    <a:p>
                      <a:pPr algn="ctr"/>
                      <a:r>
                        <a:rPr lang="it-IT" sz="2000" dirty="0">
                          <a:solidFill>
                            <a:schemeClr val="accent2">
                              <a:lumMod val="75000"/>
                            </a:schemeClr>
                          </a:solidFill>
                        </a:rPr>
                        <a:t>15.00 – 18.00</a:t>
                      </a:r>
                    </a:p>
                  </a:txBody>
                  <a:tcPr/>
                </a:tc>
                <a:tc>
                  <a:txBody>
                    <a:bodyPr/>
                    <a:lstStyle/>
                    <a:p>
                      <a:pPr algn="ctr"/>
                      <a:endParaRPr lang="it-IT" sz="1400" dirty="0">
                        <a:solidFill>
                          <a:schemeClr val="accent1">
                            <a:lumMod val="75000"/>
                          </a:schemeClr>
                        </a:solidFill>
                      </a:endParaRPr>
                    </a:p>
                    <a:p>
                      <a:pPr algn="ctr"/>
                      <a:r>
                        <a:rPr lang="it-IT" sz="1600" b="1" dirty="0">
                          <a:solidFill>
                            <a:schemeClr val="accent1">
                              <a:lumMod val="75000"/>
                            </a:schemeClr>
                          </a:solidFill>
                        </a:rPr>
                        <a:t>Suggerimenti e schemi per la progettazione </a:t>
                      </a:r>
                      <a:r>
                        <a:rPr lang="it-IT" sz="1400" b="1" dirty="0">
                          <a:solidFill>
                            <a:schemeClr val="accent2">
                              <a:lumMod val="75000"/>
                            </a:schemeClr>
                          </a:solidFill>
                        </a:rPr>
                        <a:t>. </a:t>
                      </a:r>
                    </a:p>
                    <a:p>
                      <a:pPr algn="just"/>
                      <a:r>
                        <a:rPr lang="it-IT" sz="1400" dirty="0">
                          <a:solidFill>
                            <a:schemeClr val="accent2">
                              <a:lumMod val="75000"/>
                            </a:schemeClr>
                          </a:solidFill>
                        </a:rPr>
                        <a:t> </a:t>
                      </a:r>
                    </a:p>
                    <a:p>
                      <a:pPr algn="ctr"/>
                      <a:endParaRPr lang="it-IT" sz="1400" dirty="0"/>
                    </a:p>
                  </a:txBody>
                  <a:tcPr/>
                </a:tc>
                <a:tc>
                  <a:txBody>
                    <a:bodyPr/>
                    <a:lstStyle/>
                    <a:p>
                      <a:pPr algn="ctr"/>
                      <a:endParaRPr lang="it-IT" dirty="0"/>
                    </a:p>
                    <a:p>
                      <a:pPr algn="ctr"/>
                      <a:r>
                        <a:rPr lang="it-IT" u="sng" dirty="0">
                          <a:solidFill>
                            <a:schemeClr val="accent2">
                              <a:lumMod val="75000"/>
                            </a:schemeClr>
                          </a:solidFill>
                        </a:rPr>
                        <a:t>Cotti Maurizia</a:t>
                      </a:r>
                    </a:p>
                  </a:txBody>
                  <a:tcPr/>
                </a:tc>
                <a:extLst>
                  <a:ext uri="{0D108BD9-81ED-4DB2-BD59-A6C34878D82A}">
                    <a16:rowId xmlns:a16="http://schemas.microsoft.com/office/drawing/2014/main" val="711471722"/>
                  </a:ext>
                </a:extLst>
              </a:tr>
            </a:tbl>
          </a:graphicData>
        </a:graphic>
      </p:graphicFrame>
      <p:graphicFrame>
        <p:nvGraphicFramePr>
          <p:cNvPr id="4" name="Tabella 3">
            <a:extLst>
              <a:ext uri="{FF2B5EF4-FFF2-40B4-BE49-F238E27FC236}">
                <a16:creationId xmlns:a16="http://schemas.microsoft.com/office/drawing/2014/main" id="{FA919E4D-F5E8-44BF-952A-A0A39F6B54D6}"/>
              </a:ext>
            </a:extLst>
          </p:cNvPr>
          <p:cNvGraphicFramePr>
            <a:graphicFrameLocks noGrp="1"/>
          </p:cNvGraphicFramePr>
          <p:nvPr>
            <p:extLst>
              <p:ext uri="{D42A27DB-BD31-4B8C-83A1-F6EECF244321}">
                <p14:modId xmlns:p14="http://schemas.microsoft.com/office/powerpoint/2010/main" val="2338779792"/>
              </p:ext>
            </p:extLst>
          </p:nvPr>
        </p:nvGraphicFramePr>
        <p:xfrm>
          <a:off x="163586" y="2860210"/>
          <a:ext cx="9417612" cy="2414780"/>
        </p:xfrm>
        <a:graphic>
          <a:graphicData uri="http://schemas.openxmlformats.org/drawingml/2006/table">
            <a:tbl>
              <a:tblPr firstRow="1" bandRow="1">
                <a:tableStyleId>{5C22544A-7EE6-4342-B048-85BDC9FD1C3A}</a:tableStyleId>
              </a:tblPr>
              <a:tblGrid>
                <a:gridCol w="2038133">
                  <a:extLst>
                    <a:ext uri="{9D8B030D-6E8A-4147-A177-3AD203B41FA5}">
                      <a16:colId xmlns:a16="http://schemas.microsoft.com/office/drawing/2014/main" val="3721755052"/>
                    </a:ext>
                  </a:extLst>
                </a:gridCol>
                <a:gridCol w="1978395">
                  <a:extLst>
                    <a:ext uri="{9D8B030D-6E8A-4147-A177-3AD203B41FA5}">
                      <a16:colId xmlns:a16="http://schemas.microsoft.com/office/drawing/2014/main" val="3186990391"/>
                    </a:ext>
                  </a:extLst>
                </a:gridCol>
                <a:gridCol w="3046681">
                  <a:extLst>
                    <a:ext uri="{9D8B030D-6E8A-4147-A177-3AD203B41FA5}">
                      <a16:colId xmlns:a16="http://schemas.microsoft.com/office/drawing/2014/main" val="371427450"/>
                    </a:ext>
                  </a:extLst>
                </a:gridCol>
                <a:gridCol w="2354403">
                  <a:extLst>
                    <a:ext uri="{9D8B030D-6E8A-4147-A177-3AD203B41FA5}">
                      <a16:colId xmlns:a16="http://schemas.microsoft.com/office/drawing/2014/main" val="3561919099"/>
                    </a:ext>
                  </a:extLst>
                </a:gridCol>
              </a:tblGrid>
              <a:tr h="372620">
                <a:tc>
                  <a:txBody>
                    <a:bodyPr/>
                    <a:lstStyle/>
                    <a:p>
                      <a:pPr algn="ctr"/>
                      <a:r>
                        <a:rPr lang="it-IT" dirty="0"/>
                        <a:t>Data</a:t>
                      </a:r>
                    </a:p>
                  </a:txBody>
                  <a:tcPr/>
                </a:tc>
                <a:tc>
                  <a:txBody>
                    <a:bodyPr/>
                    <a:lstStyle/>
                    <a:p>
                      <a:pPr algn="ctr"/>
                      <a:r>
                        <a:rPr lang="it-IT" dirty="0"/>
                        <a:t>Orario</a:t>
                      </a:r>
                    </a:p>
                  </a:txBody>
                  <a:tcPr/>
                </a:tc>
                <a:tc>
                  <a:txBody>
                    <a:bodyPr/>
                    <a:lstStyle/>
                    <a:p>
                      <a:pPr algn="ctr"/>
                      <a:r>
                        <a:rPr lang="it-IT" dirty="0"/>
                        <a:t>Tema - Argomento</a:t>
                      </a:r>
                    </a:p>
                  </a:txBody>
                  <a:tcPr/>
                </a:tc>
                <a:tc>
                  <a:txBody>
                    <a:bodyPr/>
                    <a:lstStyle/>
                    <a:p>
                      <a:pPr algn="ctr"/>
                      <a:r>
                        <a:rPr lang="it-IT" dirty="0"/>
                        <a:t>Relatori</a:t>
                      </a:r>
                    </a:p>
                  </a:txBody>
                  <a:tcPr/>
                </a:tc>
                <a:extLst>
                  <a:ext uri="{0D108BD9-81ED-4DB2-BD59-A6C34878D82A}">
                    <a16:rowId xmlns:a16="http://schemas.microsoft.com/office/drawing/2014/main" val="1416824476"/>
                  </a:ext>
                </a:extLst>
              </a:tr>
              <a:tr h="1225052">
                <a:tc>
                  <a:txBody>
                    <a:bodyPr/>
                    <a:lstStyle/>
                    <a:p>
                      <a:pPr algn="ctr"/>
                      <a:endParaRPr lang="it-IT" sz="1400" dirty="0"/>
                    </a:p>
                    <a:p>
                      <a:pPr algn="ctr"/>
                      <a:r>
                        <a:rPr lang="it-IT" sz="2000" dirty="0">
                          <a:solidFill>
                            <a:schemeClr val="accent2">
                              <a:lumMod val="75000"/>
                            </a:schemeClr>
                          </a:solidFill>
                        </a:rPr>
                        <a:t>Lunedì 19</a:t>
                      </a:r>
                    </a:p>
                    <a:p>
                      <a:pPr algn="ctr"/>
                      <a:r>
                        <a:rPr lang="it-IT" sz="2000" dirty="0">
                          <a:solidFill>
                            <a:schemeClr val="accent2">
                              <a:lumMod val="75000"/>
                            </a:schemeClr>
                          </a:solidFill>
                        </a:rPr>
                        <a:t>Novembre 2018</a:t>
                      </a:r>
                    </a:p>
                  </a:txBody>
                  <a:tcPr/>
                </a:tc>
                <a:tc>
                  <a:txBody>
                    <a:bodyPr/>
                    <a:lstStyle/>
                    <a:p>
                      <a:pPr algn="ctr"/>
                      <a:endParaRPr lang="it-IT" sz="1400" dirty="0"/>
                    </a:p>
                    <a:p>
                      <a:pPr algn="ctr"/>
                      <a:endParaRPr lang="it-IT" sz="1400" dirty="0"/>
                    </a:p>
                    <a:p>
                      <a:pPr algn="ctr"/>
                      <a:r>
                        <a:rPr lang="it-IT" sz="2000" dirty="0">
                          <a:solidFill>
                            <a:schemeClr val="accent2">
                              <a:lumMod val="75000"/>
                            </a:schemeClr>
                          </a:solidFill>
                        </a:rPr>
                        <a:t>15.00 – 18.00</a:t>
                      </a:r>
                    </a:p>
                  </a:txBody>
                  <a:tcPr/>
                </a:tc>
                <a:tc>
                  <a:txBody>
                    <a:bodyPr/>
                    <a:lstStyle/>
                    <a:p>
                      <a:pPr algn="ctr"/>
                      <a:endParaRPr lang="it-IT" sz="1400" dirty="0">
                        <a:solidFill>
                          <a:schemeClr val="accent1">
                            <a:lumMod val="75000"/>
                          </a:schemeClr>
                        </a:solidFill>
                      </a:endParaRPr>
                    </a:p>
                    <a:p>
                      <a:pPr algn="ctr"/>
                      <a:r>
                        <a:rPr lang="it-IT" sz="1600" b="1" dirty="0">
                          <a:solidFill>
                            <a:schemeClr val="accent1">
                              <a:lumMod val="75000"/>
                            </a:schemeClr>
                          </a:solidFill>
                        </a:rPr>
                        <a:t>Consulenza su progettazione e</a:t>
                      </a:r>
                    </a:p>
                    <a:p>
                      <a:pPr algn="ctr"/>
                      <a:r>
                        <a:rPr lang="it-IT" sz="1600" b="1" dirty="0">
                          <a:solidFill>
                            <a:schemeClr val="accent1">
                              <a:lumMod val="75000"/>
                            </a:schemeClr>
                          </a:solidFill>
                        </a:rPr>
                        <a:t>Documentazione</a:t>
                      </a:r>
                    </a:p>
                    <a:p>
                      <a:pPr algn="l"/>
                      <a:endParaRPr lang="it-IT" sz="1600" dirty="0">
                        <a:solidFill>
                          <a:schemeClr val="accent1">
                            <a:lumMod val="75000"/>
                          </a:schemeClr>
                        </a:solidFill>
                      </a:endParaRPr>
                    </a:p>
                    <a:p>
                      <a:pPr algn="l"/>
                      <a:r>
                        <a:rPr lang="it-IT" sz="2000" b="1" u="sng" dirty="0">
                          <a:solidFill>
                            <a:schemeClr val="accent2">
                              <a:lumMod val="75000"/>
                            </a:schemeClr>
                          </a:solidFill>
                        </a:rPr>
                        <a:t>Sportello: </a:t>
                      </a:r>
                      <a:r>
                        <a:rPr lang="it-IT" sz="1600" dirty="0">
                          <a:solidFill>
                            <a:schemeClr val="accent2">
                              <a:lumMod val="75000"/>
                            </a:schemeClr>
                          </a:solidFill>
                        </a:rPr>
                        <a:t>incontri in aula individuali o di gruppo.</a:t>
                      </a:r>
                      <a:endParaRPr lang="it-IT" sz="1400" dirty="0">
                        <a:solidFill>
                          <a:schemeClr val="accent2">
                            <a:lumMod val="75000"/>
                          </a:schemeClr>
                        </a:solidFill>
                      </a:endParaRPr>
                    </a:p>
                    <a:p>
                      <a:pPr algn="ctr"/>
                      <a:endParaRPr lang="it-IT" sz="1400" dirty="0"/>
                    </a:p>
                  </a:txBody>
                  <a:tcPr/>
                </a:tc>
                <a:tc>
                  <a:txBody>
                    <a:bodyPr/>
                    <a:lstStyle/>
                    <a:p>
                      <a:pPr algn="ctr"/>
                      <a:endParaRPr lang="it-IT" dirty="0"/>
                    </a:p>
                    <a:p>
                      <a:pPr algn="ctr"/>
                      <a:r>
                        <a:rPr lang="it-IT" u="sng" dirty="0">
                          <a:solidFill>
                            <a:schemeClr val="accent2">
                              <a:lumMod val="75000"/>
                            </a:schemeClr>
                          </a:solidFill>
                        </a:rPr>
                        <a:t>Cotti Maurizia</a:t>
                      </a:r>
                    </a:p>
                  </a:txBody>
                  <a:tcPr/>
                </a:tc>
                <a:extLst>
                  <a:ext uri="{0D108BD9-81ED-4DB2-BD59-A6C34878D82A}">
                    <a16:rowId xmlns:a16="http://schemas.microsoft.com/office/drawing/2014/main" val="711471722"/>
                  </a:ext>
                </a:extLst>
              </a:tr>
            </a:tbl>
          </a:graphicData>
        </a:graphic>
      </p:graphicFrame>
    </p:spTree>
    <p:extLst>
      <p:ext uri="{BB962C8B-B14F-4D97-AF65-F5344CB8AC3E}">
        <p14:creationId xmlns:p14="http://schemas.microsoft.com/office/powerpoint/2010/main" val="381102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a 2">
            <a:extLst>
              <a:ext uri="{FF2B5EF4-FFF2-40B4-BE49-F238E27FC236}">
                <a16:creationId xmlns:a16="http://schemas.microsoft.com/office/drawing/2014/main" id="{6EC5ED1A-22C5-4C8A-A07A-F023D70E6F7D}"/>
              </a:ext>
            </a:extLst>
          </p:cNvPr>
          <p:cNvGraphicFramePr>
            <a:graphicFrameLocks noGrp="1"/>
          </p:cNvGraphicFramePr>
          <p:nvPr>
            <p:extLst>
              <p:ext uri="{D42A27DB-BD31-4B8C-83A1-F6EECF244321}">
                <p14:modId xmlns:p14="http://schemas.microsoft.com/office/powerpoint/2010/main" val="3892161277"/>
              </p:ext>
            </p:extLst>
          </p:nvPr>
        </p:nvGraphicFramePr>
        <p:xfrm>
          <a:off x="163586" y="128491"/>
          <a:ext cx="8989745" cy="2140460"/>
        </p:xfrm>
        <a:graphic>
          <a:graphicData uri="http://schemas.openxmlformats.org/drawingml/2006/table">
            <a:tbl>
              <a:tblPr firstRow="1" bandRow="1">
                <a:tableStyleId>{5C22544A-7EE6-4342-B048-85BDC9FD1C3A}</a:tableStyleId>
              </a:tblPr>
              <a:tblGrid>
                <a:gridCol w="1935802">
                  <a:extLst>
                    <a:ext uri="{9D8B030D-6E8A-4147-A177-3AD203B41FA5}">
                      <a16:colId xmlns:a16="http://schemas.microsoft.com/office/drawing/2014/main" val="3721755052"/>
                    </a:ext>
                  </a:extLst>
                </a:gridCol>
                <a:gridCol w="1866122">
                  <a:extLst>
                    <a:ext uri="{9D8B030D-6E8A-4147-A177-3AD203B41FA5}">
                      <a16:colId xmlns:a16="http://schemas.microsoft.com/office/drawing/2014/main" val="3186990391"/>
                    </a:ext>
                  </a:extLst>
                </a:gridCol>
                <a:gridCol w="3163078">
                  <a:extLst>
                    <a:ext uri="{9D8B030D-6E8A-4147-A177-3AD203B41FA5}">
                      <a16:colId xmlns:a16="http://schemas.microsoft.com/office/drawing/2014/main" val="371427450"/>
                    </a:ext>
                  </a:extLst>
                </a:gridCol>
                <a:gridCol w="2024743">
                  <a:extLst>
                    <a:ext uri="{9D8B030D-6E8A-4147-A177-3AD203B41FA5}">
                      <a16:colId xmlns:a16="http://schemas.microsoft.com/office/drawing/2014/main" val="3561919099"/>
                    </a:ext>
                  </a:extLst>
                </a:gridCol>
              </a:tblGrid>
              <a:tr h="372620">
                <a:tc>
                  <a:txBody>
                    <a:bodyPr/>
                    <a:lstStyle/>
                    <a:p>
                      <a:pPr algn="ctr"/>
                      <a:r>
                        <a:rPr lang="it-IT" dirty="0"/>
                        <a:t>Data</a:t>
                      </a:r>
                    </a:p>
                  </a:txBody>
                  <a:tcPr/>
                </a:tc>
                <a:tc>
                  <a:txBody>
                    <a:bodyPr/>
                    <a:lstStyle/>
                    <a:p>
                      <a:pPr algn="ctr"/>
                      <a:r>
                        <a:rPr lang="it-IT" dirty="0"/>
                        <a:t>Orario</a:t>
                      </a:r>
                    </a:p>
                  </a:txBody>
                  <a:tcPr/>
                </a:tc>
                <a:tc>
                  <a:txBody>
                    <a:bodyPr/>
                    <a:lstStyle/>
                    <a:p>
                      <a:pPr algn="ctr"/>
                      <a:r>
                        <a:rPr lang="it-IT" dirty="0"/>
                        <a:t>Tema - Argomento</a:t>
                      </a:r>
                    </a:p>
                  </a:txBody>
                  <a:tcPr/>
                </a:tc>
                <a:tc>
                  <a:txBody>
                    <a:bodyPr/>
                    <a:lstStyle/>
                    <a:p>
                      <a:pPr algn="ctr"/>
                      <a:r>
                        <a:rPr lang="it-IT" dirty="0"/>
                        <a:t>Relatori</a:t>
                      </a:r>
                    </a:p>
                  </a:txBody>
                  <a:tcPr/>
                </a:tc>
                <a:extLst>
                  <a:ext uri="{0D108BD9-81ED-4DB2-BD59-A6C34878D82A}">
                    <a16:rowId xmlns:a16="http://schemas.microsoft.com/office/drawing/2014/main" val="1416824476"/>
                  </a:ext>
                </a:extLst>
              </a:tr>
              <a:tr h="1225052">
                <a:tc>
                  <a:txBody>
                    <a:bodyPr/>
                    <a:lstStyle/>
                    <a:p>
                      <a:pPr algn="ctr"/>
                      <a:endParaRPr lang="it-IT" sz="1400" dirty="0"/>
                    </a:p>
                    <a:p>
                      <a:pPr algn="ctr"/>
                      <a:r>
                        <a:rPr lang="it-IT" sz="2000" dirty="0">
                          <a:solidFill>
                            <a:schemeClr val="accent2">
                              <a:lumMod val="75000"/>
                            </a:schemeClr>
                          </a:solidFill>
                        </a:rPr>
                        <a:t>Lunedì 26</a:t>
                      </a:r>
                    </a:p>
                    <a:p>
                      <a:pPr algn="ctr"/>
                      <a:r>
                        <a:rPr lang="it-IT" sz="2000" dirty="0">
                          <a:solidFill>
                            <a:schemeClr val="accent2">
                              <a:lumMod val="75000"/>
                            </a:schemeClr>
                          </a:solidFill>
                        </a:rPr>
                        <a:t>Novembre 2018</a:t>
                      </a:r>
                    </a:p>
                  </a:txBody>
                  <a:tcPr/>
                </a:tc>
                <a:tc>
                  <a:txBody>
                    <a:bodyPr/>
                    <a:lstStyle/>
                    <a:p>
                      <a:pPr algn="ctr"/>
                      <a:endParaRPr lang="it-IT" sz="1400" dirty="0"/>
                    </a:p>
                    <a:p>
                      <a:pPr algn="ctr"/>
                      <a:endParaRPr lang="it-IT" sz="1400" dirty="0"/>
                    </a:p>
                    <a:p>
                      <a:pPr algn="ctr"/>
                      <a:r>
                        <a:rPr lang="it-IT" sz="2000" dirty="0">
                          <a:solidFill>
                            <a:schemeClr val="accent2">
                              <a:lumMod val="75000"/>
                            </a:schemeClr>
                          </a:solidFill>
                        </a:rPr>
                        <a:t>10.00 – 13.00</a:t>
                      </a:r>
                    </a:p>
                  </a:txBody>
                  <a:tcPr/>
                </a:tc>
                <a:tc>
                  <a:txBody>
                    <a:bodyPr/>
                    <a:lstStyle/>
                    <a:p>
                      <a:pPr algn="ctr"/>
                      <a:endParaRPr lang="it-IT" sz="1400" dirty="0">
                        <a:solidFill>
                          <a:schemeClr val="accent1">
                            <a:lumMod val="75000"/>
                          </a:schemeClr>
                        </a:solidFill>
                      </a:endParaRPr>
                    </a:p>
                    <a:p>
                      <a:pPr algn="ctr"/>
                      <a:r>
                        <a:rPr lang="it-IT" sz="1600" dirty="0">
                          <a:solidFill>
                            <a:schemeClr val="accent1">
                              <a:lumMod val="75000"/>
                            </a:schemeClr>
                          </a:solidFill>
                        </a:rPr>
                        <a:t>Consulenza su progettazione e documentazione</a:t>
                      </a:r>
                    </a:p>
                    <a:p>
                      <a:pPr algn="l"/>
                      <a:r>
                        <a:rPr lang="it-IT" sz="2000" b="1" u="sng" dirty="0">
                          <a:solidFill>
                            <a:schemeClr val="accent2">
                              <a:lumMod val="75000"/>
                            </a:schemeClr>
                          </a:solidFill>
                        </a:rPr>
                        <a:t>Sportello:</a:t>
                      </a:r>
                      <a:r>
                        <a:rPr lang="it-IT" sz="1600" b="1" u="sng" dirty="0">
                          <a:solidFill>
                            <a:schemeClr val="accent2">
                              <a:lumMod val="75000"/>
                            </a:schemeClr>
                          </a:solidFill>
                        </a:rPr>
                        <a:t> </a:t>
                      </a:r>
                      <a:r>
                        <a:rPr lang="it-IT" sz="1600" dirty="0">
                          <a:solidFill>
                            <a:schemeClr val="accent2">
                              <a:lumMod val="75000"/>
                            </a:schemeClr>
                          </a:solidFill>
                        </a:rPr>
                        <a:t>incontri in aula individuali o di gruppo.</a:t>
                      </a:r>
                      <a:endParaRPr lang="it-IT" sz="1400" dirty="0">
                        <a:solidFill>
                          <a:schemeClr val="accent2">
                            <a:lumMod val="75000"/>
                          </a:schemeClr>
                        </a:solidFill>
                      </a:endParaRPr>
                    </a:p>
                    <a:p>
                      <a:pPr algn="just"/>
                      <a:r>
                        <a:rPr lang="it-IT" sz="1400" dirty="0">
                          <a:solidFill>
                            <a:schemeClr val="accent2">
                              <a:lumMod val="75000"/>
                            </a:schemeClr>
                          </a:solidFill>
                        </a:rPr>
                        <a:t> </a:t>
                      </a:r>
                    </a:p>
                    <a:p>
                      <a:pPr algn="ctr"/>
                      <a:endParaRPr lang="it-IT" sz="1400" dirty="0"/>
                    </a:p>
                  </a:txBody>
                  <a:tcPr/>
                </a:tc>
                <a:tc>
                  <a:txBody>
                    <a:bodyPr/>
                    <a:lstStyle/>
                    <a:p>
                      <a:pPr algn="ctr"/>
                      <a:endParaRPr lang="it-IT" dirty="0"/>
                    </a:p>
                    <a:p>
                      <a:pPr algn="ctr"/>
                      <a:r>
                        <a:rPr lang="it-IT" u="sng" dirty="0">
                          <a:solidFill>
                            <a:schemeClr val="accent2">
                              <a:lumMod val="75000"/>
                            </a:schemeClr>
                          </a:solidFill>
                        </a:rPr>
                        <a:t>Cotti Maurizia</a:t>
                      </a:r>
                    </a:p>
                  </a:txBody>
                  <a:tcPr/>
                </a:tc>
                <a:extLst>
                  <a:ext uri="{0D108BD9-81ED-4DB2-BD59-A6C34878D82A}">
                    <a16:rowId xmlns:a16="http://schemas.microsoft.com/office/drawing/2014/main" val="711471722"/>
                  </a:ext>
                </a:extLst>
              </a:tr>
            </a:tbl>
          </a:graphicData>
        </a:graphic>
      </p:graphicFrame>
      <p:graphicFrame>
        <p:nvGraphicFramePr>
          <p:cNvPr id="4" name="Tabella 3">
            <a:extLst>
              <a:ext uri="{FF2B5EF4-FFF2-40B4-BE49-F238E27FC236}">
                <a16:creationId xmlns:a16="http://schemas.microsoft.com/office/drawing/2014/main" id="{C954AF30-F9C5-47EC-9563-DFEC93843F5E}"/>
              </a:ext>
            </a:extLst>
          </p:cNvPr>
          <p:cNvGraphicFramePr>
            <a:graphicFrameLocks noGrp="1"/>
          </p:cNvGraphicFramePr>
          <p:nvPr>
            <p:extLst>
              <p:ext uri="{D42A27DB-BD31-4B8C-83A1-F6EECF244321}">
                <p14:modId xmlns:p14="http://schemas.microsoft.com/office/powerpoint/2010/main" val="270759181"/>
              </p:ext>
            </p:extLst>
          </p:nvPr>
        </p:nvGraphicFramePr>
        <p:xfrm>
          <a:off x="294214" y="2377169"/>
          <a:ext cx="9120373" cy="3291840"/>
        </p:xfrm>
        <a:graphic>
          <a:graphicData uri="http://schemas.openxmlformats.org/drawingml/2006/table">
            <a:tbl>
              <a:tblPr firstRow="1" bandRow="1">
                <a:tableStyleId>{5C22544A-7EE6-4342-B048-85BDC9FD1C3A}</a:tableStyleId>
              </a:tblPr>
              <a:tblGrid>
                <a:gridCol w="2038133">
                  <a:extLst>
                    <a:ext uri="{9D8B030D-6E8A-4147-A177-3AD203B41FA5}">
                      <a16:colId xmlns:a16="http://schemas.microsoft.com/office/drawing/2014/main" val="3721755052"/>
                    </a:ext>
                  </a:extLst>
                </a:gridCol>
                <a:gridCol w="1791783">
                  <a:extLst>
                    <a:ext uri="{9D8B030D-6E8A-4147-A177-3AD203B41FA5}">
                      <a16:colId xmlns:a16="http://schemas.microsoft.com/office/drawing/2014/main" val="3186990391"/>
                    </a:ext>
                  </a:extLst>
                </a:gridCol>
                <a:gridCol w="3233293">
                  <a:extLst>
                    <a:ext uri="{9D8B030D-6E8A-4147-A177-3AD203B41FA5}">
                      <a16:colId xmlns:a16="http://schemas.microsoft.com/office/drawing/2014/main" val="371427450"/>
                    </a:ext>
                  </a:extLst>
                </a:gridCol>
                <a:gridCol w="2057164">
                  <a:extLst>
                    <a:ext uri="{9D8B030D-6E8A-4147-A177-3AD203B41FA5}">
                      <a16:colId xmlns:a16="http://schemas.microsoft.com/office/drawing/2014/main" val="3561919099"/>
                    </a:ext>
                  </a:extLst>
                </a:gridCol>
              </a:tblGrid>
              <a:tr h="342786">
                <a:tc>
                  <a:txBody>
                    <a:bodyPr/>
                    <a:lstStyle/>
                    <a:p>
                      <a:pPr algn="ctr"/>
                      <a:r>
                        <a:rPr lang="it-IT" dirty="0"/>
                        <a:t>Data</a:t>
                      </a:r>
                    </a:p>
                  </a:txBody>
                  <a:tcPr/>
                </a:tc>
                <a:tc>
                  <a:txBody>
                    <a:bodyPr/>
                    <a:lstStyle/>
                    <a:p>
                      <a:pPr algn="ctr"/>
                      <a:r>
                        <a:rPr lang="it-IT" dirty="0"/>
                        <a:t>Orario</a:t>
                      </a:r>
                    </a:p>
                  </a:txBody>
                  <a:tcPr/>
                </a:tc>
                <a:tc>
                  <a:txBody>
                    <a:bodyPr/>
                    <a:lstStyle/>
                    <a:p>
                      <a:pPr algn="ctr"/>
                      <a:r>
                        <a:rPr lang="it-IT" dirty="0"/>
                        <a:t>Tema - Argomento</a:t>
                      </a:r>
                    </a:p>
                  </a:txBody>
                  <a:tcPr/>
                </a:tc>
                <a:tc>
                  <a:txBody>
                    <a:bodyPr/>
                    <a:lstStyle/>
                    <a:p>
                      <a:pPr algn="ctr"/>
                      <a:r>
                        <a:rPr lang="it-IT" dirty="0"/>
                        <a:t>Relatori</a:t>
                      </a:r>
                    </a:p>
                  </a:txBody>
                  <a:tcPr/>
                </a:tc>
                <a:extLst>
                  <a:ext uri="{0D108BD9-81ED-4DB2-BD59-A6C34878D82A}">
                    <a16:rowId xmlns:a16="http://schemas.microsoft.com/office/drawing/2014/main" val="1416824476"/>
                  </a:ext>
                </a:extLst>
              </a:tr>
              <a:tr h="2691800">
                <a:tc>
                  <a:txBody>
                    <a:bodyPr/>
                    <a:lstStyle/>
                    <a:p>
                      <a:pPr algn="ctr"/>
                      <a:endParaRPr lang="it-IT" sz="1400" dirty="0"/>
                    </a:p>
                    <a:p>
                      <a:pPr algn="ctr"/>
                      <a:r>
                        <a:rPr lang="it-IT" sz="2000" dirty="0">
                          <a:solidFill>
                            <a:schemeClr val="accent2">
                              <a:lumMod val="75000"/>
                            </a:schemeClr>
                          </a:solidFill>
                        </a:rPr>
                        <a:t>Mercoledì 28</a:t>
                      </a:r>
                    </a:p>
                    <a:p>
                      <a:pPr algn="ctr"/>
                      <a:r>
                        <a:rPr lang="it-IT" sz="2000" dirty="0">
                          <a:solidFill>
                            <a:schemeClr val="accent2">
                              <a:lumMod val="75000"/>
                            </a:schemeClr>
                          </a:solidFill>
                        </a:rPr>
                        <a:t>Novembre 2018</a:t>
                      </a:r>
                    </a:p>
                  </a:txBody>
                  <a:tcPr/>
                </a:tc>
                <a:tc>
                  <a:txBody>
                    <a:bodyPr/>
                    <a:lstStyle/>
                    <a:p>
                      <a:pPr algn="ctr"/>
                      <a:endParaRPr lang="it-IT" sz="1400" dirty="0"/>
                    </a:p>
                    <a:p>
                      <a:pPr algn="ctr"/>
                      <a:endParaRPr lang="it-IT" sz="1400" dirty="0"/>
                    </a:p>
                    <a:p>
                      <a:pPr algn="ctr"/>
                      <a:r>
                        <a:rPr lang="it-IT" sz="2000" dirty="0">
                          <a:solidFill>
                            <a:schemeClr val="accent2">
                              <a:lumMod val="75000"/>
                            </a:schemeClr>
                          </a:solidFill>
                        </a:rPr>
                        <a:t>15.00 – 18.00</a:t>
                      </a:r>
                    </a:p>
                  </a:txBody>
                  <a:tcPr/>
                </a:tc>
                <a:tc>
                  <a:txBody>
                    <a:bodyPr/>
                    <a:lstStyle/>
                    <a:p>
                      <a:pPr algn="ctr"/>
                      <a:endParaRPr lang="it-IT" sz="1400" dirty="0">
                        <a:solidFill>
                          <a:schemeClr val="accent1">
                            <a:lumMod val="75000"/>
                          </a:schemeClr>
                        </a:solidFill>
                      </a:endParaRPr>
                    </a:p>
                    <a:p>
                      <a:pPr algn="just"/>
                      <a:r>
                        <a:rPr lang="it-IT" sz="1600" dirty="0">
                          <a:solidFill>
                            <a:schemeClr val="accent1">
                              <a:lumMod val="75000"/>
                            </a:schemeClr>
                          </a:solidFill>
                        </a:rPr>
                        <a:t>Conoscere i presupposti storici, legislativi, epistemologici, culturali e teorici di riferimento per sviluppare la prospettiva inclusiva</a:t>
                      </a:r>
                    </a:p>
                    <a:p>
                      <a:pPr algn="just"/>
                      <a:endParaRPr lang="it-IT" sz="1600" dirty="0">
                        <a:solidFill>
                          <a:schemeClr val="accent1">
                            <a:lumMod val="75000"/>
                          </a:schemeClr>
                        </a:solidFill>
                      </a:endParaRPr>
                    </a:p>
                    <a:p>
                      <a:pPr algn="just"/>
                      <a:r>
                        <a:rPr lang="it-IT" sz="1600" dirty="0">
                          <a:solidFill>
                            <a:schemeClr val="accent2">
                              <a:lumMod val="75000"/>
                            </a:schemeClr>
                          </a:solidFill>
                        </a:rPr>
                        <a:t>Conoscere le premesse metodologiche per promuovere contesti inclusivi</a:t>
                      </a:r>
                      <a:endParaRPr lang="it-IT" sz="1400" dirty="0">
                        <a:solidFill>
                          <a:schemeClr val="accent2">
                            <a:lumMod val="75000"/>
                          </a:schemeClr>
                        </a:solidFill>
                      </a:endParaRPr>
                    </a:p>
                    <a:p>
                      <a:pPr algn="just"/>
                      <a:r>
                        <a:rPr lang="it-IT" sz="1400" dirty="0">
                          <a:solidFill>
                            <a:schemeClr val="accent2">
                              <a:lumMod val="75000"/>
                            </a:schemeClr>
                          </a:solidFill>
                        </a:rPr>
                        <a:t> </a:t>
                      </a:r>
                    </a:p>
                    <a:p>
                      <a:pPr algn="ctr"/>
                      <a:endParaRPr lang="it-IT" sz="1400" dirty="0"/>
                    </a:p>
                  </a:txBody>
                  <a:tcPr/>
                </a:tc>
                <a:tc>
                  <a:txBody>
                    <a:bodyPr/>
                    <a:lstStyle/>
                    <a:p>
                      <a:pPr algn="ctr"/>
                      <a:endParaRPr lang="it-IT" dirty="0"/>
                    </a:p>
                    <a:p>
                      <a:pPr algn="ctr"/>
                      <a:r>
                        <a:rPr lang="it-IT" u="sng" dirty="0">
                          <a:solidFill>
                            <a:schemeClr val="accent2">
                              <a:lumMod val="75000"/>
                            </a:schemeClr>
                          </a:solidFill>
                        </a:rPr>
                        <a:t>Dainese Roberto</a:t>
                      </a:r>
                    </a:p>
                  </a:txBody>
                  <a:tcPr/>
                </a:tc>
                <a:extLst>
                  <a:ext uri="{0D108BD9-81ED-4DB2-BD59-A6C34878D82A}">
                    <a16:rowId xmlns:a16="http://schemas.microsoft.com/office/drawing/2014/main" val="711471722"/>
                  </a:ext>
                </a:extLst>
              </a:tr>
            </a:tbl>
          </a:graphicData>
        </a:graphic>
      </p:graphicFrame>
    </p:spTree>
    <p:extLst>
      <p:ext uri="{BB962C8B-B14F-4D97-AF65-F5344CB8AC3E}">
        <p14:creationId xmlns:p14="http://schemas.microsoft.com/office/powerpoint/2010/main" val="3199877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a 2">
            <a:extLst>
              <a:ext uri="{FF2B5EF4-FFF2-40B4-BE49-F238E27FC236}">
                <a16:creationId xmlns:a16="http://schemas.microsoft.com/office/drawing/2014/main" id="{F33EF984-9B7E-491F-8D79-EF237DD076B4}"/>
              </a:ext>
            </a:extLst>
          </p:cNvPr>
          <p:cNvGraphicFramePr>
            <a:graphicFrameLocks noGrp="1"/>
          </p:cNvGraphicFramePr>
          <p:nvPr>
            <p:extLst>
              <p:ext uri="{D42A27DB-BD31-4B8C-83A1-F6EECF244321}">
                <p14:modId xmlns:p14="http://schemas.microsoft.com/office/powerpoint/2010/main" val="2022545003"/>
              </p:ext>
            </p:extLst>
          </p:nvPr>
        </p:nvGraphicFramePr>
        <p:xfrm>
          <a:off x="181699" y="169160"/>
          <a:ext cx="9417612" cy="1742440"/>
        </p:xfrm>
        <a:graphic>
          <a:graphicData uri="http://schemas.openxmlformats.org/drawingml/2006/table">
            <a:tbl>
              <a:tblPr firstRow="1" bandRow="1">
                <a:tableStyleId>{5C22544A-7EE6-4342-B048-85BDC9FD1C3A}</a:tableStyleId>
              </a:tblPr>
              <a:tblGrid>
                <a:gridCol w="2038133">
                  <a:extLst>
                    <a:ext uri="{9D8B030D-6E8A-4147-A177-3AD203B41FA5}">
                      <a16:colId xmlns:a16="http://schemas.microsoft.com/office/drawing/2014/main" val="3721755052"/>
                    </a:ext>
                  </a:extLst>
                </a:gridCol>
                <a:gridCol w="2071396">
                  <a:extLst>
                    <a:ext uri="{9D8B030D-6E8A-4147-A177-3AD203B41FA5}">
                      <a16:colId xmlns:a16="http://schemas.microsoft.com/office/drawing/2014/main" val="3186990391"/>
                    </a:ext>
                  </a:extLst>
                </a:gridCol>
                <a:gridCol w="2953680">
                  <a:extLst>
                    <a:ext uri="{9D8B030D-6E8A-4147-A177-3AD203B41FA5}">
                      <a16:colId xmlns:a16="http://schemas.microsoft.com/office/drawing/2014/main" val="371427450"/>
                    </a:ext>
                  </a:extLst>
                </a:gridCol>
                <a:gridCol w="2354403">
                  <a:extLst>
                    <a:ext uri="{9D8B030D-6E8A-4147-A177-3AD203B41FA5}">
                      <a16:colId xmlns:a16="http://schemas.microsoft.com/office/drawing/2014/main" val="3561919099"/>
                    </a:ext>
                  </a:extLst>
                </a:gridCol>
              </a:tblGrid>
              <a:tr h="370840">
                <a:tc>
                  <a:txBody>
                    <a:bodyPr/>
                    <a:lstStyle/>
                    <a:p>
                      <a:pPr algn="ctr"/>
                      <a:r>
                        <a:rPr lang="it-IT" dirty="0"/>
                        <a:t>Data</a:t>
                      </a:r>
                    </a:p>
                  </a:txBody>
                  <a:tcPr/>
                </a:tc>
                <a:tc>
                  <a:txBody>
                    <a:bodyPr/>
                    <a:lstStyle/>
                    <a:p>
                      <a:pPr algn="ctr"/>
                      <a:r>
                        <a:rPr lang="it-IT" dirty="0"/>
                        <a:t>Orario</a:t>
                      </a:r>
                    </a:p>
                  </a:txBody>
                  <a:tcPr/>
                </a:tc>
                <a:tc>
                  <a:txBody>
                    <a:bodyPr/>
                    <a:lstStyle/>
                    <a:p>
                      <a:pPr algn="ctr"/>
                      <a:r>
                        <a:rPr lang="it-IT" dirty="0"/>
                        <a:t>Tema - Argomento</a:t>
                      </a:r>
                    </a:p>
                  </a:txBody>
                  <a:tcPr/>
                </a:tc>
                <a:tc>
                  <a:txBody>
                    <a:bodyPr/>
                    <a:lstStyle/>
                    <a:p>
                      <a:pPr algn="ctr"/>
                      <a:r>
                        <a:rPr lang="it-IT" dirty="0"/>
                        <a:t>Relatori</a:t>
                      </a:r>
                    </a:p>
                  </a:txBody>
                  <a:tcPr/>
                </a:tc>
                <a:extLst>
                  <a:ext uri="{0D108BD9-81ED-4DB2-BD59-A6C34878D82A}">
                    <a16:rowId xmlns:a16="http://schemas.microsoft.com/office/drawing/2014/main" val="1416824476"/>
                  </a:ext>
                </a:extLst>
              </a:tr>
              <a:tr h="370840">
                <a:tc>
                  <a:txBody>
                    <a:bodyPr/>
                    <a:lstStyle/>
                    <a:p>
                      <a:pPr algn="ctr"/>
                      <a:endParaRPr lang="it-IT" sz="1400" dirty="0"/>
                    </a:p>
                    <a:p>
                      <a:pPr algn="ctr"/>
                      <a:r>
                        <a:rPr lang="it-IT" sz="2000" dirty="0">
                          <a:solidFill>
                            <a:schemeClr val="accent2">
                              <a:lumMod val="75000"/>
                            </a:schemeClr>
                          </a:solidFill>
                        </a:rPr>
                        <a:t>Mercoledì 5</a:t>
                      </a:r>
                    </a:p>
                    <a:p>
                      <a:pPr algn="ctr"/>
                      <a:r>
                        <a:rPr lang="it-IT" sz="2000" dirty="0">
                          <a:solidFill>
                            <a:schemeClr val="accent2">
                              <a:lumMod val="75000"/>
                            </a:schemeClr>
                          </a:solidFill>
                        </a:rPr>
                        <a:t>dicembre 2018</a:t>
                      </a:r>
                    </a:p>
                  </a:txBody>
                  <a:tcPr/>
                </a:tc>
                <a:tc>
                  <a:txBody>
                    <a:bodyPr/>
                    <a:lstStyle/>
                    <a:p>
                      <a:pPr algn="ctr"/>
                      <a:endParaRPr lang="it-IT" sz="1400" dirty="0"/>
                    </a:p>
                    <a:p>
                      <a:pPr algn="ctr"/>
                      <a:endParaRPr lang="it-IT" sz="1400" dirty="0"/>
                    </a:p>
                    <a:p>
                      <a:pPr algn="ctr"/>
                      <a:r>
                        <a:rPr lang="it-IT" sz="2000" dirty="0">
                          <a:solidFill>
                            <a:schemeClr val="accent2">
                              <a:lumMod val="75000"/>
                            </a:schemeClr>
                          </a:solidFill>
                        </a:rPr>
                        <a:t>15.00 – 18.00</a:t>
                      </a:r>
                    </a:p>
                  </a:txBody>
                  <a:tcPr/>
                </a:tc>
                <a:tc>
                  <a:txBody>
                    <a:bodyPr/>
                    <a:lstStyle/>
                    <a:p>
                      <a:pPr algn="ctr"/>
                      <a:r>
                        <a:rPr lang="it-IT" sz="1400" dirty="0">
                          <a:solidFill>
                            <a:schemeClr val="accent1">
                              <a:lumMod val="75000"/>
                            </a:schemeClr>
                          </a:solidFill>
                        </a:rPr>
                        <a:t>Laboratorio su uomo e bosco</a:t>
                      </a:r>
                    </a:p>
                    <a:p>
                      <a:pPr algn="just"/>
                      <a:r>
                        <a:rPr lang="it-IT" sz="1400" dirty="0">
                          <a:solidFill>
                            <a:schemeClr val="accent2">
                              <a:lumMod val="75000"/>
                            </a:schemeClr>
                          </a:solidFill>
                        </a:rPr>
                        <a:t>Progettazione a piccoli gruppi di possibili percorsi didattici centrati sul tema dell’incontro del 31 ottobre 2018 </a:t>
                      </a:r>
                    </a:p>
                    <a:p>
                      <a:pPr algn="ctr"/>
                      <a:endParaRPr lang="it-IT" sz="1400" dirty="0"/>
                    </a:p>
                  </a:txBody>
                  <a:tcPr/>
                </a:tc>
                <a:tc>
                  <a:txBody>
                    <a:bodyPr/>
                    <a:lstStyle/>
                    <a:p>
                      <a:pPr algn="ctr"/>
                      <a:endParaRPr lang="it-IT" dirty="0"/>
                    </a:p>
                    <a:p>
                      <a:pPr algn="ctr"/>
                      <a:r>
                        <a:rPr lang="it-IT" u="sng" dirty="0">
                          <a:solidFill>
                            <a:schemeClr val="accent2">
                              <a:lumMod val="75000"/>
                            </a:schemeClr>
                          </a:solidFill>
                        </a:rPr>
                        <a:t>Stefano Piastra</a:t>
                      </a:r>
                    </a:p>
                  </a:txBody>
                  <a:tcPr/>
                </a:tc>
                <a:extLst>
                  <a:ext uri="{0D108BD9-81ED-4DB2-BD59-A6C34878D82A}">
                    <a16:rowId xmlns:a16="http://schemas.microsoft.com/office/drawing/2014/main" val="711471722"/>
                  </a:ext>
                </a:extLst>
              </a:tr>
            </a:tbl>
          </a:graphicData>
        </a:graphic>
      </p:graphicFrame>
      <p:graphicFrame>
        <p:nvGraphicFramePr>
          <p:cNvPr id="5" name="Tabella 4">
            <a:extLst>
              <a:ext uri="{FF2B5EF4-FFF2-40B4-BE49-F238E27FC236}">
                <a16:creationId xmlns:a16="http://schemas.microsoft.com/office/drawing/2014/main" id="{528C4624-A351-4C2C-9BB4-DB4AFC179C93}"/>
              </a:ext>
            </a:extLst>
          </p:cNvPr>
          <p:cNvGraphicFramePr>
            <a:graphicFrameLocks noGrp="1"/>
          </p:cNvGraphicFramePr>
          <p:nvPr>
            <p:extLst>
              <p:ext uri="{D42A27DB-BD31-4B8C-83A1-F6EECF244321}">
                <p14:modId xmlns:p14="http://schemas.microsoft.com/office/powerpoint/2010/main" val="4027212912"/>
              </p:ext>
            </p:extLst>
          </p:nvPr>
        </p:nvGraphicFramePr>
        <p:xfrm>
          <a:off x="181699" y="1982483"/>
          <a:ext cx="9417612" cy="4191524"/>
        </p:xfrm>
        <a:graphic>
          <a:graphicData uri="http://schemas.openxmlformats.org/drawingml/2006/table">
            <a:tbl>
              <a:tblPr firstRow="1" bandRow="1">
                <a:tableStyleId>{5C22544A-7EE6-4342-B048-85BDC9FD1C3A}</a:tableStyleId>
              </a:tblPr>
              <a:tblGrid>
                <a:gridCol w="1936350">
                  <a:extLst>
                    <a:ext uri="{9D8B030D-6E8A-4147-A177-3AD203B41FA5}">
                      <a16:colId xmlns:a16="http://schemas.microsoft.com/office/drawing/2014/main" val="3721755052"/>
                    </a:ext>
                  </a:extLst>
                </a:gridCol>
                <a:gridCol w="1912775">
                  <a:extLst>
                    <a:ext uri="{9D8B030D-6E8A-4147-A177-3AD203B41FA5}">
                      <a16:colId xmlns:a16="http://schemas.microsoft.com/office/drawing/2014/main" val="3186990391"/>
                    </a:ext>
                  </a:extLst>
                </a:gridCol>
                <a:gridCol w="3135086">
                  <a:extLst>
                    <a:ext uri="{9D8B030D-6E8A-4147-A177-3AD203B41FA5}">
                      <a16:colId xmlns:a16="http://schemas.microsoft.com/office/drawing/2014/main" val="371427450"/>
                    </a:ext>
                  </a:extLst>
                </a:gridCol>
                <a:gridCol w="2433401">
                  <a:extLst>
                    <a:ext uri="{9D8B030D-6E8A-4147-A177-3AD203B41FA5}">
                      <a16:colId xmlns:a16="http://schemas.microsoft.com/office/drawing/2014/main" val="3561919099"/>
                    </a:ext>
                  </a:extLst>
                </a:gridCol>
              </a:tblGrid>
              <a:tr h="348716">
                <a:tc>
                  <a:txBody>
                    <a:bodyPr/>
                    <a:lstStyle/>
                    <a:p>
                      <a:pPr algn="ctr"/>
                      <a:r>
                        <a:rPr lang="it-IT" dirty="0"/>
                        <a:t>Data</a:t>
                      </a:r>
                    </a:p>
                  </a:txBody>
                  <a:tcPr/>
                </a:tc>
                <a:tc>
                  <a:txBody>
                    <a:bodyPr/>
                    <a:lstStyle/>
                    <a:p>
                      <a:pPr algn="ctr"/>
                      <a:r>
                        <a:rPr lang="it-IT" dirty="0"/>
                        <a:t>Orario</a:t>
                      </a:r>
                    </a:p>
                  </a:txBody>
                  <a:tcPr/>
                </a:tc>
                <a:tc>
                  <a:txBody>
                    <a:bodyPr/>
                    <a:lstStyle/>
                    <a:p>
                      <a:pPr algn="ctr"/>
                      <a:r>
                        <a:rPr lang="it-IT" dirty="0"/>
                        <a:t>Tema - Argomento</a:t>
                      </a:r>
                    </a:p>
                  </a:txBody>
                  <a:tcPr/>
                </a:tc>
                <a:tc>
                  <a:txBody>
                    <a:bodyPr/>
                    <a:lstStyle/>
                    <a:p>
                      <a:pPr algn="ctr"/>
                      <a:r>
                        <a:rPr lang="it-IT" dirty="0"/>
                        <a:t>Relatori</a:t>
                      </a:r>
                    </a:p>
                  </a:txBody>
                  <a:tcPr/>
                </a:tc>
                <a:extLst>
                  <a:ext uri="{0D108BD9-81ED-4DB2-BD59-A6C34878D82A}">
                    <a16:rowId xmlns:a16="http://schemas.microsoft.com/office/drawing/2014/main" val="1416824476"/>
                  </a:ext>
                </a:extLst>
              </a:tr>
              <a:tr h="3825764">
                <a:tc>
                  <a:txBody>
                    <a:bodyPr/>
                    <a:lstStyle/>
                    <a:p>
                      <a:pPr algn="ctr"/>
                      <a:endParaRPr lang="it-IT" sz="1400" dirty="0"/>
                    </a:p>
                    <a:p>
                      <a:pPr algn="ctr"/>
                      <a:r>
                        <a:rPr lang="it-IT" sz="2000" dirty="0">
                          <a:solidFill>
                            <a:schemeClr val="accent2">
                              <a:lumMod val="75000"/>
                            </a:schemeClr>
                          </a:solidFill>
                        </a:rPr>
                        <a:t>Mercoledì 27</a:t>
                      </a:r>
                    </a:p>
                    <a:p>
                      <a:pPr algn="ctr"/>
                      <a:r>
                        <a:rPr lang="it-IT" sz="2000" dirty="0">
                          <a:solidFill>
                            <a:schemeClr val="accent2">
                              <a:lumMod val="75000"/>
                            </a:schemeClr>
                          </a:solidFill>
                        </a:rPr>
                        <a:t>febbraio 2018</a:t>
                      </a:r>
                    </a:p>
                  </a:txBody>
                  <a:tcPr/>
                </a:tc>
                <a:tc>
                  <a:txBody>
                    <a:bodyPr/>
                    <a:lstStyle/>
                    <a:p>
                      <a:pPr algn="ctr"/>
                      <a:endParaRPr lang="it-IT" sz="1400" dirty="0"/>
                    </a:p>
                    <a:p>
                      <a:pPr algn="ctr"/>
                      <a:endParaRPr lang="it-IT" sz="1400" dirty="0"/>
                    </a:p>
                    <a:p>
                      <a:pPr algn="ctr"/>
                      <a:r>
                        <a:rPr lang="it-IT" sz="2000" dirty="0">
                          <a:solidFill>
                            <a:schemeClr val="accent2">
                              <a:lumMod val="75000"/>
                            </a:schemeClr>
                          </a:solidFill>
                        </a:rPr>
                        <a:t>15.00 – 18.00</a:t>
                      </a:r>
                    </a:p>
                  </a:txBody>
                  <a:tcPr/>
                </a:tc>
                <a:tc>
                  <a:txBody>
                    <a:bodyPr/>
                    <a:lstStyle/>
                    <a:p>
                      <a:pPr algn="ctr"/>
                      <a:r>
                        <a:rPr lang="it-IT" sz="1600" b="1" dirty="0">
                          <a:solidFill>
                            <a:schemeClr val="accent1">
                              <a:lumMod val="75000"/>
                            </a:schemeClr>
                          </a:solidFill>
                        </a:rPr>
                        <a:t>L’elaborazione di un progetto inclusivo e la Didattica per l’inclusione </a:t>
                      </a:r>
                      <a:r>
                        <a:rPr lang="it-IT" sz="1400" dirty="0">
                          <a:solidFill>
                            <a:schemeClr val="accent2">
                              <a:lumMod val="75000"/>
                            </a:schemeClr>
                          </a:solidFill>
                        </a:rPr>
                        <a:t> </a:t>
                      </a:r>
                    </a:p>
                    <a:p>
                      <a:pPr algn="ctr"/>
                      <a:r>
                        <a:rPr lang="it-IT" sz="1500" dirty="0">
                          <a:solidFill>
                            <a:schemeClr val="accent2">
                              <a:lumMod val="75000"/>
                            </a:schemeClr>
                          </a:solidFill>
                        </a:rPr>
                        <a:t>Riconoscere i bisogni degli alunni e delle alunne e dei contesti di apprendimento e di vita. Il Progetto di Vita e la Didattica per l’inclusione. Progettare e valutare per procedere con coscienza: - La dimensione progettuale d’istituto di primo livello e l’inclusione: PAI, PTOF… - La dimensione progettuale di secondo livello: PEI, PDF e Programmazione per/di classe - Gli indicatori a partire dalla Didattica per l’inclusione </a:t>
                      </a:r>
                    </a:p>
                  </a:txBody>
                  <a:tcPr/>
                </a:tc>
                <a:tc>
                  <a:txBody>
                    <a:bodyPr/>
                    <a:lstStyle/>
                    <a:p>
                      <a:pPr algn="ctr"/>
                      <a:endParaRPr lang="it-IT" dirty="0"/>
                    </a:p>
                    <a:p>
                      <a:pPr algn="ctr"/>
                      <a:r>
                        <a:rPr lang="it-IT" u="sng" dirty="0">
                          <a:solidFill>
                            <a:schemeClr val="accent2">
                              <a:lumMod val="75000"/>
                            </a:schemeClr>
                          </a:solidFill>
                        </a:rPr>
                        <a:t>Dainese Roberto </a:t>
                      </a:r>
                    </a:p>
                  </a:txBody>
                  <a:tcPr/>
                </a:tc>
                <a:extLst>
                  <a:ext uri="{0D108BD9-81ED-4DB2-BD59-A6C34878D82A}">
                    <a16:rowId xmlns:a16="http://schemas.microsoft.com/office/drawing/2014/main" val="711471722"/>
                  </a:ext>
                </a:extLst>
              </a:tr>
            </a:tbl>
          </a:graphicData>
        </a:graphic>
      </p:graphicFrame>
    </p:spTree>
    <p:extLst>
      <p:ext uri="{BB962C8B-B14F-4D97-AF65-F5344CB8AC3E}">
        <p14:creationId xmlns:p14="http://schemas.microsoft.com/office/powerpoint/2010/main" val="1357164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396DB937-ED35-40AE-89DE-798DA96C8DC2}"/>
              </a:ext>
            </a:extLst>
          </p:cNvPr>
          <p:cNvSpPr/>
          <p:nvPr/>
        </p:nvSpPr>
        <p:spPr>
          <a:xfrm>
            <a:off x="247013" y="4147487"/>
            <a:ext cx="10027688" cy="2308324"/>
          </a:xfrm>
          <a:prstGeom prst="rect">
            <a:avLst/>
          </a:prstGeom>
        </p:spPr>
        <p:txBody>
          <a:bodyPr wrap="square">
            <a:spAutoFit/>
          </a:bodyPr>
          <a:lstStyle/>
          <a:p>
            <a:r>
              <a:rPr lang="it-IT" sz="2400" dirty="0">
                <a:solidFill>
                  <a:schemeClr val="accent1">
                    <a:lumMod val="75000"/>
                  </a:schemeClr>
                </a:solidFill>
              </a:rPr>
              <a:t>Frequenza obbligatoria 21/27 ore, massimo 35 docenti.  </a:t>
            </a:r>
          </a:p>
          <a:p>
            <a:r>
              <a:rPr lang="it-IT" dirty="0">
                <a:solidFill>
                  <a:schemeClr val="accent1">
                    <a:lumMod val="75000"/>
                  </a:schemeClr>
                </a:solidFill>
              </a:rPr>
              <a:t> </a:t>
            </a:r>
          </a:p>
          <a:p>
            <a:r>
              <a:rPr lang="it-IT" sz="2800" dirty="0">
                <a:solidFill>
                  <a:schemeClr val="accent2">
                    <a:lumMod val="75000"/>
                  </a:schemeClr>
                </a:solidFill>
              </a:rPr>
              <a:t>Le proposte formative sono state inserite nella piattaforma SOFIA attraverso la quale è possibile iscriversi dal 10 ottobre al 25 ottobre 2018. </a:t>
            </a:r>
          </a:p>
          <a:p>
            <a:endParaRPr lang="it-IT" dirty="0">
              <a:solidFill>
                <a:schemeClr val="accent2">
                  <a:lumMod val="75000"/>
                </a:schemeClr>
              </a:solidFill>
            </a:endParaRPr>
          </a:p>
        </p:txBody>
      </p:sp>
      <p:graphicFrame>
        <p:nvGraphicFramePr>
          <p:cNvPr id="6" name="Tabella 5">
            <a:extLst>
              <a:ext uri="{FF2B5EF4-FFF2-40B4-BE49-F238E27FC236}">
                <a16:creationId xmlns:a16="http://schemas.microsoft.com/office/drawing/2014/main" id="{71066DCF-4DF9-4497-A247-DA2252916F11}"/>
              </a:ext>
            </a:extLst>
          </p:cNvPr>
          <p:cNvGraphicFramePr>
            <a:graphicFrameLocks noGrp="1"/>
          </p:cNvGraphicFramePr>
          <p:nvPr>
            <p:extLst>
              <p:ext uri="{D42A27DB-BD31-4B8C-83A1-F6EECF244321}">
                <p14:modId xmlns:p14="http://schemas.microsoft.com/office/powerpoint/2010/main" val="2282397390"/>
              </p:ext>
            </p:extLst>
          </p:nvPr>
        </p:nvGraphicFramePr>
        <p:xfrm>
          <a:off x="247013" y="204644"/>
          <a:ext cx="9417612" cy="1988060"/>
        </p:xfrm>
        <a:graphic>
          <a:graphicData uri="http://schemas.openxmlformats.org/drawingml/2006/table">
            <a:tbl>
              <a:tblPr firstRow="1" bandRow="1">
                <a:tableStyleId>{5C22544A-7EE6-4342-B048-85BDC9FD1C3A}</a:tableStyleId>
              </a:tblPr>
              <a:tblGrid>
                <a:gridCol w="1936350">
                  <a:extLst>
                    <a:ext uri="{9D8B030D-6E8A-4147-A177-3AD203B41FA5}">
                      <a16:colId xmlns:a16="http://schemas.microsoft.com/office/drawing/2014/main" val="3721755052"/>
                    </a:ext>
                  </a:extLst>
                </a:gridCol>
                <a:gridCol w="1912775">
                  <a:extLst>
                    <a:ext uri="{9D8B030D-6E8A-4147-A177-3AD203B41FA5}">
                      <a16:colId xmlns:a16="http://schemas.microsoft.com/office/drawing/2014/main" val="3186990391"/>
                    </a:ext>
                  </a:extLst>
                </a:gridCol>
                <a:gridCol w="3135086">
                  <a:extLst>
                    <a:ext uri="{9D8B030D-6E8A-4147-A177-3AD203B41FA5}">
                      <a16:colId xmlns:a16="http://schemas.microsoft.com/office/drawing/2014/main" val="371427450"/>
                    </a:ext>
                  </a:extLst>
                </a:gridCol>
                <a:gridCol w="2433401">
                  <a:extLst>
                    <a:ext uri="{9D8B030D-6E8A-4147-A177-3AD203B41FA5}">
                      <a16:colId xmlns:a16="http://schemas.microsoft.com/office/drawing/2014/main" val="3561919099"/>
                    </a:ext>
                  </a:extLst>
                </a:gridCol>
              </a:tblGrid>
              <a:tr h="372620">
                <a:tc>
                  <a:txBody>
                    <a:bodyPr/>
                    <a:lstStyle/>
                    <a:p>
                      <a:pPr algn="ctr"/>
                      <a:r>
                        <a:rPr lang="it-IT" dirty="0"/>
                        <a:t>Data</a:t>
                      </a:r>
                    </a:p>
                  </a:txBody>
                  <a:tcPr/>
                </a:tc>
                <a:tc>
                  <a:txBody>
                    <a:bodyPr/>
                    <a:lstStyle/>
                    <a:p>
                      <a:pPr algn="ctr"/>
                      <a:r>
                        <a:rPr lang="it-IT" dirty="0"/>
                        <a:t>Orario</a:t>
                      </a:r>
                    </a:p>
                  </a:txBody>
                  <a:tcPr/>
                </a:tc>
                <a:tc>
                  <a:txBody>
                    <a:bodyPr/>
                    <a:lstStyle/>
                    <a:p>
                      <a:pPr algn="ctr"/>
                      <a:r>
                        <a:rPr lang="it-IT" dirty="0"/>
                        <a:t>Tema - Argomento</a:t>
                      </a:r>
                    </a:p>
                  </a:txBody>
                  <a:tcPr/>
                </a:tc>
                <a:tc>
                  <a:txBody>
                    <a:bodyPr/>
                    <a:lstStyle/>
                    <a:p>
                      <a:pPr algn="ctr"/>
                      <a:r>
                        <a:rPr lang="it-IT" dirty="0"/>
                        <a:t>Relatori</a:t>
                      </a:r>
                    </a:p>
                  </a:txBody>
                  <a:tcPr/>
                </a:tc>
                <a:extLst>
                  <a:ext uri="{0D108BD9-81ED-4DB2-BD59-A6C34878D82A}">
                    <a16:rowId xmlns:a16="http://schemas.microsoft.com/office/drawing/2014/main" val="1416824476"/>
                  </a:ext>
                </a:extLst>
              </a:tr>
              <a:tr h="1225052">
                <a:tc>
                  <a:txBody>
                    <a:bodyPr/>
                    <a:lstStyle/>
                    <a:p>
                      <a:pPr algn="ctr"/>
                      <a:endParaRPr lang="it-IT" sz="1400" dirty="0"/>
                    </a:p>
                    <a:p>
                      <a:pPr algn="ctr"/>
                      <a:r>
                        <a:rPr lang="it-IT" sz="2000" dirty="0">
                          <a:solidFill>
                            <a:schemeClr val="accent2">
                              <a:lumMod val="75000"/>
                            </a:schemeClr>
                          </a:solidFill>
                        </a:rPr>
                        <a:t>Mercoledì 20 marzo 2019 </a:t>
                      </a:r>
                    </a:p>
                  </a:txBody>
                  <a:tcPr/>
                </a:tc>
                <a:tc>
                  <a:txBody>
                    <a:bodyPr/>
                    <a:lstStyle/>
                    <a:p>
                      <a:pPr algn="ctr"/>
                      <a:endParaRPr lang="it-IT" sz="1400" dirty="0"/>
                    </a:p>
                    <a:p>
                      <a:pPr algn="ctr"/>
                      <a:endParaRPr lang="it-IT" sz="1400" dirty="0"/>
                    </a:p>
                    <a:p>
                      <a:pPr algn="ctr"/>
                      <a:r>
                        <a:rPr lang="it-IT" sz="2000" dirty="0">
                          <a:solidFill>
                            <a:schemeClr val="accent2">
                              <a:lumMod val="75000"/>
                            </a:schemeClr>
                          </a:solidFill>
                        </a:rPr>
                        <a:t>15.00 – 18.00</a:t>
                      </a:r>
                    </a:p>
                  </a:txBody>
                  <a:tcPr/>
                </a:tc>
                <a:tc>
                  <a:txBody>
                    <a:bodyPr/>
                    <a:lstStyle/>
                    <a:p>
                      <a:pPr algn="ctr"/>
                      <a:r>
                        <a:rPr lang="it-IT" sz="1600" b="1" dirty="0">
                          <a:solidFill>
                            <a:schemeClr val="accent1">
                              <a:lumMod val="75000"/>
                            </a:schemeClr>
                          </a:solidFill>
                        </a:rPr>
                        <a:t>Creatività e materiale povero </a:t>
                      </a:r>
                      <a:r>
                        <a:rPr lang="it-IT" sz="1400" dirty="0">
                          <a:solidFill>
                            <a:schemeClr val="accent2">
                              <a:lumMod val="75000"/>
                            </a:schemeClr>
                          </a:solidFill>
                        </a:rPr>
                        <a:t>Si richiede di procurarsi un astuccio ricco e ritagli di stoffa, nastri cartoncini colorati, bottoni, passamanerie…finalizzati ad esplorare le opportunità offerte da creazioni varie e </a:t>
                      </a:r>
                      <a:r>
                        <a:rPr lang="it-IT" sz="1400" dirty="0" err="1">
                          <a:solidFill>
                            <a:schemeClr val="accent2">
                              <a:lumMod val="75000"/>
                            </a:schemeClr>
                          </a:solidFill>
                        </a:rPr>
                        <a:t>lapbook</a:t>
                      </a:r>
                      <a:r>
                        <a:rPr lang="it-IT" sz="1400" dirty="0">
                          <a:solidFill>
                            <a:schemeClr val="accent2">
                              <a:lumMod val="75000"/>
                            </a:schemeClr>
                          </a:solidFill>
                        </a:rPr>
                        <a:t> didattici </a:t>
                      </a:r>
                      <a:endParaRPr lang="it-IT" sz="1400" dirty="0"/>
                    </a:p>
                  </a:txBody>
                  <a:tcPr/>
                </a:tc>
                <a:tc>
                  <a:txBody>
                    <a:bodyPr/>
                    <a:lstStyle/>
                    <a:p>
                      <a:pPr algn="ctr"/>
                      <a:endParaRPr lang="it-IT" dirty="0"/>
                    </a:p>
                    <a:p>
                      <a:pPr algn="ctr"/>
                      <a:r>
                        <a:rPr lang="it-IT" u="sng" dirty="0">
                          <a:solidFill>
                            <a:schemeClr val="accent2">
                              <a:lumMod val="75000"/>
                            </a:schemeClr>
                          </a:solidFill>
                        </a:rPr>
                        <a:t>Pirani  Lorena </a:t>
                      </a:r>
                    </a:p>
                  </a:txBody>
                  <a:tcPr/>
                </a:tc>
                <a:extLst>
                  <a:ext uri="{0D108BD9-81ED-4DB2-BD59-A6C34878D82A}">
                    <a16:rowId xmlns:a16="http://schemas.microsoft.com/office/drawing/2014/main" val="711471722"/>
                  </a:ext>
                </a:extLst>
              </a:tr>
            </a:tbl>
          </a:graphicData>
        </a:graphic>
      </p:graphicFrame>
      <p:graphicFrame>
        <p:nvGraphicFramePr>
          <p:cNvPr id="7" name="Tabella 6">
            <a:extLst>
              <a:ext uri="{FF2B5EF4-FFF2-40B4-BE49-F238E27FC236}">
                <a16:creationId xmlns:a16="http://schemas.microsoft.com/office/drawing/2014/main" id="{F28B5B37-BBA0-4374-A473-32B2B9105EE4}"/>
              </a:ext>
            </a:extLst>
          </p:cNvPr>
          <p:cNvGraphicFramePr>
            <a:graphicFrameLocks noGrp="1"/>
          </p:cNvGraphicFramePr>
          <p:nvPr>
            <p:extLst>
              <p:ext uri="{D42A27DB-BD31-4B8C-83A1-F6EECF244321}">
                <p14:modId xmlns:p14="http://schemas.microsoft.com/office/powerpoint/2010/main" val="416406755"/>
              </p:ext>
            </p:extLst>
          </p:nvPr>
        </p:nvGraphicFramePr>
        <p:xfrm>
          <a:off x="247013" y="2434970"/>
          <a:ext cx="9417612" cy="1597672"/>
        </p:xfrm>
        <a:graphic>
          <a:graphicData uri="http://schemas.openxmlformats.org/drawingml/2006/table">
            <a:tbl>
              <a:tblPr firstRow="1" bandRow="1">
                <a:tableStyleId>{5C22544A-7EE6-4342-B048-85BDC9FD1C3A}</a:tableStyleId>
              </a:tblPr>
              <a:tblGrid>
                <a:gridCol w="1936350">
                  <a:extLst>
                    <a:ext uri="{9D8B030D-6E8A-4147-A177-3AD203B41FA5}">
                      <a16:colId xmlns:a16="http://schemas.microsoft.com/office/drawing/2014/main" val="3721755052"/>
                    </a:ext>
                  </a:extLst>
                </a:gridCol>
                <a:gridCol w="1912775">
                  <a:extLst>
                    <a:ext uri="{9D8B030D-6E8A-4147-A177-3AD203B41FA5}">
                      <a16:colId xmlns:a16="http://schemas.microsoft.com/office/drawing/2014/main" val="3186990391"/>
                    </a:ext>
                  </a:extLst>
                </a:gridCol>
                <a:gridCol w="3135086">
                  <a:extLst>
                    <a:ext uri="{9D8B030D-6E8A-4147-A177-3AD203B41FA5}">
                      <a16:colId xmlns:a16="http://schemas.microsoft.com/office/drawing/2014/main" val="371427450"/>
                    </a:ext>
                  </a:extLst>
                </a:gridCol>
                <a:gridCol w="2433401">
                  <a:extLst>
                    <a:ext uri="{9D8B030D-6E8A-4147-A177-3AD203B41FA5}">
                      <a16:colId xmlns:a16="http://schemas.microsoft.com/office/drawing/2014/main" val="3561919099"/>
                    </a:ext>
                  </a:extLst>
                </a:gridCol>
              </a:tblGrid>
              <a:tr h="372620">
                <a:tc>
                  <a:txBody>
                    <a:bodyPr/>
                    <a:lstStyle/>
                    <a:p>
                      <a:pPr algn="ctr"/>
                      <a:r>
                        <a:rPr lang="it-IT" dirty="0"/>
                        <a:t>Data</a:t>
                      </a:r>
                    </a:p>
                  </a:txBody>
                  <a:tcPr/>
                </a:tc>
                <a:tc>
                  <a:txBody>
                    <a:bodyPr/>
                    <a:lstStyle/>
                    <a:p>
                      <a:pPr algn="ctr"/>
                      <a:r>
                        <a:rPr lang="it-IT" dirty="0"/>
                        <a:t>Orario</a:t>
                      </a:r>
                    </a:p>
                  </a:txBody>
                  <a:tcPr/>
                </a:tc>
                <a:tc>
                  <a:txBody>
                    <a:bodyPr/>
                    <a:lstStyle/>
                    <a:p>
                      <a:pPr algn="ctr"/>
                      <a:r>
                        <a:rPr lang="it-IT" dirty="0"/>
                        <a:t>Tema - Argomento</a:t>
                      </a:r>
                    </a:p>
                  </a:txBody>
                  <a:tcPr/>
                </a:tc>
                <a:tc>
                  <a:txBody>
                    <a:bodyPr/>
                    <a:lstStyle/>
                    <a:p>
                      <a:pPr algn="ctr"/>
                      <a:r>
                        <a:rPr lang="it-IT" dirty="0"/>
                        <a:t>Relatori</a:t>
                      </a:r>
                    </a:p>
                  </a:txBody>
                  <a:tcPr/>
                </a:tc>
                <a:extLst>
                  <a:ext uri="{0D108BD9-81ED-4DB2-BD59-A6C34878D82A}">
                    <a16:rowId xmlns:a16="http://schemas.microsoft.com/office/drawing/2014/main" val="1416824476"/>
                  </a:ext>
                </a:extLst>
              </a:tr>
              <a:tr h="1225052">
                <a:tc>
                  <a:txBody>
                    <a:bodyPr/>
                    <a:lstStyle/>
                    <a:p>
                      <a:pPr algn="ctr"/>
                      <a:endParaRPr lang="it-IT" sz="1400" dirty="0"/>
                    </a:p>
                    <a:p>
                      <a:pPr algn="ctr"/>
                      <a:r>
                        <a:rPr lang="it-IT" sz="2000" dirty="0">
                          <a:solidFill>
                            <a:schemeClr val="accent2">
                              <a:lumMod val="75000"/>
                            </a:schemeClr>
                          </a:solidFill>
                        </a:rPr>
                        <a:t>Mercoledì 10 aprile 2019 </a:t>
                      </a:r>
                    </a:p>
                  </a:txBody>
                  <a:tcPr/>
                </a:tc>
                <a:tc>
                  <a:txBody>
                    <a:bodyPr/>
                    <a:lstStyle/>
                    <a:p>
                      <a:pPr algn="ctr"/>
                      <a:endParaRPr lang="it-IT" sz="1400" dirty="0"/>
                    </a:p>
                    <a:p>
                      <a:pPr algn="ctr"/>
                      <a:endParaRPr lang="it-IT" sz="1400" dirty="0"/>
                    </a:p>
                    <a:p>
                      <a:pPr algn="ctr"/>
                      <a:r>
                        <a:rPr lang="it-IT" sz="2000" dirty="0">
                          <a:solidFill>
                            <a:schemeClr val="accent2">
                              <a:lumMod val="75000"/>
                            </a:schemeClr>
                          </a:solidFill>
                        </a:rPr>
                        <a:t>15.00 – 18.00</a:t>
                      </a:r>
                    </a:p>
                  </a:txBody>
                  <a:tcPr/>
                </a:tc>
                <a:tc>
                  <a:txBody>
                    <a:bodyPr/>
                    <a:lstStyle/>
                    <a:p>
                      <a:pPr algn="ctr"/>
                      <a:r>
                        <a:rPr lang="it-IT" sz="1600" b="1" dirty="0">
                          <a:solidFill>
                            <a:schemeClr val="accent1">
                              <a:lumMod val="75000"/>
                            </a:schemeClr>
                          </a:solidFill>
                        </a:rPr>
                        <a:t>Scritture creative </a:t>
                      </a:r>
                    </a:p>
                    <a:p>
                      <a:pPr algn="ctr"/>
                      <a:r>
                        <a:rPr lang="it-IT" sz="1400" dirty="0">
                          <a:solidFill>
                            <a:schemeClr val="accent2">
                              <a:lumMod val="75000"/>
                            </a:schemeClr>
                          </a:solidFill>
                        </a:rPr>
                        <a:t>Si richiede di procurarsi  un astuccio ricco con forbici e colla  Materiali per scrivere ed eventualmente per fare collage </a:t>
                      </a:r>
                      <a:endParaRPr lang="it-IT" sz="1400" dirty="0"/>
                    </a:p>
                  </a:txBody>
                  <a:tcPr/>
                </a:tc>
                <a:tc>
                  <a:txBody>
                    <a:bodyPr/>
                    <a:lstStyle/>
                    <a:p>
                      <a:pPr algn="ctr"/>
                      <a:endParaRPr lang="it-IT" dirty="0"/>
                    </a:p>
                    <a:p>
                      <a:pPr algn="ctr"/>
                      <a:r>
                        <a:rPr lang="it-IT" u="sng" dirty="0">
                          <a:solidFill>
                            <a:schemeClr val="accent2">
                              <a:lumMod val="75000"/>
                            </a:schemeClr>
                          </a:solidFill>
                        </a:rPr>
                        <a:t>Cotti Maurizia </a:t>
                      </a:r>
                    </a:p>
                  </a:txBody>
                  <a:tcPr/>
                </a:tc>
                <a:extLst>
                  <a:ext uri="{0D108BD9-81ED-4DB2-BD59-A6C34878D82A}">
                    <a16:rowId xmlns:a16="http://schemas.microsoft.com/office/drawing/2014/main" val="711471722"/>
                  </a:ext>
                </a:extLst>
              </a:tr>
            </a:tbl>
          </a:graphicData>
        </a:graphic>
      </p:graphicFrame>
    </p:spTree>
    <p:extLst>
      <p:ext uri="{BB962C8B-B14F-4D97-AF65-F5344CB8AC3E}">
        <p14:creationId xmlns:p14="http://schemas.microsoft.com/office/powerpoint/2010/main" val="2436780218"/>
      </p:ext>
    </p:extLst>
  </p:cSld>
  <p:clrMapOvr>
    <a:masterClrMapping/>
  </p:clrMapOvr>
</p:sld>
</file>

<file path=ppt/theme/theme1.xml><?xml version="1.0" encoding="utf-8"?>
<a:theme xmlns:a="http://schemas.openxmlformats.org/drawingml/2006/main" name="Sfaccettatura">
  <a:themeElements>
    <a:clrScheme name="Sfaccettatur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0</TotalTime>
  <Words>542</Words>
  <Application>Microsoft Office PowerPoint</Application>
  <PresentationFormat>Widescreen</PresentationFormat>
  <Paragraphs>151</Paragraphs>
  <Slides>7</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7</vt:i4>
      </vt:variant>
    </vt:vector>
  </HeadingPairs>
  <TitlesOfParts>
    <vt:vector size="12" baseType="lpstr">
      <vt:lpstr>Arial</vt:lpstr>
      <vt:lpstr>Berlin Sans FB Demi</vt:lpstr>
      <vt:lpstr>Trebuchet MS</vt:lpstr>
      <vt:lpstr>Wingdings 3</vt:lpstr>
      <vt:lpstr>Sfaccettatura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ASUS</dc:creator>
  <cp:lastModifiedBy>ASUS</cp:lastModifiedBy>
  <cp:revision>10</cp:revision>
  <dcterms:created xsi:type="dcterms:W3CDTF">2018-10-13T09:25:28Z</dcterms:created>
  <dcterms:modified xsi:type="dcterms:W3CDTF">2018-10-13T14:39:28Z</dcterms:modified>
</cp:coreProperties>
</file>