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2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5" r:id="rId3"/>
    <p:sldId id="259" r:id="rId4"/>
    <p:sldId id="260" r:id="rId5"/>
    <p:sldId id="261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94" r:id="rId15"/>
    <p:sldId id="293" r:id="rId16"/>
    <p:sldId id="284" r:id="rId17"/>
    <p:sldId id="286" r:id="rId18"/>
    <p:sldId id="285" r:id="rId19"/>
    <p:sldId id="287" r:id="rId20"/>
    <p:sldId id="288" r:id="rId21"/>
    <p:sldId id="289" r:id="rId22"/>
    <p:sldId id="290" r:id="rId23"/>
    <p:sldId id="291" r:id="rId24"/>
    <p:sldId id="295" r:id="rId25"/>
    <p:sldId id="292" r:id="rId26"/>
    <p:sldId id="296" r:id="rId27"/>
    <p:sldId id="297" r:id="rId28"/>
  </p:sldIdLst>
  <p:sldSz cx="9144000" cy="6858000" type="screen4x3"/>
  <p:notesSz cx="6797675" cy="9928225"/>
  <p:custDataLst>
    <p:tags r:id="rId31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79" d="100"/>
          <a:sy n="79" d="100"/>
        </p:scale>
        <p:origin x="-170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40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convegno%20CGIL\Dati%20SIDI%20ASL%20Modena.xlsx%20codic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62" cy="495873"/>
          </a:xfrm>
          <a:prstGeom prst="rect">
            <a:avLst/>
          </a:prstGeom>
        </p:spPr>
        <p:txBody>
          <a:bodyPr vert="horz" lIns="88225" tIns="44113" rIns="88225" bIns="44113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873"/>
          </a:xfrm>
          <a:prstGeom prst="rect">
            <a:avLst/>
          </a:prstGeom>
        </p:spPr>
        <p:txBody>
          <a:bodyPr vert="horz" lIns="88225" tIns="44113" rIns="88225" bIns="44113" rtlCol="0"/>
          <a:lstStyle>
            <a:lvl1pPr algn="r">
              <a:defRPr sz="1200"/>
            </a:lvl1pPr>
          </a:lstStyle>
          <a:p>
            <a:pPr>
              <a:defRPr/>
            </a:pPr>
            <a:fld id="{A2C9DC6D-40F1-4574-9625-BF29BC9B825D}" type="datetimeFigureOut">
              <a:rPr lang="it-IT"/>
              <a:pPr>
                <a:defRPr/>
              </a:pPr>
              <a:t>11/04/2018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0812"/>
            <a:ext cx="2945862" cy="495873"/>
          </a:xfrm>
          <a:prstGeom prst="rect">
            <a:avLst/>
          </a:prstGeom>
        </p:spPr>
        <p:txBody>
          <a:bodyPr vert="horz" lIns="88225" tIns="44113" rIns="88225" bIns="441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294" y="9430812"/>
            <a:ext cx="2945862" cy="495873"/>
          </a:xfrm>
          <a:prstGeom prst="rect">
            <a:avLst/>
          </a:prstGeom>
        </p:spPr>
        <p:txBody>
          <a:bodyPr vert="horz" lIns="88225" tIns="44113" rIns="88225" bIns="44113" rtlCol="0" anchor="b"/>
          <a:lstStyle>
            <a:lvl1pPr algn="r">
              <a:defRPr sz="1200"/>
            </a:lvl1pPr>
          </a:lstStyle>
          <a:p>
            <a:pPr>
              <a:defRPr/>
            </a:pPr>
            <a:fld id="{7B36CB3D-18B0-433F-A681-CC84DA631C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21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62" cy="495873"/>
          </a:xfrm>
          <a:prstGeom prst="rect">
            <a:avLst/>
          </a:prstGeom>
        </p:spPr>
        <p:txBody>
          <a:bodyPr vert="horz" lIns="88225" tIns="44113" rIns="88225" bIns="4411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873"/>
          </a:xfrm>
          <a:prstGeom prst="rect">
            <a:avLst/>
          </a:prstGeom>
        </p:spPr>
        <p:txBody>
          <a:bodyPr vert="horz" lIns="88225" tIns="44113" rIns="88225" bIns="44113" rtlCol="0"/>
          <a:lstStyle>
            <a:lvl1pPr algn="r">
              <a:defRPr sz="1200"/>
            </a:lvl1pPr>
          </a:lstStyle>
          <a:p>
            <a:fld id="{648393A6-5F51-477A-84D1-2E1C189890B8}" type="datetimeFigureOut">
              <a:rPr lang="it-IT" smtClean="0"/>
              <a:pPr/>
              <a:t>11/04/2018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5" tIns="44113" rIns="88225" bIns="4411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64" y="4715406"/>
            <a:ext cx="5438748" cy="4467470"/>
          </a:xfrm>
          <a:prstGeom prst="rect">
            <a:avLst/>
          </a:prstGeom>
        </p:spPr>
        <p:txBody>
          <a:bodyPr vert="horz" lIns="88225" tIns="44113" rIns="88225" bIns="4411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812"/>
            <a:ext cx="2945862" cy="495873"/>
          </a:xfrm>
          <a:prstGeom prst="rect">
            <a:avLst/>
          </a:prstGeom>
        </p:spPr>
        <p:txBody>
          <a:bodyPr vert="horz" lIns="88225" tIns="44113" rIns="88225" bIns="4411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294" y="9430812"/>
            <a:ext cx="2945862" cy="495873"/>
          </a:xfrm>
          <a:prstGeom prst="rect">
            <a:avLst/>
          </a:prstGeom>
        </p:spPr>
        <p:txBody>
          <a:bodyPr vert="horz" lIns="88225" tIns="44113" rIns="88225" bIns="44113" rtlCol="0" anchor="b"/>
          <a:lstStyle>
            <a:lvl1pPr algn="r">
              <a:defRPr sz="1200"/>
            </a:lvl1pPr>
          </a:lstStyle>
          <a:p>
            <a:fld id="{C0337356-3F10-48DB-AF63-EB0906072D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1940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445327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82E8657F-DA5E-41AC-AC25-0E2663E8D4A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445327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96E0BACE-AFFA-4B12-9AFF-219ACB20877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445327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7D9D0EAB-558E-4EA6-94B6-18E2B6FEF35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388352" cy="990600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/>
          <a:lstStyle/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pic>
        <p:nvPicPr>
          <p:cNvPr id="12" name="Immagine 11" descr="logo_grafico_usr_COLORE3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5800" y="152400"/>
            <a:ext cx="652273" cy="914402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914400" y="6400800"/>
            <a:ext cx="807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00" i="1" dirty="0" smtClean="0"/>
              <a:t>Ufficio XII - Ambito territoriale per la provincia di Modena</a:t>
            </a:r>
            <a:endParaRPr lang="it-IT" sz="1000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26680" cy="1051560"/>
          </a:xfrm>
        </p:spPr>
        <p:txBody>
          <a:bodyPr/>
          <a:lstStyle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6482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>
              <a:defRPr sz="1000" i="1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pic>
        <p:nvPicPr>
          <p:cNvPr id="7" name="Immagine 6" descr="logo_grafico_usr_COLORE3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29600" y="381000"/>
            <a:ext cx="652273" cy="914402"/>
          </a:xfrm>
          <a:prstGeom prst="rect">
            <a:avLst/>
          </a:prstGeom>
        </p:spPr>
      </p:pic>
      <p:sp>
        <p:nvSpPr>
          <p:cNvPr id="8" name="CasellaDiTesto 7"/>
          <p:cNvSpPr txBox="1"/>
          <p:nvPr userDrawn="1"/>
        </p:nvSpPr>
        <p:spPr>
          <a:xfrm>
            <a:off x="1828800" y="6611779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00" i="1" dirty="0" smtClean="0"/>
              <a:t>Ufficio VIII - Ambito territoriale per la provincia di Modena</a:t>
            </a:r>
            <a:endParaRPr lang="it-IT" sz="1000" i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445327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3AD5E778-9AB9-4198-9005-F8D23ABD65C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445327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86A06D8C-45FF-443F-B7EC-96C8FA39CDF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445327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4EE50BE9-D1CA-4C66-AFF3-8B7E5353ECC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445327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algn="r">
              <a:defRPr/>
            </a:pPr>
            <a:r>
              <a:rPr lang="it-IT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Ufficio XII - Ambito territoriale per la provincia di Modena</a:t>
            </a:r>
            <a:endParaRPr lang="it-IT" smtClean="0">
              <a:latin typeface="Arial" pitchFamily="34" charset="0"/>
            </a:endParaRPr>
          </a:p>
          <a:p>
            <a:pPr algn="r">
              <a:defRPr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5C9ABF80-2981-40E5-957A-1BDE207161C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445327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algn="r">
              <a:defRPr/>
            </a:pPr>
            <a:r>
              <a:rPr lang="it-IT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Ufficio XII - Ambito territoriale per la provincia di Modena</a:t>
            </a:r>
            <a:endParaRPr lang="it-IT" smtClean="0">
              <a:latin typeface="Arial" pitchFamily="34" charset="0"/>
            </a:endParaRPr>
          </a:p>
          <a:p>
            <a:pPr algn="r">
              <a:defRPr/>
            </a:pP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5C9ABF80-2981-40E5-957A-1BDE207161C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445327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992E68EA-0255-42B7-893B-FD9AF5D5210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445327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9D2C8782-B77F-4216-9E27-43D5342293D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381000" y="1524000"/>
            <a:ext cx="8382000" cy="49530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  <p:sldLayoutId id="214748410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ternanza.miur.gov.it/la-piattaforma_tutorial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97-2003_Worksheet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971800"/>
            <a:ext cx="7772400" cy="2466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Alternanza </a:t>
            </a:r>
            <a:r>
              <a:rPr lang="it-IT" sz="4000" dirty="0" err="1" smtClean="0"/>
              <a:t>Day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 C.C.I.A.A. MODENA</a:t>
            </a:r>
            <a:br>
              <a:rPr lang="it-IT" sz="4000" dirty="0" smtClean="0"/>
            </a:br>
            <a:r>
              <a:rPr lang="it-IT" sz="4000" dirty="0" smtClean="0"/>
              <a:t>giovedì 12 aprile 2018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0" y="2303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4371975" y="3027363"/>
            <a:ext cx="3984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200">
                <a:cs typeface="Times New Roman" pitchFamily="18" charset="0"/>
              </a:rPr>
              <a:t>     </a:t>
            </a:r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743200" y="60198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Ufficio VIII - Ambito territoriale per la provincia di Modena</a:t>
            </a:r>
            <a:endParaRPr lang="it-IT" dirty="0" smtClean="0">
              <a:latin typeface="Arial" pitchFamily="34" charset="0"/>
            </a:endParaRPr>
          </a:p>
          <a:p>
            <a:pPr algn="r"/>
            <a:endParaRPr lang="it-IT" dirty="0"/>
          </a:p>
        </p:txBody>
      </p:sp>
      <p:pic>
        <p:nvPicPr>
          <p:cNvPr id="8" name="officeArt object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067944" y="620688"/>
            <a:ext cx="4408805" cy="131953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bg2"/>
                </a:solidFill>
              </a:rPr>
              <a:t>Piattaforma per </a:t>
            </a:r>
            <a:br>
              <a:rPr lang="it-IT" dirty="0" smtClean="0">
                <a:solidFill>
                  <a:schemeClr val="bg2"/>
                </a:solidFill>
              </a:rPr>
            </a:br>
            <a:r>
              <a:rPr lang="it-IT" dirty="0" smtClean="0">
                <a:solidFill>
                  <a:schemeClr val="bg2"/>
                </a:solidFill>
              </a:rPr>
              <a:t>l’Alternanza </a:t>
            </a:r>
            <a:r>
              <a:rPr lang="it-IT" dirty="0">
                <a:solidFill>
                  <a:schemeClr val="bg2"/>
                </a:solidFill>
              </a:rPr>
              <a:t>S</a:t>
            </a:r>
            <a:r>
              <a:rPr lang="it-IT" dirty="0" smtClean="0">
                <a:solidFill>
                  <a:schemeClr val="bg2"/>
                </a:solidFill>
              </a:rPr>
              <a:t>cuola Lavoro</a:t>
            </a:r>
            <a:endParaRPr lang="it-IT" dirty="0">
              <a:solidFill>
                <a:schemeClr val="bg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dirty="0" err="1"/>
              <a:t>Miur</a:t>
            </a:r>
            <a:r>
              <a:rPr lang="it-IT" dirty="0"/>
              <a:t> ha recentemente messo a disposizione di </a:t>
            </a:r>
            <a:r>
              <a:rPr lang="it-IT" u="sng" dirty="0"/>
              <a:t>studenti, scuole e strutture ospitanti</a:t>
            </a:r>
            <a:r>
              <a:rPr lang="it-IT" dirty="0"/>
              <a:t> la </a:t>
            </a:r>
            <a:r>
              <a:rPr lang="it-IT" b="1" dirty="0"/>
              <a:t>piattaforma on line per l’Alternanza</a:t>
            </a:r>
            <a:r>
              <a:rPr lang="it-IT" dirty="0"/>
              <a:t>, accessibile dal </a:t>
            </a:r>
            <a:r>
              <a:rPr lang="it-IT" dirty="0" smtClean="0"/>
              <a:t>portale</a:t>
            </a:r>
          </a:p>
          <a:p>
            <a:pPr marL="0" indent="0" algn="just">
              <a:buNone/>
            </a:pPr>
            <a:endParaRPr lang="it-IT" sz="1200" dirty="0" smtClean="0"/>
          </a:p>
          <a:p>
            <a:pPr marL="0" indent="0" algn="ctr">
              <a:buNone/>
            </a:pPr>
            <a:r>
              <a:rPr lang="it-IT" dirty="0" smtClean="0"/>
              <a:t> </a:t>
            </a:r>
            <a:r>
              <a:rPr lang="it-IT" dirty="0">
                <a:solidFill>
                  <a:srgbClr val="0070C0"/>
                </a:solidFill>
              </a:rPr>
              <a:t>www.istruzione.it/alternanza</a:t>
            </a:r>
            <a:r>
              <a:rPr lang="it-IT" dirty="0" smtClean="0">
                <a:solidFill>
                  <a:srgbClr val="0070C0"/>
                </a:solidFill>
              </a:rPr>
              <a:t>/ </a:t>
            </a:r>
          </a:p>
          <a:p>
            <a:pPr marL="0" indent="0" algn="ctr">
              <a:buNone/>
            </a:pPr>
            <a:endParaRPr lang="it-IT" sz="12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it-IT" dirty="0" smtClean="0"/>
              <a:t>nelle </a:t>
            </a:r>
            <a:r>
              <a:rPr lang="it-IT" dirty="0"/>
              <a:t>modalità ivi indicate, per semplificare la gestione dei percorsi di Alternanza, le cui funzionalità sono in fase di attivazione e/o implementazione.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12806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/>
                </a:solidFill>
              </a:rPr>
              <a:t>Piattaforma per </a:t>
            </a:r>
            <a:r>
              <a:rPr lang="it-IT" dirty="0" smtClean="0">
                <a:solidFill>
                  <a:schemeClr val="bg2"/>
                </a:solidFill>
              </a:rPr>
              <a:t/>
            </a:r>
            <a:br>
              <a:rPr lang="it-IT" dirty="0" smtClean="0">
                <a:solidFill>
                  <a:schemeClr val="bg2"/>
                </a:solidFill>
              </a:rPr>
            </a:br>
            <a:r>
              <a:rPr lang="it-IT" dirty="0" smtClean="0">
                <a:solidFill>
                  <a:schemeClr val="bg2"/>
                </a:solidFill>
              </a:rPr>
              <a:t>l’Alternanza </a:t>
            </a:r>
            <a:r>
              <a:rPr lang="it-IT" dirty="0">
                <a:solidFill>
                  <a:schemeClr val="bg2"/>
                </a:solidFill>
              </a:rPr>
              <a:t>Scuola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La Piattaforma, anche integrando i sistemi informativi del </a:t>
            </a:r>
            <a:r>
              <a:rPr lang="it-IT" dirty="0" err="1"/>
              <a:t>Miur</a:t>
            </a:r>
            <a:r>
              <a:rPr lang="it-IT" dirty="0"/>
              <a:t> e di </a:t>
            </a:r>
            <a:r>
              <a:rPr lang="it-IT" dirty="0" err="1"/>
              <a:t>Unioncamere</a:t>
            </a:r>
            <a:r>
              <a:rPr lang="it-IT" dirty="0"/>
              <a:t> (Registro Nazionale dell’Alternanza </a:t>
            </a:r>
            <a:r>
              <a:rPr lang="it-IT" dirty="0" smtClean="0"/>
              <a:t>Scuola Lavoro </a:t>
            </a:r>
            <a:r>
              <a:rPr lang="it-IT" dirty="0"/>
              <a:t>di </a:t>
            </a:r>
            <a:r>
              <a:rPr lang="it-IT" dirty="0" err="1"/>
              <a:t>Unioncamere</a:t>
            </a:r>
            <a:r>
              <a:rPr lang="it-IT" dirty="0" smtClean="0"/>
              <a:t>), consente:</a:t>
            </a:r>
            <a:endParaRPr lang="it-IT" dirty="0"/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/>
              <a:t>il </a:t>
            </a:r>
            <a:r>
              <a:rPr lang="it-IT" b="1" dirty="0" err="1"/>
              <a:t>Matching</a:t>
            </a:r>
            <a:r>
              <a:rPr lang="it-IT" dirty="0"/>
              <a:t> fra domanda e offerta ( scuola e azienda)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/>
              <a:t>la </a:t>
            </a:r>
            <a:r>
              <a:rPr lang="it-IT" b="1" dirty="0"/>
              <a:t>Produzione e gestione documentale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/>
              <a:t>l’erogazione </a:t>
            </a:r>
            <a:r>
              <a:rPr lang="it-IT" dirty="0"/>
              <a:t>agli studenti la </a:t>
            </a:r>
            <a:r>
              <a:rPr lang="it-IT" b="1" dirty="0"/>
              <a:t>Formazione sulla sicurezza</a:t>
            </a:r>
            <a:r>
              <a:rPr lang="it-IT" dirty="0"/>
              <a:t> (modulo in modalità e-learning sulla sicurezza generale realizzato grazie ad un’intesa con INAIL) </a:t>
            </a:r>
            <a:r>
              <a:rPr lang="it-IT" b="1" dirty="0"/>
              <a:t>sulla sicurezza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346972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/>
                </a:solidFill>
              </a:rPr>
              <a:t>Piattaforma </a:t>
            </a:r>
            <a:r>
              <a:rPr lang="it-IT" dirty="0" smtClean="0">
                <a:solidFill>
                  <a:schemeClr val="bg2"/>
                </a:solidFill>
              </a:rPr>
              <a:t>per</a:t>
            </a:r>
            <a:br>
              <a:rPr lang="it-IT" dirty="0" smtClean="0">
                <a:solidFill>
                  <a:schemeClr val="bg2"/>
                </a:solidFill>
              </a:rPr>
            </a:br>
            <a:r>
              <a:rPr lang="it-IT" dirty="0" smtClean="0">
                <a:solidFill>
                  <a:schemeClr val="bg2"/>
                </a:solidFill>
              </a:rPr>
              <a:t> </a:t>
            </a:r>
            <a:r>
              <a:rPr lang="it-IT" dirty="0">
                <a:solidFill>
                  <a:schemeClr val="bg2"/>
                </a:solidFill>
              </a:rPr>
              <a:t>l’Alternanza Scuola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600" b="1" dirty="0" smtClean="0"/>
              <a:t>La </a:t>
            </a:r>
            <a:r>
              <a:rPr lang="it-IT" sz="3600" b="1" dirty="0"/>
              <a:t>Valutazione dei percorsi 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sz="1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800" dirty="0" smtClean="0"/>
              <a:t>da </a:t>
            </a:r>
            <a:r>
              <a:rPr lang="it-IT" sz="2800" dirty="0"/>
              <a:t>un punto di vista delle competenze acquisite (</a:t>
            </a:r>
            <a:r>
              <a:rPr lang="it-IT" sz="2800" b="1" dirty="0"/>
              <a:t>da parte di scuole e strutture ospitanti </a:t>
            </a:r>
            <a:r>
              <a:rPr lang="it-IT" sz="2800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800" dirty="0" smtClean="0"/>
              <a:t>da </a:t>
            </a:r>
            <a:r>
              <a:rPr lang="it-IT" sz="2800" dirty="0"/>
              <a:t>un punto di vista dell’efficacia e </a:t>
            </a:r>
            <a:r>
              <a:rPr lang="it-IT" sz="2800" dirty="0" smtClean="0"/>
              <a:t>della </a:t>
            </a:r>
            <a:r>
              <a:rPr lang="it-IT" sz="2800" dirty="0"/>
              <a:t>coerenza del percorso rispetto al proprio indirizzo di studio (</a:t>
            </a:r>
            <a:r>
              <a:rPr lang="it-IT" sz="2800" b="1" dirty="0"/>
              <a:t>da parte degli studenti</a:t>
            </a:r>
            <a:r>
              <a:rPr lang="it-IT" sz="2800" dirty="0"/>
              <a:t>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387819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bg2"/>
                </a:solidFill>
              </a:rPr>
              <a:t>Piattaforma per </a:t>
            </a:r>
            <a:br>
              <a:rPr lang="it-IT" dirty="0" smtClean="0">
                <a:solidFill>
                  <a:schemeClr val="bg2"/>
                </a:solidFill>
              </a:rPr>
            </a:br>
            <a:r>
              <a:rPr lang="it-IT" dirty="0" smtClean="0">
                <a:solidFill>
                  <a:schemeClr val="bg2"/>
                </a:solidFill>
              </a:rPr>
              <a:t>l’Alternanza Scuola Lavoro</a:t>
            </a:r>
            <a:endParaRPr lang="it-IT" dirty="0">
              <a:solidFill>
                <a:schemeClr val="bg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it-IT" b="1" dirty="0" smtClean="0"/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 smtClean="0"/>
              <a:t>La </a:t>
            </a:r>
            <a:r>
              <a:rPr lang="it-IT" b="1" dirty="0"/>
              <a:t>Segnalazione «Bottone Rosso» </a:t>
            </a:r>
            <a:r>
              <a:rPr lang="it-IT" dirty="0"/>
              <a:t>da parte degli studenti di </a:t>
            </a:r>
            <a:r>
              <a:rPr lang="it-IT" b="1" dirty="0"/>
              <a:t>casi di criticità che impediscono</a:t>
            </a:r>
            <a:r>
              <a:rPr lang="it-IT" dirty="0"/>
              <a:t> la realizzazione </a:t>
            </a:r>
            <a:r>
              <a:rPr lang="it-IT" b="1" dirty="0"/>
              <a:t>del proprio percorso di </a:t>
            </a:r>
            <a:r>
              <a:rPr lang="it-IT" b="1" dirty="0" smtClean="0"/>
              <a:t>Alternanza</a:t>
            </a: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264322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/>
                </a:solidFill>
              </a:rPr>
              <a:t>Piattaforma per </a:t>
            </a:r>
            <a:br>
              <a:rPr lang="it-IT" dirty="0">
                <a:solidFill>
                  <a:schemeClr val="bg2"/>
                </a:solidFill>
              </a:rPr>
            </a:br>
            <a:r>
              <a:rPr lang="it-IT" dirty="0">
                <a:solidFill>
                  <a:schemeClr val="bg2"/>
                </a:solidFill>
              </a:rPr>
              <a:t>l’Alternanza Scuola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NB. </a:t>
            </a: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 smtClean="0"/>
              <a:t>Non </a:t>
            </a:r>
            <a:r>
              <a:rPr lang="it-IT" b="1" dirty="0"/>
              <a:t>è </a:t>
            </a:r>
            <a:r>
              <a:rPr lang="it-IT" b="1" dirty="0" smtClean="0"/>
              <a:t>uno </a:t>
            </a:r>
            <a:r>
              <a:rPr lang="it-IT" b="1" dirty="0"/>
              <a:t>strumento per rappresentare casi di «insoddisfazione» </a:t>
            </a:r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/>
              <a:t>dell’esperienza </a:t>
            </a:r>
            <a:r>
              <a:rPr lang="it-IT" b="1" dirty="0"/>
              <a:t>effettuata</a:t>
            </a:r>
            <a:r>
              <a:rPr lang="it-IT" dirty="0"/>
              <a:t>, 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che </a:t>
            </a:r>
            <a:r>
              <a:rPr lang="it-IT" dirty="0"/>
              <a:t>rientrano nella «valutazione del percorso» da parte dello studente.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887623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/>
                </a:solidFill>
              </a:rPr>
              <a:t>Piattaforma</a:t>
            </a:r>
            <a:r>
              <a:rPr lang="it-IT" sz="3200" dirty="0">
                <a:solidFill>
                  <a:schemeClr val="bg2"/>
                </a:solidFill>
              </a:rPr>
              <a:t> per </a:t>
            </a:r>
            <a:r>
              <a:rPr lang="it-IT" sz="3200" dirty="0" smtClean="0">
                <a:solidFill>
                  <a:schemeClr val="bg2"/>
                </a:solidFill>
              </a:rPr>
              <a:t/>
            </a:r>
            <a:br>
              <a:rPr lang="it-IT" sz="3200" dirty="0" smtClean="0">
                <a:solidFill>
                  <a:schemeClr val="bg2"/>
                </a:solidFill>
              </a:rPr>
            </a:br>
            <a:r>
              <a:rPr lang="it-IT" sz="3200" dirty="0" smtClean="0">
                <a:solidFill>
                  <a:schemeClr val="bg2"/>
                </a:solidFill>
              </a:rPr>
              <a:t>l’Alternanza </a:t>
            </a:r>
            <a:r>
              <a:rPr lang="it-IT" sz="3200" dirty="0">
                <a:solidFill>
                  <a:schemeClr val="bg2"/>
                </a:solidFill>
              </a:rPr>
              <a:t>Scuola Lavoro</a:t>
            </a:r>
            <a:endParaRPr lang="it-IT" dirty="0">
              <a:solidFill>
                <a:schemeClr val="bg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it-IT" u="sng" dirty="0" smtClean="0">
              <a:solidFill>
                <a:srgbClr val="0000FF"/>
              </a:solidFill>
              <a:latin typeface="Calibri"/>
              <a:ea typeface="Calibri"/>
              <a:cs typeface="Times New Roman"/>
              <a:hlinkClick r:id="rId2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it-IT" u="sng" dirty="0">
              <a:solidFill>
                <a:srgbClr val="0000FF"/>
              </a:solidFill>
              <a:latin typeface="Calibri"/>
              <a:ea typeface="Calibri"/>
              <a:cs typeface="Times New Roman"/>
              <a:hlinkClick r:id="rId2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u="sng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  <a:hlinkClick r:id="rId2"/>
              </a:rPr>
              <a:t>http://www.alternanza.miur.gov.it/la-piattaforma_tutorial.html</a:t>
            </a:r>
            <a:endParaRPr lang="it-IT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655573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26680" cy="815752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bg2"/>
                </a:solidFill>
              </a:rPr>
              <a:t>Osservatorio Nazionale</a:t>
            </a:r>
            <a:endParaRPr lang="it-IT" dirty="0">
              <a:solidFill>
                <a:schemeClr val="bg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6400"/>
            <a:ext cx="8219256" cy="477693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/>
              <a:t>Ulteriore </a:t>
            </a:r>
            <a:r>
              <a:rPr lang="it-IT" dirty="0"/>
              <a:t>strumento finalizzato a </a:t>
            </a:r>
            <a:r>
              <a:rPr lang="it-IT" b="1" dirty="0"/>
              <a:t>monitorare la qualità dei percorsi di alternanza scuola </a:t>
            </a:r>
            <a:r>
              <a:rPr lang="it-IT" b="1" dirty="0" smtClean="0"/>
              <a:t>lavoro</a:t>
            </a:r>
            <a:r>
              <a:rPr lang="it-IT" dirty="0" smtClean="0"/>
              <a:t>: </a:t>
            </a:r>
            <a:r>
              <a:rPr lang="it-IT" dirty="0"/>
              <a:t>l’Osservatorio nazionale per monitorare la qualità dell’ Alternanza Scuola-Lavoro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L’Osservatorio </a:t>
            </a:r>
            <a:r>
              <a:rPr lang="it-IT" dirty="0"/>
              <a:t>“avrà un ruolo centrale nel monitoraggio</a:t>
            </a:r>
            <a:r>
              <a:rPr lang="it-IT" dirty="0" smtClean="0"/>
              <a:t>: sarà </a:t>
            </a:r>
            <a:r>
              <a:rPr lang="it-IT" dirty="0"/>
              <a:t>composto da 25 componenti che saranno individuati tra i rappresentanti di studentesse e studenti, di docenti, di dirigenti scolastici, dell’Associazione Nazionale Comuni Italiani, della Conferenza delle Regioni e delle imprese e tra i dirigenti e i funzionari del MIUR</a:t>
            </a:r>
            <a:r>
              <a:rPr lang="it-IT" dirty="0" smtClean="0"/>
              <a:t>. 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0070C0"/>
                </a:solidFill>
              </a:rPr>
              <a:t>Ovvero </a:t>
            </a:r>
            <a:r>
              <a:rPr lang="it-IT" dirty="0">
                <a:solidFill>
                  <a:srgbClr val="0070C0"/>
                </a:solidFill>
              </a:rPr>
              <a:t>coloro che vivono e attuano l’Alternanza</a:t>
            </a:r>
            <a:r>
              <a:rPr lang="it-IT" dirty="0"/>
              <a:t>. </a:t>
            </a:r>
            <a:endParaRPr lang="it-IT" dirty="0" smtClean="0"/>
          </a:p>
          <a:p>
            <a:pPr algn="just"/>
            <a:r>
              <a:rPr lang="it-IT" dirty="0" smtClean="0"/>
              <a:t>L’Osservatorio </a:t>
            </a:r>
            <a:r>
              <a:rPr lang="it-IT" dirty="0"/>
              <a:t>sarà un luogo di dibattito e confronto, ma sarà anche molto operativo: ogni sei mesi si prevede un report sullo stato di attuazione dell’Alternanza, con un’attenzione specifica agli </a:t>
            </a:r>
            <a:r>
              <a:rPr lang="it-IT" b="1" dirty="0"/>
              <a:t>obiettivi qualitativi</a:t>
            </a:r>
            <a:r>
              <a:rPr lang="it-IT" dirty="0"/>
              <a:t>, oltre che quantitativi.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561936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726680" cy="1296144"/>
          </a:xfrm>
        </p:spPr>
        <p:txBody>
          <a:bodyPr>
            <a:normAutofit/>
          </a:bodyPr>
          <a:lstStyle/>
          <a:p>
            <a:pPr algn="ctr"/>
            <a:r>
              <a:rPr lang="it-IT" sz="2400" dirty="0" err="1">
                <a:solidFill>
                  <a:schemeClr val="bg2"/>
                </a:solidFill>
              </a:rPr>
              <a:t>D</a:t>
            </a:r>
            <a:r>
              <a:rPr lang="it-IT" sz="2400" dirty="0" err="1" smtClean="0">
                <a:solidFill>
                  <a:schemeClr val="bg2"/>
                </a:solidFill>
              </a:rPr>
              <a:t>.l</a:t>
            </a:r>
            <a:r>
              <a:rPr lang="it-IT" sz="2400" dirty="0" err="1">
                <a:solidFill>
                  <a:schemeClr val="bg2"/>
                </a:solidFill>
              </a:rPr>
              <a:t>.</a:t>
            </a:r>
            <a:r>
              <a:rPr lang="it-IT" sz="2400" dirty="0">
                <a:solidFill>
                  <a:schemeClr val="bg2"/>
                </a:solidFill>
              </a:rPr>
              <a:t> 195 del 3/11/2017 </a:t>
            </a:r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chemeClr val="bg2"/>
                </a:solidFill>
              </a:rPr>
              <a:t>Carta </a:t>
            </a:r>
            <a:r>
              <a:rPr lang="it-IT" sz="2400" dirty="0">
                <a:solidFill>
                  <a:schemeClr val="bg2"/>
                </a:solidFill>
              </a:rPr>
              <a:t>dei diritti e dei doveri delle studentesse e degli studenti in Alternanza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sz="1600" dirty="0">
              <a:solidFill>
                <a:srgbClr val="000000"/>
              </a:solidFill>
              <a:latin typeface="Constantia"/>
            </a:endParaRPr>
          </a:p>
          <a:p>
            <a:pPr marL="0" indent="0">
              <a:buNone/>
            </a:pPr>
            <a:r>
              <a:rPr lang="it-IT" sz="3200" b="1" dirty="0">
                <a:latin typeface="Constantia"/>
              </a:rPr>
              <a:t>I diritti (art.4) </a:t>
            </a:r>
            <a:endParaRPr lang="it-IT" sz="3200" dirty="0">
              <a:latin typeface="Constantia"/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>
                <a:latin typeface="Constantia"/>
              </a:rPr>
              <a:t>un </a:t>
            </a:r>
            <a:r>
              <a:rPr lang="it-IT" b="1" dirty="0">
                <a:latin typeface="Constantia"/>
              </a:rPr>
              <a:t>ambiente di apprendimento favorevole </a:t>
            </a:r>
            <a:r>
              <a:rPr lang="it-IT" dirty="0">
                <a:latin typeface="Constantia"/>
              </a:rPr>
              <a:t>alla crescita della persona e ad una formazione qualificata, coerente con l'indirizzo di studio seguito, che rispetti e valorizzi l'identità di ciascuno;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>
                <a:latin typeface="Constantia"/>
              </a:rPr>
              <a:t>una </a:t>
            </a:r>
            <a:r>
              <a:rPr lang="it-IT" dirty="0">
                <a:latin typeface="Constantia"/>
              </a:rPr>
              <a:t>ampia e dettagliata </a:t>
            </a:r>
            <a:r>
              <a:rPr lang="it-IT" b="1" dirty="0">
                <a:latin typeface="Constantia"/>
              </a:rPr>
              <a:t>informazione sul progetto e sulle sue finalità educative e formative</a:t>
            </a:r>
            <a:r>
              <a:rPr lang="it-IT" dirty="0">
                <a:latin typeface="Constantia"/>
              </a:rPr>
              <a:t>, oltre che sul percorso formativo personalizzato in cui vengono declinati le competenze attese e gli obblighi che derivano dall'attività in contesto lavorativo;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>
                <a:latin typeface="Constantia"/>
              </a:rPr>
              <a:t>per </a:t>
            </a:r>
            <a:r>
              <a:rPr lang="it-IT" dirty="0">
                <a:latin typeface="Constantia"/>
              </a:rPr>
              <a:t>gli </a:t>
            </a:r>
            <a:r>
              <a:rPr lang="it-IT" b="1" dirty="0">
                <a:latin typeface="Constantia"/>
              </a:rPr>
              <a:t>studenti con disabilità</a:t>
            </a:r>
            <a:r>
              <a:rPr lang="it-IT" dirty="0">
                <a:latin typeface="Constantia"/>
              </a:rPr>
              <a:t>, i percorsi di alternanza sono realizzati in modo da </a:t>
            </a:r>
            <a:r>
              <a:rPr lang="it-IT" b="1" dirty="0">
                <a:latin typeface="Constantia"/>
              </a:rPr>
              <a:t>promuovere l'autonomia nell'inserimento nel mondo del lavoro; </a:t>
            </a:r>
            <a:endParaRPr lang="it-IT" dirty="0">
              <a:latin typeface="Constantia"/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>
                <a:latin typeface="Constantia"/>
              </a:rPr>
              <a:t>il </a:t>
            </a:r>
            <a:r>
              <a:rPr lang="it-IT" b="1" dirty="0">
                <a:latin typeface="Constantia"/>
              </a:rPr>
              <a:t>supporto di un tutor interno </a:t>
            </a:r>
            <a:r>
              <a:rPr lang="it-IT" dirty="0">
                <a:latin typeface="Constantia"/>
              </a:rPr>
              <a:t>designato dall'istituzione scolastica </a:t>
            </a:r>
            <a:r>
              <a:rPr lang="it-IT" b="1" dirty="0">
                <a:latin typeface="Constantia"/>
              </a:rPr>
              <a:t>e di un tutor della struttura ospitante</a:t>
            </a:r>
            <a:r>
              <a:rPr lang="it-IT" dirty="0">
                <a:latin typeface="Constantia"/>
              </a:rPr>
              <a:t>. Al termine delle attività, gli studenti hanno diritto a prendere visione e sottoscrivere le relazioni predisposte dai tutor;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398318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726680" cy="1224136"/>
          </a:xfrm>
        </p:spPr>
        <p:txBody>
          <a:bodyPr>
            <a:normAutofit/>
          </a:bodyPr>
          <a:lstStyle/>
          <a:p>
            <a:pPr algn="ctr"/>
            <a:r>
              <a:rPr lang="it-IT" sz="2400" dirty="0" err="1" smtClean="0">
                <a:solidFill>
                  <a:schemeClr val="bg2"/>
                </a:solidFill>
              </a:rPr>
              <a:t>D.l</a:t>
            </a:r>
            <a:r>
              <a:rPr lang="it-IT" sz="2400" dirty="0" err="1">
                <a:solidFill>
                  <a:schemeClr val="bg2"/>
                </a:solidFill>
              </a:rPr>
              <a:t>.</a:t>
            </a:r>
            <a:r>
              <a:rPr lang="it-IT" sz="2400" dirty="0">
                <a:solidFill>
                  <a:schemeClr val="bg2"/>
                </a:solidFill>
              </a:rPr>
              <a:t> 195 del 3/11/2017 </a:t>
            </a:r>
            <a:br>
              <a:rPr lang="it-IT" sz="2400" dirty="0">
                <a:solidFill>
                  <a:schemeClr val="bg2"/>
                </a:solidFill>
              </a:rPr>
            </a:br>
            <a:r>
              <a:rPr lang="it-IT" sz="2400" dirty="0">
                <a:solidFill>
                  <a:schemeClr val="bg2"/>
                </a:solidFill>
              </a:rPr>
              <a:t>Carta dei diritti e dei doveri delle studentesse e degli studenti in </a:t>
            </a:r>
            <a:r>
              <a:rPr lang="it-IT" sz="2400" dirty="0" smtClean="0">
                <a:solidFill>
                  <a:schemeClr val="bg2"/>
                </a:solidFill>
              </a:rPr>
              <a:t>Alternanza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/>
          </a:p>
          <a:p>
            <a:pPr marL="0" indent="0">
              <a:buNone/>
            </a:pPr>
            <a:r>
              <a:rPr lang="it-IT" b="1" dirty="0"/>
              <a:t>I diritti (art.4) </a:t>
            </a:r>
            <a:endParaRPr lang="it-IT" dirty="0"/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/>
              <a:t> Il </a:t>
            </a:r>
            <a:r>
              <a:rPr lang="it-IT" b="1" dirty="0" smtClean="0"/>
              <a:t>riconoscimento </a:t>
            </a:r>
            <a:r>
              <a:rPr lang="it-IT" b="1" dirty="0"/>
              <a:t>dei risultati </a:t>
            </a:r>
            <a:r>
              <a:rPr lang="it-IT" dirty="0"/>
              <a:t>di apprendimento conseguiti alla fine di ciascun percorso di alternanza, in termini di competenze, abilità e conoscenze, anche trasversali. A tal fine i tutor forniscono al consiglio di classe elementi utili alle valutazioni periodiche e finali dello studente e ai fini dell'ammissione agli esami di Stato. Le competenze sono certificate dall'istituzione scolastica; </a:t>
            </a:r>
          </a:p>
          <a:p>
            <a:pPr lvl="2" algn="just"/>
            <a:endParaRPr lang="it-IT" sz="1600" dirty="0"/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/>
              <a:t> esprimere </a:t>
            </a:r>
            <a:r>
              <a:rPr lang="it-IT" dirty="0"/>
              <a:t>una </a:t>
            </a:r>
            <a:r>
              <a:rPr lang="it-IT" b="1" dirty="0"/>
              <a:t>valutazione </a:t>
            </a:r>
            <a:r>
              <a:rPr lang="it-IT" dirty="0"/>
              <a:t>sull'efficacia e sulla coerenza del percorso di alternanza effettuato rispetto al proprio indirizzo di studio, anche ai fini orientativi, sia durante lo svolgimento del percorso, sia alla sua conclusione. A tal fine, l'istituzione scolastica predispone appositi strumenti di valutazione.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110803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26680" cy="1103784"/>
          </a:xfrm>
        </p:spPr>
        <p:txBody>
          <a:bodyPr>
            <a:noAutofit/>
          </a:bodyPr>
          <a:lstStyle/>
          <a:p>
            <a:pPr algn="ctr"/>
            <a:r>
              <a:rPr lang="it-IT" sz="2400" dirty="0" err="1">
                <a:solidFill>
                  <a:schemeClr val="bg2"/>
                </a:solidFill>
              </a:rPr>
              <a:t>D.l.</a:t>
            </a:r>
            <a:r>
              <a:rPr lang="it-IT" sz="2400" dirty="0">
                <a:solidFill>
                  <a:schemeClr val="bg2"/>
                </a:solidFill>
              </a:rPr>
              <a:t> 195 del 3/11/2017 </a:t>
            </a:r>
            <a:br>
              <a:rPr lang="it-IT" sz="2400" dirty="0">
                <a:solidFill>
                  <a:schemeClr val="bg2"/>
                </a:solidFill>
              </a:rPr>
            </a:br>
            <a:r>
              <a:rPr lang="it-IT" sz="2400" dirty="0">
                <a:solidFill>
                  <a:schemeClr val="bg2"/>
                </a:solidFill>
              </a:rPr>
              <a:t>Carta dei diritti e dei doveri delle studentesse e degli studenti in Alternanza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sz="1600" dirty="0">
              <a:solidFill>
                <a:srgbClr val="000000"/>
              </a:solidFill>
              <a:latin typeface="Constantia"/>
            </a:endParaRPr>
          </a:p>
          <a:p>
            <a:pPr marL="0" indent="0">
              <a:buNone/>
            </a:pPr>
            <a:r>
              <a:rPr lang="it-IT" sz="3200" b="1" dirty="0">
                <a:latin typeface="Constantia"/>
              </a:rPr>
              <a:t>I doveri (art.4) </a:t>
            </a:r>
            <a:endParaRPr lang="it-IT" sz="3200" dirty="0">
              <a:latin typeface="Constantia"/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>
                <a:latin typeface="Constantia"/>
              </a:rPr>
              <a:t>rispettare </a:t>
            </a:r>
            <a:r>
              <a:rPr lang="it-IT" dirty="0">
                <a:latin typeface="Constantia"/>
              </a:rPr>
              <a:t>le </a:t>
            </a:r>
            <a:r>
              <a:rPr lang="it-IT" b="1" dirty="0">
                <a:latin typeface="Constantia"/>
              </a:rPr>
              <a:t>regole di comportamento</a:t>
            </a:r>
            <a:r>
              <a:rPr lang="it-IT" dirty="0">
                <a:latin typeface="Constantia"/>
              </a:rPr>
              <a:t>, funzionali e organizzative della struttura ospitante, nonché il regolamento degli studenti dell'istituzione scolastica di appartenenza;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>
                <a:latin typeface="Constantia"/>
              </a:rPr>
              <a:t>garantire </a:t>
            </a:r>
            <a:r>
              <a:rPr lang="it-IT" dirty="0">
                <a:latin typeface="Constantia"/>
              </a:rPr>
              <a:t>l'</a:t>
            </a:r>
            <a:r>
              <a:rPr lang="it-IT" b="1" dirty="0">
                <a:latin typeface="Constantia"/>
              </a:rPr>
              <a:t>effettiva frequenza delle attività formative erogate dal soggetto ospitante </a:t>
            </a:r>
            <a:r>
              <a:rPr lang="it-IT" dirty="0">
                <a:latin typeface="Constantia"/>
              </a:rPr>
              <a:t>(ai fini della validità è richiesta la frequenza di almeno 3/4 del monte ore previsto dal progetto);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>
                <a:latin typeface="Constantia"/>
              </a:rPr>
              <a:t>rispettare </a:t>
            </a:r>
            <a:r>
              <a:rPr lang="it-IT" dirty="0">
                <a:latin typeface="Constantia"/>
              </a:rPr>
              <a:t>le </a:t>
            </a:r>
            <a:r>
              <a:rPr lang="it-IT" b="1" dirty="0">
                <a:latin typeface="Constantia"/>
              </a:rPr>
              <a:t>norme in materia di igiene, salute e sicurezza </a:t>
            </a:r>
            <a:r>
              <a:rPr lang="it-IT" dirty="0">
                <a:latin typeface="Constantia"/>
              </a:rPr>
              <a:t>sui luoghi di lavoro;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>
                <a:latin typeface="Constantia"/>
              </a:rPr>
              <a:t>ottemperare </a:t>
            </a:r>
            <a:r>
              <a:rPr lang="it-IT" dirty="0">
                <a:latin typeface="Constantia"/>
              </a:rPr>
              <a:t>agli </a:t>
            </a:r>
            <a:r>
              <a:rPr lang="it-IT" b="1" dirty="0">
                <a:latin typeface="Constantia"/>
              </a:rPr>
              <a:t>obblighi di riservatezza </a:t>
            </a:r>
            <a:r>
              <a:rPr lang="it-IT" dirty="0">
                <a:latin typeface="Constantia"/>
              </a:rPr>
              <a:t>per quanto attiene a dati, informazioni e conoscenze acquisiti durante lo svolgimento dell'esperienza in alternanza.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b="1" dirty="0" smtClean="0">
                <a:latin typeface="Constantia"/>
              </a:rPr>
              <a:t>relazionare</a:t>
            </a:r>
            <a:r>
              <a:rPr lang="it-IT" b="1" dirty="0">
                <a:latin typeface="Constantia"/>
              </a:rPr>
              <a:t>, al termine dell'attività di alternanza</a:t>
            </a:r>
            <a:r>
              <a:rPr lang="it-IT" dirty="0">
                <a:latin typeface="Constantia"/>
              </a:rPr>
              <a:t>, in merito all'esperienza svolta, con le modalità individuate di concerto tra l'istituzione scolastica e la struttura ospitante.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586059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altLang="it-IT" dirty="0">
                <a:solidFill>
                  <a:schemeClr val="bg2"/>
                </a:solidFill>
                <a:latin typeface="Verdana" pitchFamily="34" charset="0"/>
              </a:rPr>
              <a:t>Alternanza Scuola Lavoro</a:t>
            </a:r>
            <a:br>
              <a:rPr lang="it-IT" altLang="it-IT" dirty="0">
                <a:solidFill>
                  <a:schemeClr val="bg2"/>
                </a:solidFill>
                <a:latin typeface="Verdana" pitchFamily="34" charset="0"/>
              </a:rPr>
            </a:br>
            <a:r>
              <a:rPr lang="it-IT" altLang="it-IT" dirty="0" err="1">
                <a:solidFill>
                  <a:schemeClr val="bg2"/>
                </a:solidFill>
                <a:latin typeface="Verdana" pitchFamily="34" charset="0"/>
              </a:rPr>
              <a:t>a.s.</a:t>
            </a:r>
            <a:r>
              <a:rPr lang="it-IT" altLang="it-IT" dirty="0">
                <a:solidFill>
                  <a:schemeClr val="bg2"/>
                </a:solidFill>
                <a:latin typeface="Verdana" pitchFamily="34" charset="0"/>
              </a:rPr>
              <a:t> 2016/17</a:t>
            </a:r>
            <a:endParaRPr lang="it-IT" dirty="0">
              <a:solidFill>
                <a:schemeClr val="bg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18301"/>
            <a:ext cx="8178954" cy="469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26680" cy="1175792"/>
          </a:xfrm>
        </p:spPr>
        <p:txBody>
          <a:bodyPr>
            <a:noAutofit/>
          </a:bodyPr>
          <a:lstStyle/>
          <a:p>
            <a:pPr algn="ctr"/>
            <a:r>
              <a:rPr lang="it-IT" sz="2400" dirty="0" err="1">
                <a:solidFill>
                  <a:schemeClr val="bg2"/>
                </a:solidFill>
              </a:rPr>
              <a:t>D.l.</a:t>
            </a:r>
            <a:r>
              <a:rPr lang="it-IT" sz="2400" dirty="0">
                <a:solidFill>
                  <a:schemeClr val="bg2"/>
                </a:solidFill>
              </a:rPr>
              <a:t> 195 del 3/11/2017 </a:t>
            </a:r>
            <a:br>
              <a:rPr lang="it-IT" sz="2400" dirty="0">
                <a:solidFill>
                  <a:schemeClr val="bg2"/>
                </a:solidFill>
              </a:rPr>
            </a:br>
            <a:r>
              <a:rPr lang="it-IT" sz="2400" dirty="0">
                <a:solidFill>
                  <a:schemeClr val="bg2"/>
                </a:solidFill>
              </a:rPr>
              <a:t>Carta dei diritti e dei doveri delle studentesse e degli studenti in Alternanza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it-IT" sz="1800" dirty="0">
              <a:solidFill>
                <a:srgbClr val="000000"/>
              </a:solidFill>
              <a:latin typeface="Constantia"/>
            </a:endParaRPr>
          </a:p>
          <a:p>
            <a:pPr marL="0" indent="0">
              <a:buNone/>
            </a:pPr>
            <a:r>
              <a:rPr lang="it-IT" sz="3600" b="1" dirty="0">
                <a:latin typeface="Constantia"/>
              </a:rPr>
              <a:t>Salute e sicurezza (art.5) </a:t>
            </a:r>
            <a:endParaRPr lang="it-IT" sz="3600" dirty="0">
              <a:latin typeface="Constantia"/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>
                <a:latin typeface="Constantia"/>
              </a:rPr>
              <a:t>Gli </a:t>
            </a:r>
            <a:r>
              <a:rPr lang="it-IT" dirty="0">
                <a:latin typeface="Constantia"/>
              </a:rPr>
              <a:t>studenti ricevono preventivamente dall'istituzione scolastica una </a:t>
            </a:r>
            <a:r>
              <a:rPr lang="it-IT" b="1" dirty="0">
                <a:latin typeface="Constantia"/>
              </a:rPr>
              <a:t>formazione </a:t>
            </a:r>
            <a:r>
              <a:rPr lang="it-IT" dirty="0">
                <a:latin typeface="Constantia"/>
              </a:rPr>
              <a:t>generale </a:t>
            </a:r>
            <a:r>
              <a:rPr lang="it-IT" b="1" dirty="0">
                <a:latin typeface="Constantia"/>
              </a:rPr>
              <a:t>in materia di tutela della salute e della sicurezza nei luoghi di lavoro</a:t>
            </a:r>
            <a:r>
              <a:rPr lang="it-IT" dirty="0">
                <a:latin typeface="Constantia"/>
              </a:rPr>
              <a:t>, certificata e riconosciuta a tutti gli effetti, ed integrata con la formazione specifica che gli studenti ricevono all'ingresso nella struttura ospitante. È di competenza dei dirigenti scolastici l'organizzazione di corsi di formazione in materia di tutela della salute e della sicurezza nei luoghi di lavoro.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dirty="0" smtClean="0">
                <a:latin typeface="Constantia"/>
              </a:rPr>
              <a:t>Il </a:t>
            </a:r>
            <a:r>
              <a:rPr lang="it-IT" b="1" dirty="0">
                <a:latin typeface="Constantia"/>
              </a:rPr>
              <a:t>numero di studenti ammessi in una struttura è determinato in funzione delle effettive capacità strutturali, tecnologiche ed organizzative </a:t>
            </a:r>
            <a:r>
              <a:rPr lang="it-IT" dirty="0">
                <a:latin typeface="Constantia"/>
              </a:rPr>
              <a:t>della struttura ospitante, nonché in ragione della tipologia di rischio cui appartiene la medesima struttura ospitante </a:t>
            </a:r>
            <a:r>
              <a:rPr lang="it-IT" dirty="0" smtClean="0">
                <a:latin typeface="Constantia"/>
              </a:rPr>
              <a:t>(proporzione </a:t>
            </a:r>
            <a:r>
              <a:rPr lang="it-IT" dirty="0">
                <a:latin typeface="Constantia"/>
              </a:rPr>
              <a:t>numerica studenti/tutor della struttura ospitante non superiore al rapporto di 5 a 1 per il rischio alto, 8 a 1 per il rischio medio e 12 a 1 per il rischio basso)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585909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26680" cy="1175792"/>
          </a:xfrm>
        </p:spPr>
        <p:txBody>
          <a:bodyPr>
            <a:noAutofit/>
          </a:bodyPr>
          <a:lstStyle/>
          <a:p>
            <a:pPr algn="ctr"/>
            <a:r>
              <a:rPr lang="it-IT" sz="2400" dirty="0" err="1">
                <a:solidFill>
                  <a:schemeClr val="bg2"/>
                </a:solidFill>
              </a:rPr>
              <a:t>D.l.</a:t>
            </a:r>
            <a:r>
              <a:rPr lang="it-IT" sz="2400" dirty="0">
                <a:solidFill>
                  <a:schemeClr val="bg2"/>
                </a:solidFill>
              </a:rPr>
              <a:t> 195 del 3/11/2017 </a:t>
            </a:r>
            <a:br>
              <a:rPr lang="it-IT" sz="2400" dirty="0">
                <a:solidFill>
                  <a:schemeClr val="bg2"/>
                </a:solidFill>
              </a:rPr>
            </a:br>
            <a:r>
              <a:rPr lang="it-IT" sz="2400" dirty="0">
                <a:solidFill>
                  <a:schemeClr val="bg2"/>
                </a:solidFill>
              </a:rPr>
              <a:t>Carta dei diritti e dei doveri delle studentesse e degli studenti in Alternanza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it-IT" dirty="0" smtClean="0"/>
              <a:t>Agli </a:t>
            </a:r>
            <a:r>
              <a:rPr lang="it-IT" dirty="0"/>
              <a:t>studenti è garantita </a:t>
            </a:r>
            <a:r>
              <a:rPr lang="it-IT" b="1" dirty="0"/>
              <a:t>la sorveglianza sanitaria, nei casi previsti dalla normativa vigente</a:t>
            </a:r>
            <a:r>
              <a:rPr lang="it-IT" dirty="0"/>
              <a:t>, a cura delle aziende sanitarie locali, fatta salva la possibilità di regolare, nella convenzione tra queste ultime e l'istituzione scolastica, il soggetto a carico del quale gravano gli eventuali oneri ad essa conseguenti.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dirty="0" smtClean="0"/>
              <a:t>Gli </a:t>
            </a:r>
            <a:r>
              <a:rPr lang="it-IT" dirty="0"/>
              <a:t>studenti, in presenza dei requisiti oggettivi e soggettivi previsti, sono </a:t>
            </a:r>
            <a:r>
              <a:rPr lang="it-IT" b="1" dirty="0"/>
              <a:t>assicurati presso l'INAIL contro gli infortuni sul lavoro e le malattie professionali e coperti da una assicurazione per la responsabilità civile verso terz</a:t>
            </a:r>
            <a:r>
              <a:rPr lang="it-IT" dirty="0"/>
              <a:t>i, con relativi oneri a carico dell'istituzione scolastica.Le coperture assicurative devono riguardare anche attività eventualmente svolte dagli studenti al di fuori della sede operativa della struttura ospitante, purchè ricomprese nel progetto formativo dell’alternanza.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027055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26680" cy="1175792"/>
          </a:xfrm>
        </p:spPr>
        <p:txBody>
          <a:bodyPr>
            <a:noAutofit/>
          </a:bodyPr>
          <a:lstStyle/>
          <a:p>
            <a:pPr algn="ctr"/>
            <a:r>
              <a:rPr lang="it-IT" sz="2400" dirty="0" err="1">
                <a:solidFill>
                  <a:schemeClr val="bg2"/>
                </a:solidFill>
              </a:rPr>
              <a:t>D.l.</a:t>
            </a:r>
            <a:r>
              <a:rPr lang="it-IT" sz="2400" dirty="0">
                <a:solidFill>
                  <a:schemeClr val="bg2"/>
                </a:solidFill>
              </a:rPr>
              <a:t> 195 del 3/11/2017 </a:t>
            </a:r>
            <a:br>
              <a:rPr lang="it-IT" sz="2400" dirty="0">
                <a:solidFill>
                  <a:schemeClr val="bg2"/>
                </a:solidFill>
              </a:rPr>
            </a:br>
            <a:r>
              <a:rPr lang="it-IT" sz="2400" dirty="0">
                <a:solidFill>
                  <a:schemeClr val="bg2"/>
                </a:solidFill>
              </a:rPr>
              <a:t>Carta dei diritti e dei doveri delle studentesse e degli studenti in Alternanza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sz="1600" dirty="0">
              <a:solidFill>
                <a:srgbClr val="000000"/>
              </a:solidFill>
              <a:latin typeface="Constantia"/>
            </a:endParaRPr>
          </a:p>
          <a:p>
            <a:pPr marL="0" indent="0">
              <a:buNone/>
            </a:pPr>
            <a:r>
              <a:rPr lang="it-IT" sz="3200" b="1" dirty="0">
                <a:latin typeface="Constantia"/>
              </a:rPr>
              <a:t>Commissione territoriale per l’alternanza scuola-lavoro : presentazione reclami (art.6) </a:t>
            </a:r>
            <a:endParaRPr lang="it-IT" sz="3200" dirty="0">
              <a:latin typeface="Constantia"/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sz="2400" dirty="0" smtClean="0">
                <a:latin typeface="Constantia"/>
              </a:rPr>
              <a:t>Gli </a:t>
            </a:r>
            <a:r>
              <a:rPr lang="it-IT" sz="2400" dirty="0">
                <a:latin typeface="Constantia"/>
              </a:rPr>
              <a:t>studenti di scuola secondaria superiore o i soggetti aventi la potestà genitoriale possono presentare reclamo all’Ufficio Scolastico Regionale competente contro le violazioni delle norme di cui agli articoli 2,3,4 e 5 del regolamento commesse in relazione all’organizzazione dei percorsi di alternanza, o a disposizioni emanate dalle istituzioni scolastiche in contrasto al regolamento.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sz="2400" dirty="0" smtClean="0">
                <a:latin typeface="Constantia"/>
              </a:rPr>
              <a:t>Il </a:t>
            </a:r>
            <a:r>
              <a:rPr lang="it-IT" sz="2400" dirty="0">
                <a:latin typeface="Constantia"/>
              </a:rPr>
              <a:t>Dirigente, o altro Dirigente delegato, decide sul reclamo avvalendosi dell’istruttoria della Commissione, effettuata esclusivamente in base all’esame della documentazione presentata entro 30 gg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450486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1400" b="0" dirty="0">
                <a:solidFill>
                  <a:srgbClr val="000000"/>
                </a:solidFill>
                <a:latin typeface="Calibri"/>
              </a:rPr>
              <a:t/>
            </a:r>
            <a:br>
              <a:rPr lang="it-IT" sz="1400" b="0" dirty="0">
                <a:solidFill>
                  <a:srgbClr val="000000"/>
                </a:solidFill>
                <a:latin typeface="Calibri"/>
              </a:rPr>
            </a:br>
            <a:r>
              <a:rPr lang="it-IT" dirty="0">
                <a:solidFill>
                  <a:schemeClr val="bg2"/>
                </a:solidFill>
                <a:latin typeface="Calibri"/>
              </a:rPr>
              <a:t>Tutor per l’Alternanza scuola-lavoro di ANPAL Servizi </a:t>
            </a:r>
            <a:r>
              <a:rPr lang="it-IT" sz="2800" b="0" dirty="0" smtClean="0">
                <a:solidFill>
                  <a:schemeClr val="bg2"/>
                </a:solidFill>
                <a:latin typeface="Wingdings"/>
              </a:rPr>
              <a:t> </a:t>
            </a:r>
            <a:endParaRPr lang="it-IT" sz="2800" b="0" dirty="0">
              <a:solidFill>
                <a:schemeClr val="bg2"/>
              </a:solidFill>
              <a:latin typeface="Wingding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1400" dirty="0">
              <a:solidFill>
                <a:srgbClr val="000000"/>
              </a:solidFill>
              <a:latin typeface="Calibri"/>
            </a:endParaRPr>
          </a:p>
          <a:p>
            <a:pPr marL="0" indent="0" algn="just">
              <a:buNone/>
            </a:pPr>
            <a:r>
              <a:rPr lang="it-IT" sz="3200" dirty="0">
                <a:latin typeface="Calibri"/>
              </a:rPr>
              <a:t>In forza del </a:t>
            </a:r>
            <a:r>
              <a:rPr lang="it-IT" sz="3200" b="1" dirty="0">
                <a:latin typeface="Calibri"/>
              </a:rPr>
              <a:t>Protocollo d’intesa MIUR-ANPAL </a:t>
            </a:r>
            <a:r>
              <a:rPr lang="it-IT" sz="3200" dirty="0">
                <a:latin typeface="Calibri"/>
              </a:rPr>
              <a:t>siglato a ottobre 2017 – </a:t>
            </a:r>
            <a:r>
              <a:rPr lang="it-IT" sz="3200" dirty="0" smtClean="0">
                <a:latin typeface="Calibri"/>
              </a:rPr>
              <a:t>si </a:t>
            </a:r>
            <a:r>
              <a:rPr lang="it-IT" sz="3200" dirty="0">
                <a:latin typeface="Calibri"/>
              </a:rPr>
              <a:t>intende favorire l’integrazione con il mondo del lavoro affinché gli Istituti secondari superiori di secondo grado, statali e paritari, possano migliorare o potenziare la qualità dei percorsi di </a:t>
            </a:r>
            <a:r>
              <a:rPr lang="it-IT" sz="3200" b="1" dirty="0">
                <a:latin typeface="Calibri"/>
              </a:rPr>
              <a:t>Alternanza scuola-lavoro </a:t>
            </a:r>
            <a:endParaRPr lang="it-IT" sz="3200" dirty="0">
              <a:latin typeface="Calibri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27485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/>
                </a:solidFill>
                <a:latin typeface="Calibri"/>
              </a:rPr>
              <a:t>Tutor per l’Alternanza scuola-lavoro di ANPAL Servizi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3600" b="1" dirty="0">
                <a:latin typeface="Calibri"/>
              </a:rPr>
              <a:t>Scopo dell’Intervento </a:t>
            </a:r>
            <a:endParaRPr lang="it-IT" sz="3600" b="1" dirty="0" smtClean="0">
              <a:latin typeface="Calibri"/>
            </a:endParaRPr>
          </a:p>
          <a:p>
            <a:pPr marL="0" indent="0" algn="just">
              <a:buNone/>
            </a:pPr>
            <a:r>
              <a:rPr lang="it-IT" sz="3600" b="1" dirty="0">
                <a:latin typeface="Calibri"/>
              </a:rPr>
              <a:t>	</a:t>
            </a:r>
            <a:r>
              <a:rPr lang="it-IT" b="1" dirty="0" smtClean="0">
                <a:latin typeface="Calibri"/>
              </a:rPr>
              <a:t>Ambiti </a:t>
            </a:r>
            <a:r>
              <a:rPr lang="it-IT" b="1" dirty="0">
                <a:latin typeface="Calibri"/>
              </a:rPr>
              <a:t>prioritari: </a:t>
            </a:r>
            <a:endParaRPr lang="it-IT" dirty="0">
              <a:latin typeface="Calibri"/>
            </a:endParaRPr>
          </a:p>
          <a:p>
            <a:pPr marL="283464" lvl="1" indent="0" algn="just">
              <a:buNone/>
            </a:pPr>
            <a:r>
              <a:rPr lang="it-IT" dirty="0">
                <a:latin typeface="Wingdings"/>
              </a:rPr>
              <a:t> </a:t>
            </a:r>
            <a:r>
              <a:rPr lang="it-IT" dirty="0" smtClean="0">
                <a:latin typeface="Calibri" panose="020F0502020204030204" pitchFamily="34" charset="0"/>
              </a:rPr>
              <a:t>Ra</a:t>
            </a:r>
            <a:r>
              <a:rPr lang="it-IT" dirty="0" smtClean="0">
                <a:latin typeface="Calibri"/>
              </a:rPr>
              <a:t>fforzamento </a:t>
            </a:r>
            <a:r>
              <a:rPr lang="it-IT" dirty="0">
                <a:latin typeface="Calibri"/>
              </a:rPr>
              <a:t>del </a:t>
            </a:r>
            <a:r>
              <a:rPr lang="it-IT" dirty="0">
                <a:latin typeface="Calibri" panose="020F0502020204030204" pitchFamily="34" charset="0"/>
              </a:rPr>
              <a:t>sistema</a:t>
            </a:r>
            <a:r>
              <a:rPr lang="it-IT" dirty="0">
                <a:latin typeface="Calibri"/>
              </a:rPr>
              <a:t> di Alternanza S-L e costruzione di relazioni stabili con gli attori del mercato del lavoro pubblici privati, del terzo settore, della cultura, dello </a:t>
            </a:r>
            <a:r>
              <a:rPr lang="it-IT" dirty="0" smtClean="0">
                <a:latin typeface="Calibri"/>
              </a:rPr>
              <a:t>sport… </a:t>
            </a:r>
            <a:endParaRPr lang="it-IT" dirty="0">
              <a:latin typeface="Calibri"/>
            </a:endParaRPr>
          </a:p>
          <a:p>
            <a:pPr marL="283464" lvl="1" indent="0" algn="just">
              <a:buNone/>
            </a:pPr>
            <a:r>
              <a:rPr lang="it-IT" dirty="0">
                <a:latin typeface="Wingdings"/>
              </a:rPr>
              <a:t> </a:t>
            </a:r>
            <a:r>
              <a:rPr lang="it-IT" dirty="0">
                <a:latin typeface="Calibri"/>
              </a:rPr>
              <a:t>Accompagnamento del processo dell’Alternanza S-L attraverso la qualificazione delle fasi di progettazione, gestione e monitoraggio dei percorsi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24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345153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dirty="0">
                <a:solidFill>
                  <a:schemeClr val="bg2"/>
                </a:solidFill>
                <a:latin typeface="Calibri"/>
              </a:rPr>
              <a:t>Tutor per l’Alternanza scuola-lavoro di ANPAL Servizi</a:t>
            </a:r>
            <a:endParaRPr lang="it-IT" sz="3200" dirty="0">
              <a:solidFill>
                <a:schemeClr val="bg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1400" dirty="0">
              <a:solidFill>
                <a:srgbClr val="000000"/>
              </a:solidFill>
              <a:latin typeface="Calibri"/>
            </a:endParaRPr>
          </a:p>
          <a:p>
            <a:pPr marL="0" indent="0" algn="just">
              <a:buNone/>
            </a:pPr>
            <a:r>
              <a:rPr lang="it-IT" sz="3600" dirty="0">
                <a:latin typeface="Calibri"/>
              </a:rPr>
              <a:t>Il Tutor di ANPAL Servizi è una figura di raccordo per favorire la </a:t>
            </a:r>
            <a:r>
              <a:rPr lang="it-IT" sz="3600" b="1" dirty="0">
                <a:latin typeface="Calibri"/>
              </a:rPr>
              <a:t>condivisione di obiettivi e linguaggi </a:t>
            </a:r>
            <a:r>
              <a:rPr lang="it-IT" sz="3600" dirty="0">
                <a:latin typeface="Calibri"/>
              </a:rPr>
              <a:t>tra il sistema dell’istruzione secondaria superiore e il mondo del lavoro nel potenziamento dell’Alternanza </a:t>
            </a:r>
            <a:r>
              <a:rPr lang="it-IT" sz="3600" dirty="0" smtClean="0">
                <a:latin typeface="Calibri"/>
              </a:rPr>
              <a:t>scuola-lavoro.</a:t>
            </a:r>
          </a:p>
          <a:p>
            <a:endParaRPr lang="it-IT" sz="1400" dirty="0" smtClean="0">
              <a:solidFill>
                <a:srgbClr val="000000"/>
              </a:solidFill>
              <a:latin typeface="Calibri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25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658944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/>
                </a:solidFill>
                <a:latin typeface="Calibri"/>
              </a:rPr>
              <a:t>Tutor per l’Alternanza scuola-lavoro di ANPAL Servizi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600" b="1" dirty="0">
                <a:solidFill>
                  <a:srgbClr val="000000"/>
                </a:solidFill>
                <a:latin typeface="Calibri"/>
              </a:rPr>
              <a:t>COMPITI</a:t>
            </a:r>
          </a:p>
          <a:p>
            <a:endParaRPr lang="it-IT" sz="1400" dirty="0">
              <a:latin typeface="Calibri"/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sz="2600" dirty="0">
                <a:latin typeface="Calibri"/>
              </a:rPr>
              <a:t>supporta lo sviluppo di azioni volte a favorire l’attivazione dei percorsi di Alternanza scuola-lavoro, </a:t>
            </a:r>
            <a:r>
              <a:rPr lang="it-IT" sz="2600" b="1" dirty="0">
                <a:latin typeface="Calibri"/>
              </a:rPr>
              <a:t>nel rispetto delle competenze del Dirigente Scolastico e del team scolastico </a:t>
            </a:r>
            <a:endParaRPr lang="it-IT" sz="2600" dirty="0">
              <a:latin typeface="Calibri"/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sz="2600" dirty="0">
                <a:latin typeface="Calibri"/>
              </a:rPr>
              <a:t>supporta le istituzioni scolastiche nella gestione del rapporto con le Strutture ospitanti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sz="2600" dirty="0">
                <a:latin typeface="Calibri"/>
              </a:rPr>
              <a:t>garantisce il trasferimento delle metodologie e degli strumenti relativi agli ambiti concordati attraverso un Piano Generale di Supporto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it-IT" sz="2600" dirty="0">
                <a:latin typeface="Calibri"/>
              </a:rPr>
              <a:t>fornisce informazioni sul contesto territoriale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26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963705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Grazie per l’attenzione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5E778-9AB9-4198-9005-F8D23ABD65CD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  <p:pic>
        <p:nvPicPr>
          <p:cNvPr id="5122" name="Picture 2" descr="Risultati immagini per alternanza scuola lavo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84887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59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/>
                </a:solidFill>
              </a:rPr>
              <a:t>Alternanza Scuola Lavoro</a:t>
            </a:r>
            <a:br>
              <a:rPr lang="it-IT" dirty="0">
                <a:solidFill>
                  <a:schemeClr val="bg2"/>
                </a:solidFill>
              </a:rPr>
            </a:br>
            <a:r>
              <a:rPr lang="it-IT" dirty="0" err="1">
                <a:solidFill>
                  <a:schemeClr val="bg2"/>
                </a:solidFill>
              </a:rPr>
              <a:t>a.s.</a:t>
            </a:r>
            <a:r>
              <a:rPr lang="it-IT" dirty="0">
                <a:solidFill>
                  <a:schemeClr val="bg2"/>
                </a:solidFill>
              </a:rPr>
              <a:t> 2016/17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683568" y="1988840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it-IT" altLang="it-IT" sz="2800" dirty="0">
                <a:solidFill>
                  <a:srgbClr val="000000"/>
                </a:solidFill>
                <a:latin typeface="Verdana" pitchFamily="34" charset="0"/>
              </a:rPr>
              <a:t>Sono stati </a:t>
            </a:r>
            <a:r>
              <a:rPr lang="it-IT" altLang="it-IT" sz="2800" dirty="0" smtClean="0">
                <a:solidFill>
                  <a:srgbClr val="000000"/>
                </a:solidFill>
                <a:latin typeface="Verdana" pitchFamily="34" charset="0"/>
              </a:rPr>
              <a:t>attivati 6.100 </a:t>
            </a:r>
            <a:r>
              <a:rPr lang="it-IT" altLang="it-IT" sz="2800" dirty="0">
                <a:solidFill>
                  <a:srgbClr val="000000"/>
                </a:solidFill>
                <a:latin typeface="Verdana" pitchFamily="34" charset="0"/>
              </a:rPr>
              <a:t>percorsi per circa 12.000 studenti</a:t>
            </a:r>
            <a:r>
              <a:rPr lang="it-IT" altLang="it-IT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40967"/>
            <a:ext cx="467677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/>
                </a:solidFill>
              </a:rPr>
              <a:t>Alternanza Scuola Lavoro</a:t>
            </a:r>
            <a:br>
              <a:rPr lang="it-IT" dirty="0">
                <a:solidFill>
                  <a:schemeClr val="bg2"/>
                </a:solidFill>
              </a:rPr>
            </a:br>
            <a:r>
              <a:rPr lang="it-IT" dirty="0" err="1">
                <a:solidFill>
                  <a:schemeClr val="bg2"/>
                </a:solidFill>
              </a:rPr>
              <a:t>a.s.</a:t>
            </a:r>
            <a:r>
              <a:rPr lang="it-IT" dirty="0">
                <a:solidFill>
                  <a:schemeClr val="bg2"/>
                </a:solidFill>
              </a:rPr>
              <a:t> 2016/17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605011521"/>
              </p:ext>
            </p:extLst>
          </p:nvPr>
        </p:nvGraphicFramePr>
        <p:xfrm>
          <a:off x="2143108" y="31432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5533334" cy="349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/>
                </a:solidFill>
              </a:rPr>
              <a:t>Alternanza Scuola Lavoro</a:t>
            </a:r>
            <a:br>
              <a:rPr lang="it-IT" dirty="0">
                <a:solidFill>
                  <a:schemeClr val="bg2"/>
                </a:solidFill>
              </a:rPr>
            </a:br>
            <a:r>
              <a:rPr lang="it-IT" dirty="0" err="1">
                <a:solidFill>
                  <a:schemeClr val="bg2"/>
                </a:solidFill>
              </a:rPr>
              <a:t>a.s.</a:t>
            </a:r>
            <a:r>
              <a:rPr lang="it-IT" dirty="0">
                <a:solidFill>
                  <a:schemeClr val="bg2"/>
                </a:solidFill>
              </a:rPr>
              <a:t> 2016/17 in I.F.S.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Clr>
                <a:srgbClr val="F07F09"/>
              </a:buClr>
              <a:buFont typeface="Wingdings 2" pitchFamily="18" charset="2"/>
              <a:buChar char=""/>
            </a:pPr>
            <a:r>
              <a:rPr lang="it-IT" altLang="it-IT" dirty="0">
                <a:solidFill>
                  <a:srgbClr val="0070C0"/>
                </a:solidFill>
                <a:latin typeface="Verdana" pitchFamily="34" charset="0"/>
              </a:rPr>
              <a:t>32 percorsi di Impresa Formativa Simulata coinvolgendo 720 studenti per un totale 2.500 ore</a:t>
            </a:r>
          </a:p>
          <a:p>
            <a:pPr algn="just">
              <a:buClr>
                <a:srgbClr val="F07F09"/>
              </a:buClr>
              <a:buFont typeface="Wingdings 2" pitchFamily="18" charset="2"/>
              <a:buChar char=""/>
            </a:pPr>
            <a:r>
              <a:rPr lang="it-IT" altLang="it-IT" dirty="0">
                <a:solidFill>
                  <a:srgbClr val="000000"/>
                </a:solidFill>
                <a:latin typeface="Verdana" pitchFamily="34" charset="0"/>
              </a:rPr>
              <a:t>Modalità di realizzazione dell’A.S.L. attuata mediante la realizzazione di una </a:t>
            </a:r>
            <a:r>
              <a:rPr lang="it-IT" altLang="it-IT" dirty="0">
                <a:solidFill>
                  <a:srgbClr val="0070C0"/>
                </a:solidFill>
                <a:latin typeface="Verdana" pitchFamily="34" charset="0"/>
              </a:rPr>
              <a:t>azienda virtuale animata dagli studenti </a:t>
            </a:r>
            <a:r>
              <a:rPr lang="it-IT" altLang="it-IT" dirty="0">
                <a:solidFill>
                  <a:srgbClr val="000000"/>
                </a:solidFill>
                <a:latin typeface="Verdana" pitchFamily="34" charset="0"/>
              </a:rPr>
              <a:t>che svolge una attività di </a:t>
            </a:r>
            <a:r>
              <a:rPr lang="it-IT" altLang="it-IT" dirty="0">
                <a:solidFill>
                  <a:srgbClr val="0070C0"/>
                </a:solidFill>
                <a:latin typeface="Verdana" pitchFamily="34" charset="0"/>
              </a:rPr>
              <a:t>mercato di rete </a:t>
            </a:r>
            <a:r>
              <a:rPr lang="it-IT" altLang="it-IT" dirty="0">
                <a:solidFill>
                  <a:srgbClr val="000000"/>
                </a:solidFill>
                <a:latin typeface="Verdana" pitchFamily="34" charset="0"/>
              </a:rPr>
              <a:t>(e-commerce) e fa riferimento ad </a:t>
            </a:r>
            <a:r>
              <a:rPr lang="it-IT" altLang="it-IT" dirty="0">
                <a:solidFill>
                  <a:srgbClr val="0070C0"/>
                </a:solidFill>
                <a:latin typeface="Verdana" pitchFamily="34" charset="0"/>
              </a:rPr>
              <a:t>un’azienda reale </a:t>
            </a:r>
            <a:r>
              <a:rPr lang="it-IT" altLang="it-IT" dirty="0">
                <a:solidFill>
                  <a:srgbClr val="000000"/>
                </a:solidFill>
                <a:latin typeface="Verdana" pitchFamily="34" charset="0"/>
              </a:rPr>
              <a:t>(azienda tutor o madrina</a:t>
            </a:r>
            <a:r>
              <a:rPr lang="it-IT" altLang="it-IT" dirty="0" smtClean="0">
                <a:solidFill>
                  <a:srgbClr val="000000"/>
                </a:solidFill>
                <a:latin typeface="Verdana" pitchFamily="34" charset="0"/>
              </a:rPr>
              <a:t>) che </a:t>
            </a:r>
            <a:r>
              <a:rPr lang="it-IT" altLang="it-IT" dirty="0">
                <a:solidFill>
                  <a:srgbClr val="000000"/>
                </a:solidFill>
                <a:latin typeface="Verdana" pitchFamily="34" charset="0"/>
              </a:rPr>
              <a:t>costituisce il modello di riferimento da emulare in ogni fase o ciclo di vita aziendale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26680" cy="815752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bg2"/>
                </a:solidFill>
              </a:rPr>
              <a:t>Strutture ospitanti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24682"/>
              </p:ext>
            </p:extLst>
          </p:nvPr>
        </p:nvGraphicFramePr>
        <p:xfrm>
          <a:off x="2213769" y="2577306"/>
          <a:ext cx="4670425" cy="284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r:id="rId4" imgW="4669941" imgH="2847079" progId="Excel.Chart.8">
                  <p:embed/>
                </p:oleObj>
              </mc:Choice>
              <mc:Fallback>
                <p:oleObj r:id="rId4" imgW="4669941" imgH="2847079" progId="Excel.Chart.8">
                  <p:embed/>
                  <p:pic>
                    <p:nvPicPr>
                      <p:cNvPr id="0" name="Grafico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3769" y="2577306"/>
                        <a:ext cx="4670425" cy="284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41250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26680" cy="743744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bg2"/>
                </a:solidFill>
              </a:rPr>
              <a:t>Strutture ospitanti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886" y="2576690"/>
            <a:ext cx="4676191" cy="284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587050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26680" cy="815752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bg2"/>
                </a:solidFill>
              </a:rPr>
              <a:t>Strutture ospitanti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776864" cy="523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38453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/>
                </a:solidFill>
              </a:rPr>
              <a:t>Alternanza Scuola Lavoro</a:t>
            </a:r>
            <a:br>
              <a:rPr lang="it-IT" dirty="0">
                <a:solidFill>
                  <a:schemeClr val="bg2"/>
                </a:solidFill>
              </a:rPr>
            </a:br>
            <a:r>
              <a:rPr lang="it-IT" dirty="0" err="1">
                <a:solidFill>
                  <a:schemeClr val="bg2"/>
                </a:solidFill>
              </a:rPr>
              <a:t>a.s.</a:t>
            </a:r>
            <a:r>
              <a:rPr lang="it-IT" dirty="0">
                <a:solidFill>
                  <a:schemeClr val="bg2"/>
                </a:solidFill>
              </a:rPr>
              <a:t> </a:t>
            </a:r>
            <a:r>
              <a:rPr lang="it-IT" dirty="0" smtClean="0">
                <a:solidFill>
                  <a:schemeClr val="bg2"/>
                </a:solidFill>
              </a:rPr>
              <a:t>2017/18</a:t>
            </a:r>
            <a:endParaRPr lang="it-IT" dirty="0">
              <a:solidFill>
                <a:schemeClr val="bg2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043024"/>
              </p:ext>
            </p:extLst>
          </p:nvPr>
        </p:nvGraphicFramePr>
        <p:xfrm>
          <a:off x="611560" y="1772817"/>
          <a:ext cx="7992888" cy="4536502"/>
        </p:xfrm>
        <a:graphic>
          <a:graphicData uri="http://schemas.openxmlformats.org/drawingml/2006/table">
            <a:tbl>
              <a:tblPr/>
              <a:tblGrid>
                <a:gridCol w="3458664"/>
                <a:gridCol w="4534224"/>
              </a:tblGrid>
              <a:tr h="578555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600" b="1" kern="1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Microsoft YaHei"/>
                          <a:cs typeface="Arial"/>
                        </a:rPr>
                        <a:t>Classi Terze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6.500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30091">
                <a:tc>
                  <a:txBody>
                    <a:bodyPr/>
                    <a:lstStyle/>
                    <a:p>
                      <a:pPr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icrosoft YaHei"/>
                          <a:cs typeface="Arial"/>
                        </a:rPr>
                        <a:t>Licei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C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2.600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CA2"/>
                    </a:solidFill>
                  </a:tcPr>
                </a:tc>
              </a:tr>
              <a:tr h="330091">
                <a:tc>
                  <a:txBody>
                    <a:bodyPr/>
                    <a:lstStyle/>
                    <a:p>
                      <a:pPr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icrosoft YaHei"/>
                          <a:cs typeface="Arial"/>
                        </a:rPr>
                        <a:t>Tecnici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2.400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30091">
                <a:tc>
                  <a:txBody>
                    <a:bodyPr/>
                    <a:lstStyle/>
                    <a:p>
                      <a:pPr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icrosoft YaHei"/>
                          <a:cs typeface="Arial"/>
                        </a:rPr>
                        <a:t>Professionali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C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CA2"/>
                    </a:solidFill>
                  </a:tcPr>
                </a:tc>
              </a:tr>
              <a:tr h="326946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600" b="1" kern="1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Microsoft YaHei"/>
                          <a:cs typeface="Arial"/>
                        </a:rPr>
                        <a:t>Classi Quarte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6.100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30091">
                <a:tc>
                  <a:txBody>
                    <a:bodyPr/>
                    <a:lstStyle/>
                    <a:p>
                      <a:pPr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icrosoft YaHei"/>
                          <a:cs typeface="Arial"/>
                        </a:rPr>
                        <a:t>Licei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C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CA2"/>
                    </a:solidFill>
                  </a:tcPr>
                </a:tc>
              </a:tr>
              <a:tr h="330091">
                <a:tc>
                  <a:txBody>
                    <a:bodyPr/>
                    <a:lstStyle/>
                    <a:p>
                      <a:pPr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icrosoft YaHei"/>
                          <a:cs typeface="Arial"/>
                        </a:rPr>
                        <a:t>Tecnici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2.200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30091">
                <a:tc>
                  <a:txBody>
                    <a:bodyPr/>
                    <a:lstStyle/>
                    <a:p>
                      <a:pPr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icrosoft YaHei"/>
                          <a:cs typeface="Arial"/>
                        </a:rPr>
                        <a:t>Professionali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C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1.400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CA2"/>
                    </a:solidFill>
                  </a:tcPr>
                </a:tc>
              </a:tr>
              <a:tr h="330091">
                <a:tc>
                  <a:txBody>
                    <a:bodyPr/>
                    <a:lstStyle/>
                    <a:p>
                      <a:pPr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600" b="1" kern="1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Microsoft YaHei"/>
                          <a:cs typeface="Arial"/>
                        </a:rPr>
                        <a:t>Classi Quinte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5.300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30091">
                <a:tc>
                  <a:txBody>
                    <a:bodyPr/>
                    <a:lstStyle/>
                    <a:p>
                      <a:pPr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icrosoft YaHei"/>
                          <a:cs typeface="Arial"/>
                        </a:rPr>
                        <a:t>Licei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C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2.300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CA2"/>
                    </a:solidFill>
                  </a:tcPr>
                </a:tc>
              </a:tr>
              <a:tr h="330091">
                <a:tc>
                  <a:txBody>
                    <a:bodyPr/>
                    <a:lstStyle/>
                    <a:p>
                      <a:pPr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icrosoft YaHei"/>
                          <a:cs typeface="Arial"/>
                        </a:rPr>
                        <a:t>Tecnici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1.900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30091">
                <a:tc>
                  <a:txBody>
                    <a:bodyPr/>
                    <a:lstStyle/>
                    <a:p>
                      <a:pPr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icrosoft YaHei"/>
                          <a:cs typeface="Arial"/>
                        </a:rPr>
                        <a:t>Professionali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C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Microsoft YaHei"/>
                          <a:cs typeface="Times New Roman"/>
                        </a:rPr>
                        <a:t>1.100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CA2"/>
                    </a:solidFill>
                  </a:tcPr>
                </a:tc>
              </a:tr>
              <a:tr h="330091">
                <a:tc>
                  <a:txBody>
                    <a:bodyPr/>
                    <a:lstStyle/>
                    <a:p>
                      <a:pPr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icrosoft YaHei"/>
                          <a:cs typeface="Arial"/>
                        </a:rPr>
                        <a:t>Totale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8525" algn="l"/>
                          <a:tab pos="1348105" algn="l"/>
                          <a:tab pos="1797050" algn="l"/>
                          <a:tab pos="2246630" algn="l"/>
                          <a:tab pos="2695575" algn="l"/>
                          <a:tab pos="3145155" algn="l"/>
                          <a:tab pos="3594100" algn="l"/>
                          <a:tab pos="4043680" algn="l"/>
                          <a:tab pos="4492625" algn="l"/>
                          <a:tab pos="4942205" algn="l"/>
                          <a:tab pos="5391150" algn="l"/>
                          <a:tab pos="5840730" algn="l"/>
                        </a:tabLst>
                      </a:pPr>
                      <a:r>
                        <a:rPr lang="it-IT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icrosoft YaHei"/>
                          <a:cs typeface="Times New Roman"/>
                        </a:rPr>
                        <a:t>17.900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7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4BFEB-FC64-4277-8E7D-BFF7AC7B2D1A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1538" y="203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3538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 - &amp;quot;Anno Scolastico 2015/16  &amp;#x0D;&amp;#x0A;I dati della scuola nella provincia di MODENA&amp;quot;&quot;/&gt;&lt;property id=&quot;20307&quot; value=&quot;256&quot;/&gt;&lt;/object&gt;&lt;object type=&quot;3&quot; unique_id=&quot;10127&quot;&gt;&lt;property id=&quot;20148&quot; value=&quot;5&quot;/&gt;&lt;property id=&quot;20300&quot; value=&quot;Diapositiva 2 - &amp;quot;Istituzioni scolastiche statali&amp;quot;&quot;/&gt;&lt;property id=&quot;20307&quot; value=&quot;258&quot;/&gt;&lt;/object&gt;&lt;object type=&quot;3&quot; unique_id=&quot;10144&quot;&gt;&lt;property id=&quot;20148&quot; value=&quot;5&quot;/&gt;&lt;property id=&quot;20300&quot; value=&quot;Diapositiva 3 - &amp;quot;Istituzioni scolastiche statali&amp;quot;&quot;/&gt;&lt;property id=&quot;20307&quot; value=&quot;259&quot;/&gt;&lt;/object&gt;&lt;object type=&quot;3&quot; unique_id=&quot;16396&quot;&gt;&lt;property id=&quot;20148&quot; value=&quot;5&quot;/&gt;&lt;property id=&quot;20300&quot; value=&quot;Diapositiva 5 - &amp;quot;Alunni nelle scuole statali&amp;quot;&quot;/&gt;&lt;property id=&quot;20307&quot; value=&quot;332&quot;/&gt;&lt;/object&gt;&lt;object type=&quot;3&quot; unique_id=&quot;16397&quot;&gt;&lt;property id=&quot;20148&quot; value=&quot;5&quot;/&gt;&lt;property id=&quot;20300&quot; value=&quot;Diapositiva 7 - &amp;quot;Rapporto Alunni/Classi&amp;quot;&quot;/&gt;&lt;property id=&quot;20307&quot; value=&quot;333&quot;/&gt;&lt;/object&gt;&lt;object type=&quot;3&quot; unique_id=&quot;16398&quot;&gt;&lt;property id=&quot;20148&quot; value=&quot;5&quot;/&gt;&lt;property id=&quot;20300&quot; value=&quot;Diapositiva 8 - &amp;quot;Rapporto Alunni/Classi&amp;quot;&quot;/&gt;&lt;property id=&quot;20307&quot; value=&quot;334&quot;/&gt;&lt;/object&gt;&lt;object type=&quot;3&quot; unique_id=&quot;16399&quot;&gt;&lt;property id=&quot;20148&quot; value=&quot;5&quot;/&gt;&lt;property id=&quot;20300&quot; value=&quot;Diapositiva 11 - &amp;quot;Scuola Primaria&amp;quot;&quot;/&gt;&lt;property id=&quot;20307&quot; value=&quot;335&quot;/&gt;&lt;/object&gt;&lt;object type=&quot;3&quot; unique_id=&quot;16664&quot;&gt;&lt;property id=&quot;20148&quot; value=&quot;5&quot;/&gt;&lt;property id=&quot;20300&quot; value=&quot;Diapositiva 9 - &amp;quot;Rapporto Alunni/Classi&amp;quot;&quot;/&gt;&lt;property id=&quot;20307&quot; value=&quot;336&quot;/&gt;&lt;/object&gt;&lt;object type=&quot;3&quot; unique_id=&quot;16665&quot;&gt;&lt;property id=&quot;20148&quot; value=&quot;5&quot;/&gt;&lt;property id=&quot;20300&quot; value=&quot;Diapositiva 10 - &amp;quot;Rapporto Alunni/Classi&amp;quot;&quot;/&gt;&lt;property id=&quot;20307&quot; value=&quot;337&quot;/&gt;&lt;/object&gt;&lt;object type=&quot;3&quot; unique_id=&quot;16666&quot;&gt;&lt;property id=&quot;20148&quot; value=&quot;5&quot;/&gt;&lt;property id=&quot;20300&quot; value=&quot;Diapositiva 12 - &amp;quot;Scuole Secondarie di II grado&amp;quot;&quot;/&gt;&lt;property id=&quot;20307&quot; value=&quot;338&quot;/&gt;&lt;/object&gt;&lt;object type=&quot;3&quot; unique_id=&quot;16738&quot;&gt;&lt;property id=&quot;20148&quot; value=&quot;5&quot;/&gt;&lt;property id=&quot;20300&quot; value=&quot;Diapositiva 6 - &amp;quot;Alunni nelle scuole statali&amp;quot;&quot;/&gt;&lt;property id=&quot;20307&quot; value=&quot;340&quot;/&gt;&lt;/object&gt;&lt;object type=&quot;3&quot; unique_id=&quot;17024&quot;&gt;&lt;property id=&quot;20148&quot; value=&quot;5&quot;/&gt;&lt;property id=&quot;20300&quot; value=&quot;Diapositiva 14 - &amp;quot;Alunni II Grado - Dettaglio licei&amp;quot;&quot;/&gt;&lt;property id=&quot;20307&quot; value=&quot;342&quot;/&gt;&lt;/object&gt;&lt;object type=&quot;3&quot; unique_id=&quot;17025&quot;&gt;&lt;property id=&quot;20148&quot; value=&quot;5&quot;/&gt;&lt;property id=&quot;20300&quot; value=&quot;Diapositiva 15 - &amp;quot;Alunni II Grado – Dettaglio tecnici&amp;quot;&quot;/&gt;&lt;property id=&quot;20307&quot; value=&quot;343&quot;/&gt;&lt;/object&gt;&lt;object type=&quot;3&quot; unique_id=&quot;17026&quot;&gt;&lt;property id=&quot;20148&quot; value=&quot;5&quot;/&gt;&lt;property id=&quot;20300&quot; value=&quot;Diapositiva 16 - &amp;quot;Alunni II Grado - Dettaglio professionali&amp;quot;&quot;/&gt;&lt;property id=&quot;20307&quot; value=&quot;344&quot;/&gt;&lt;/object&gt;&lt;object type=&quot;3&quot; unique_id=&quot;17777&quot;&gt;&lt;property id=&quot;20148&quot; value=&quot;5&quot;/&gt;&lt;property id=&quot;20300&quot; value=&quot;Diapositiva 17 - &amp;quot;Alunni con cittadinanza non italiana&amp;quot;&quot;/&gt;&lt;property id=&quot;20307&quot; value=&quot;345&quot;/&gt;&lt;/object&gt;&lt;object type=&quot;3&quot; unique_id=&quot;17778&quot;&gt;&lt;property id=&quot;20148&quot; value=&quot;5&quot;/&gt;&lt;property id=&quot;20300&quot; value=&quot;Diapositiva 18 - &amp;quot;Alunni con disabilità e posti&amp;quot;&quot;/&gt;&lt;property id=&quot;20307&quot; value=&quot;346&quot;/&gt;&lt;/object&gt;&lt;object type=&quot;3&quot; unique_id=&quot;17961&quot;&gt;&lt;property id=&quot;20148&quot; value=&quot;5&quot;/&gt;&lt;property id=&quot;20300&quot; value=&quot;Diapositiva 25 - &amp;quot;Piano delle assunzioni&amp;quot;&quot;/&gt;&lt;property id=&quot;20307&quot; value=&quot;350&quot;/&gt;&lt;/object&gt;&lt;object type=&quot;3&quot; unique_id=&quot;18084&quot;&gt;&lt;property id=&quot;20148&quot; value=&quot;5&quot;/&gt;&lt;property id=&quot;20300&quot; value=&quot;Diapositiva 13 - &amp;quot;Storico per tipo scuola&amp;quot;&quot;/&gt;&lt;property id=&quot;20307&quot; value=&quot;352&quot;/&gt;&lt;/object&gt;&lt;object type=&quot;3&quot; unique_id=&quot;18105&quot;&gt;&lt;property id=&quot;20148&quot; value=&quot;5&quot;/&gt;&lt;property id=&quot;20300&quot; value=&quot;Diapositiva 26 - &amp;quot;Nomine Fase “0” e Fase “A” Provincia di Modena&amp;quot;&quot;/&gt;&lt;property id=&quot;20307&quot; value=&quot;353&quot;/&gt;&lt;/object&gt;&lt;object type=&quot;3&quot; unique_id=&quot;18169&quot;&gt;&lt;property id=&quot;20148&quot; value=&quot;5&quot;/&gt;&lt;property id=&quot;20300&quot; value=&quot;Diapositiva 22 - &amp;quot;Totale posti personale docente&amp;quot;&quot;/&gt;&lt;property id=&quot;20307&quot; value=&quot;354&quot;/&gt;&lt;/object&gt;&lt;object type=&quot;3&quot; unique_id=&quot;18170&quot;&gt;&lt;property id=&quot;20148&quot; value=&quot;5&quot;/&gt;&lt;property id=&quot;20300&quot; value=&quot;Diapositiva 24 - &amp;quot;Totale posti personale ATA&amp;quot;&quot;/&gt;&lt;property id=&quot;20307&quot; value=&quot;355&quot;/&gt;&lt;/object&gt;&lt;object type=&quot;3&quot; unique_id=&quot;18268&quot;&gt;&lt;property id=&quot;20148&quot; value=&quot;5&quot;/&gt;&lt;property id=&quot;20300&quot; value=&quot;Diapositiva 27 - &amp;quot;Proposte di assunzione Fase “B”&amp;quot;&quot;/&gt;&lt;property id=&quot;20307&quot; value=&quot;357&quot;/&gt;&lt;/object&gt;&lt;object type=&quot;3&quot; unique_id=&quot;18294&quot;&gt;&lt;property id=&quot;20148&quot; value=&quot;5&quot;/&gt;&lt;property id=&quot;20300&quot; value=&quot;Diapositiva 23 - &amp;quot;Posti aggiuntivi personale ATA&amp;quot;&quot;/&gt;&lt;property id=&quot;20307&quot; value=&quot;358&quot;/&gt;&lt;/object&gt;&lt;object type=&quot;3&quot; unique_id=&quot;18395&quot;&gt;&lt;property id=&quot;20148&quot; value=&quot;5&quot;/&gt;&lt;property id=&quot;20300&quot; value=&quot;Diapositiva 4 - &amp;quot;Dirigenti scolastici&amp;quot;&quot;/&gt;&lt;property id=&quot;20307&quot; value=&quot;359&quot;/&gt;&lt;/object&gt;&lt;object type=&quot;3&quot; unique_id=&quot;18396&quot;&gt;&lt;property id=&quot;20148&quot; value=&quot;5&quot;/&gt;&lt;property id=&quot;20300&quot; value=&quot;Diapositiva 19 - &amp;quot;Alunni DSA&amp;quot;&quot;/&gt;&lt;property id=&quot;20307&quot; value=&quot;360&quot;/&gt;&lt;/object&gt;&lt;object type=&quot;3&quot; unique_id=&quot;18397&quot;&gt;&lt;property id=&quot;20148&quot; value=&quot;5&quot;/&gt;&lt;property id=&quot;20300&quot; value=&quot;Diapositiva 20 - &amp;quot;Alunni DSA - confronti&amp;quot;&quot;/&gt;&lt;property id=&quot;20307&quot; value=&quot;361&quot;/&gt;&lt;/object&gt;&lt;object type=&quot;3&quot; unique_id=&quot;18398&quot;&gt;&lt;property id=&quot;20148&quot; value=&quot;5&quot;/&gt;&lt;property id=&quot;20300&quot; value=&quot;Diapositiva 21 - &amp;quot;Alunni DSA - tipo di disturbo &amp;quot;&quot;/&gt;&lt;property id=&quot;20307&quot; value=&quot;36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Prospet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5744</TotalTime>
  <Words>1456</Words>
  <Application>Microsoft Office PowerPoint</Application>
  <PresentationFormat>Presentazione su schermo (4:3)</PresentationFormat>
  <Paragraphs>154</Paragraphs>
  <Slides>27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9" baseType="lpstr">
      <vt:lpstr>Astro</vt:lpstr>
      <vt:lpstr>Grafico di Microsoft Excel</vt:lpstr>
      <vt:lpstr> Alternanza Day  C.C.I.A.A. MODENA giovedì 12 aprile 2018</vt:lpstr>
      <vt:lpstr>Alternanza Scuola Lavoro a.s. 2016/17</vt:lpstr>
      <vt:lpstr>Alternanza Scuola Lavoro a.s. 2016/17</vt:lpstr>
      <vt:lpstr>Alternanza Scuola Lavoro a.s. 2016/17</vt:lpstr>
      <vt:lpstr>Alternanza Scuola Lavoro a.s. 2016/17 in I.F.S.</vt:lpstr>
      <vt:lpstr>Strutture ospitanti</vt:lpstr>
      <vt:lpstr>Strutture ospitanti</vt:lpstr>
      <vt:lpstr>Strutture ospitanti</vt:lpstr>
      <vt:lpstr>Alternanza Scuola Lavoro a.s. 2017/18</vt:lpstr>
      <vt:lpstr>Piattaforma per  l’Alternanza Scuola Lavoro</vt:lpstr>
      <vt:lpstr>Piattaforma per  l’Alternanza Scuola Lavoro</vt:lpstr>
      <vt:lpstr>Piattaforma per  l’Alternanza Scuola Lavoro</vt:lpstr>
      <vt:lpstr>Piattaforma per  l’Alternanza Scuola Lavoro</vt:lpstr>
      <vt:lpstr>Piattaforma per  l’Alternanza Scuola Lavoro</vt:lpstr>
      <vt:lpstr>Piattaforma per  l’Alternanza Scuola Lavoro</vt:lpstr>
      <vt:lpstr>Osservatorio Nazionale</vt:lpstr>
      <vt:lpstr>D.l. 195 del 3/11/2017  Carta dei diritti e dei doveri delle studentesse e degli studenti in Alternanza</vt:lpstr>
      <vt:lpstr>D.l. 195 del 3/11/2017  Carta dei diritti e dei doveri delle studentesse e degli studenti in Alternanza</vt:lpstr>
      <vt:lpstr>D.l. 195 del 3/11/2017  Carta dei diritti e dei doveri delle studentesse e degli studenti in Alternanza</vt:lpstr>
      <vt:lpstr>D.l. 195 del 3/11/2017  Carta dei diritti e dei doveri delle studentesse e degli studenti in Alternanza</vt:lpstr>
      <vt:lpstr>D.l. 195 del 3/11/2017  Carta dei diritti e dei doveri delle studentesse e degli studenti in Alternanza</vt:lpstr>
      <vt:lpstr>D.l. 195 del 3/11/2017  Carta dei diritti e dei doveri delle studentesse e degli studenti in Alternanza</vt:lpstr>
      <vt:lpstr> Tutor per l’Alternanza scuola-lavoro di ANPAL Servizi  </vt:lpstr>
      <vt:lpstr>Tutor per l’Alternanza scuola-lavoro di ANPAL Servizi </vt:lpstr>
      <vt:lpstr>Tutor per l’Alternanza scuola-lavoro di ANPAL Servizi</vt:lpstr>
      <vt:lpstr>Tutor per l’Alternanza scuola-lavoro di ANPAL Servizi</vt:lpstr>
      <vt:lpstr>Grazie per l’attenzione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Gabriella</dc:creator>
  <cp:lastModifiedBy>Administrator</cp:lastModifiedBy>
  <cp:revision>592</cp:revision>
  <cp:lastPrinted>1601-01-01T00:00:00Z</cp:lastPrinted>
  <dcterms:created xsi:type="dcterms:W3CDTF">1601-01-01T00:00:00Z</dcterms:created>
  <dcterms:modified xsi:type="dcterms:W3CDTF">2018-04-11T09:18:36Z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