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129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E14B7F-B723-4707-A2AA-384665356A69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auricella.rosamaria@gmail.com" TargetMode="External"/><Relationship Id="rId2" Type="http://schemas.openxmlformats.org/officeDocument/2006/relationships/hyperlink" Target="mailto:vinicio.ongini@istruzione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mic82300l@istruzione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1484784"/>
            <a:ext cx="6192688" cy="4680520"/>
          </a:xfrm>
        </p:spPr>
        <p:txBody>
          <a:bodyPr>
            <a:normAutofit lnSpcReduction="10000"/>
          </a:bodyPr>
          <a:lstStyle/>
          <a:p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scuole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del V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Municipio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hanno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partecipato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programma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Miur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Scuole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 Centro”</a:t>
            </a:r>
          </a:p>
          <a:p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collaborazione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Municipio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Roma V,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Roma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Capitale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l’Osservatorio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nazionale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l’integrazione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l’educazione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interculturale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Miur</a:t>
            </a:r>
            <a:endParaRPr lang="en-US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Organizzano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Seminario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nazionale</a:t>
            </a:r>
            <a:endParaRPr lang="en-US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Le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periferie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centro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territorio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confronto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contesti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multiculturali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aprile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2017, ore 9-18</a:t>
            </a:r>
          </a:p>
          <a:p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l’Istituto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Comprensivo</a:t>
            </a:r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G. B. Valente, via G. B. Valente, 99, Roma</a:t>
            </a:r>
            <a:endParaRPr lang="it-IT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891" y="369185"/>
            <a:ext cx="461278" cy="43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07905" y="739443"/>
            <a:ext cx="20138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lish111 Adagio BT"/>
                <a:ea typeface="Times New Roman" pitchFamily="18" charset="0"/>
                <a:cs typeface="Arial" pitchFamily="34" charset="0"/>
              </a:rPr>
              <a:t>Ministero dell’Istruzione, dell’Università e della Ricerca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69803"/>
            <a:ext cx="2088232" cy="70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 Narrow" pitchFamily="34" charset="0"/>
            </a:endParaRPr>
          </a:p>
          <a:p>
            <a:pPr marL="0" indent="0">
              <a:buNone/>
            </a:pPr>
            <a:endParaRPr lang="it-IT" sz="16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it-IT" sz="1600" dirty="0"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00704"/>
              </p:ext>
            </p:extLst>
          </p:nvPr>
        </p:nvGraphicFramePr>
        <p:xfrm>
          <a:off x="539552" y="476672"/>
          <a:ext cx="7080448" cy="3291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080448"/>
              </a:tblGrid>
              <a:tr h="2232248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Coordinamento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organizzativo</a:t>
                      </a:r>
                      <a:r>
                        <a:rPr lang="en-US" sz="1800" b="0" dirty="0" smtClean="0"/>
                        <a:t> del </a:t>
                      </a:r>
                      <a:r>
                        <a:rPr lang="en-US" sz="1800" b="0" dirty="0" err="1" smtClean="0"/>
                        <a:t>seminario</a:t>
                      </a:r>
                      <a:r>
                        <a:rPr lang="en-US" sz="1800" b="0" dirty="0" smtClean="0"/>
                        <a:t>:</a:t>
                      </a:r>
                    </a:p>
                    <a:p>
                      <a:endParaRPr lang="en-US" sz="1600" b="0" dirty="0" smtClean="0"/>
                    </a:p>
                    <a:p>
                      <a:r>
                        <a:rPr lang="en-US" sz="1600" b="0" dirty="0" smtClean="0"/>
                        <a:t>Vinicio Ongini,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Osservatorio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nazionale</a:t>
                      </a:r>
                      <a:r>
                        <a:rPr lang="en-US" sz="1600" b="0" baseline="0" dirty="0" smtClean="0"/>
                        <a:t> per </a:t>
                      </a:r>
                      <a:r>
                        <a:rPr lang="en-US" sz="1600" b="0" baseline="0" dirty="0" err="1" smtClean="0"/>
                        <a:t>integrazione</a:t>
                      </a:r>
                      <a:r>
                        <a:rPr lang="en-US" sz="1600" b="0" baseline="0" dirty="0" smtClean="0"/>
                        <a:t>, </a:t>
                      </a:r>
                      <a:r>
                        <a:rPr lang="en-US" sz="1600" b="0" baseline="0" dirty="0" err="1" smtClean="0"/>
                        <a:t>Miur</a:t>
                      </a:r>
                      <a:r>
                        <a:rPr lang="en-US" sz="1600" b="0" baseline="0" dirty="0" smtClean="0"/>
                        <a:t>, </a:t>
                      </a:r>
                      <a:r>
                        <a:rPr lang="en-US" sz="1600" b="0" baseline="0" dirty="0" smtClean="0">
                          <a:hlinkClick r:id="rId2"/>
                        </a:rPr>
                        <a:t>vinicio.ongini@istruzione.it</a:t>
                      </a:r>
                      <a:endParaRPr lang="en-US" sz="1600" b="0" baseline="0" dirty="0" smtClean="0"/>
                    </a:p>
                    <a:p>
                      <a:r>
                        <a:rPr lang="en-US" sz="1600" b="0" dirty="0" err="1" smtClean="0"/>
                        <a:t>Rosamaria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Lauricella</a:t>
                      </a:r>
                      <a:r>
                        <a:rPr lang="en-US" sz="1600" b="0" dirty="0" smtClean="0"/>
                        <a:t>, D.S. </a:t>
                      </a:r>
                      <a:r>
                        <a:rPr lang="en-US" sz="1600" b="0" dirty="0" err="1" smtClean="0"/>
                        <a:t>Istituto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Comprensivo</a:t>
                      </a:r>
                      <a:r>
                        <a:rPr lang="en-US" sz="1600" b="0" baseline="0" dirty="0" smtClean="0"/>
                        <a:t> “Valente”, Roma, </a:t>
                      </a:r>
                      <a:r>
                        <a:rPr lang="en-US" sz="1600" b="0" baseline="0" dirty="0" smtClean="0">
                          <a:hlinkClick r:id="rId3"/>
                        </a:rPr>
                        <a:t>lauricella.rosamaria@gmail.com</a:t>
                      </a:r>
                      <a:endParaRPr lang="en-US" sz="1600" b="0" baseline="0" dirty="0" smtClean="0"/>
                    </a:p>
                    <a:p>
                      <a:endParaRPr lang="en-US" sz="1600" b="0" baseline="0" dirty="0" smtClean="0"/>
                    </a:p>
                    <a:p>
                      <a:r>
                        <a:rPr lang="en-US" sz="1600" b="0" baseline="0" dirty="0" smtClean="0"/>
                        <a:t>E’ </a:t>
                      </a:r>
                      <a:r>
                        <a:rPr lang="en-US" sz="1600" b="0" baseline="0" dirty="0" err="1" smtClean="0"/>
                        <a:t>necessario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iscriversi</a:t>
                      </a:r>
                      <a:r>
                        <a:rPr lang="en-US" sz="1600" b="0" baseline="0" dirty="0" smtClean="0"/>
                        <a:t> al </a:t>
                      </a:r>
                      <a:r>
                        <a:rPr lang="en-US" sz="1600" b="0" baseline="0" dirty="0" err="1" smtClean="0"/>
                        <a:t>seminario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specificando</a:t>
                      </a:r>
                      <a:r>
                        <a:rPr lang="en-US" sz="1600" b="0" baseline="0" dirty="0" smtClean="0"/>
                        <a:t> la </a:t>
                      </a:r>
                      <a:r>
                        <a:rPr lang="en-US" sz="1600" b="0" baseline="0" dirty="0" err="1" smtClean="0"/>
                        <a:t>propria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attività</a:t>
                      </a:r>
                      <a:r>
                        <a:rPr lang="en-US" sz="1600" b="0" baseline="0" dirty="0" smtClean="0"/>
                        <a:t> e </a:t>
                      </a:r>
                      <a:r>
                        <a:rPr lang="en-US" sz="1600" b="0" baseline="0" dirty="0" err="1" smtClean="0"/>
                        <a:t>indicando</a:t>
                      </a:r>
                      <a:r>
                        <a:rPr lang="en-US" sz="1600" b="0" baseline="0" dirty="0" smtClean="0"/>
                        <a:t>  2 </a:t>
                      </a:r>
                      <a:r>
                        <a:rPr lang="en-US" sz="1600" b="0" baseline="0" dirty="0" err="1" smtClean="0"/>
                        <a:t>preferenze</a:t>
                      </a:r>
                      <a:r>
                        <a:rPr lang="en-US" sz="1600" b="0" baseline="0" dirty="0" smtClean="0"/>
                        <a:t> per </a:t>
                      </a:r>
                      <a:r>
                        <a:rPr lang="en-US" sz="1600" b="0" baseline="0" dirty="0" err="1" smtClean="0"/>
                        <a:t>i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gruppi</a:t>
                      </a:r>
                      <a:r>
                        <a:rPr lang="en-US" sz="1600" b="0" baseline="0" dirty="0" smtClean="0"/>
                        <a:t> di </a:t>
                      </a:r>
                      <a:r>
                        <a:rPr lang="en-US" sz="1600" b="0" baseline="0" dirty="0" err="1" smtClean="0"/>
                        <a:t>lavoro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1" baseline="0" dirty="0" err="1" smtClean="0"/>
                        <a:t>entro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il</a:t>
                      </a:r>
                      <a:r>
                        <a:rPr lang="en-US" sz="1600" b="1" baseline="0" dirty="0" smtClean="0"/>
                        <a:t> 5 </a:t>
                      </a:r>
                      <a:r>
                        <a:rPr lang="en-US" sz="1600" b="1" baseline="0" dirty="0" err="1" smtClean="0"/>
                        <a:t>aprile</a:t>
                      </a:r>
                      <a:r>
                        <a:rPr lang="en-US" sz="1600" b="0" baseline="0" dirty="0" smtClean="0"/>
                        <a:t>, al </a:t>
                      </a:r>
                      <a:r>
                        <a:rPr lang="en-US" sz="1600" b="0" baseline="0" dirty="0" err="1" smtClean="0"/>
                        <a:t>seguente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indirizzo</a:t>
                      </a:r>
                      <a:r>
                        <a:rPr lang="en-US" sz="1600" b="0" baseline="0" dirty="0" smtClean="0"/>
                        <a:t>:</a:t>
                      </a:r>
                    </a:p>
                    <a:p>
                      <a:r>
                        <a:rPr lang="en-US" sz="1600" b="0" baseline="0" dirty="0" smtClean="0">
                          <a:hlinkClick r:id="rId4"/>
                        </a:rPr>
                        <a:t>rmic82300l@istruzione.it</a:t>
                      </a:r>
                      <a:endParaRPr lang="en-US" sz="1600" b="0" baseline="0" dirty="0" smtClean="0"/>
                    </a:p>
                    <a:p>
                      <a:r>
                        <a:rPr kumimoji="0" lang="it-IT" sz="1600" b="0" kern="1200" dirty="0" smtClean="0">
                          <a:effectLst/>
                        </a:rPr>
                        <a:t>Per info:  I.C Valente, </a:t>
                      </a:r>
                      <a:r>
                        <a:rPr kumimoji="0" lang="it-IT" sz="1600" b="0" kern="1200" dirty="0" err="1" smtClean="0">
                          <a:effectLst/>
                        </a:rPr>
                        <a:t>tel</a:t>
                      </a:r>
                      <a:r>
                        <a:rPr kumimoji="0" lang="it-IT" sz="1600" b="0" kern="1200" dirty="0" smtClean="0">
                          <a:effectLst/>
                        </a:rPr>
                        <a:t> 062596165. </a:t>
                      </a:r>
                    </a:p>
                    <a:p>
                      <a:r>
                        <a:rPr kumimoji="0" lang="it-IT" sz="1600" b="0" kern="1200" dirty="0" smtClean="0">
                          <a:effectLst/>
                        </a:rPr>
                        <a:t>                       Verrà rilasciato attestato di partecipazione.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86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parola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periferia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viene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associata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spesso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immagini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disagio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delle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difficoltà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urbane 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multiculturalità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Ma la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periferia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è davvero più fragile e più a rischio? O forse, proprio in virtù delle sue complessità, potrebbe essere più dinamica e aperta? Come si può trasformare concretamente la «difficoltà urbana» in opportunità? L’obiettivo di questo seminario è di far conoscere e valorizzare le idee, le sperimentazioni, le energie che vengono dalle periferie. Sono prove di futuro, tentativi di costruire ponti  per facilitare scambi e interazioni tra le associazioni e le istituzioni del territorio e rafforzare reti di buone pratiche tra le scuole della città. Porteranno le loro esperienze al seminario scuole e associazioni di Napoli e Milano.</a:t>
            </a:r>
          </a:p>
          <a:p>
            <a:pPr marL="0" indent="0" algn="just">
              <a:buNone/>
            </a:pPr>
            <a:endParaRPr lang="it-I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918084"/>
            <a:ext cx="5544616" cy="2782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6089650" y="5308437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 Narrow" pitchFamily="34" charset="0"/>
              </a:rPr>
              <a:t>Porto </a:t>
            </a:r>
            <a:r>
              <a:rPr lang="en-US" sz="1100" dirty="0" err="1" smtClean="0">
                <a:latin typeface="Arial Narrow" pitchFamily="34" charset="0"/>
              </a:rPr>
              <a:t>Fluviale</a:t>
            </a:r>
            <a:endParaRPr lang="it-IT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5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17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9,00</a:t>
            </a:r>
            <a:r>
              <a:rPr lang="en-US" sz="17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Registrazione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caff</a:t>
            </a:r>
            <a:r>
              <a:rPr lang="it-IT" sz="1700" dirty="0" smtClean="0">
                <a:latin typeface="Times New Roman" pitchFamily="18" charset="0"/>
                <a:cs typeface="Times New Roman" pitchFamily="18" charset="0"/>
              </a:rPr>
              <a:t>è con «special muffin», a cura di IIS Giorgi</a:t>
            </a:r>
          </a:p>
          <a:p>
            <a:pPr marL="0" indent="0" algn="just">
              <a:buNone/>
            </a:pPr>
            <a:endParaRPr lang="en-US" sz="1700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Rosa Maria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Lauricella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scolastico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degli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Istituti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comprensivi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“Valente” e “Gandhi”</a:t>
            </a:r>
          </a:p>
          <a:p>
            <a:pPr marL="0" indent="0" algn="just"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7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9,30</a:t>
            </a:r>
            <a:r>
              <a:rPr lang="en-US" sz="17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Apertura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“a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regola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d’arte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alunni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degli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Istituti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comprensivi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“Valente” e “Gandhi”,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dell’Istituto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Superiore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Ambrosoli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 e del Centro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provinciale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l’Istruzione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degli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adulti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(CPIA 2), Roma</a:t>
            </a:r>
          </a:p>
          <a:p>
            <a:pPr marL="0" indent="0" algn="just">
              <a:buNone/>
            </a:pPr>
            <a:endParaRPr lang="en-US" sz="1700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7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10,00</a:t>
            </a:r>
            <a:r>
              <a:rPr lang="en-US" sz="1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Saluti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istituzionali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Jessica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Amedei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Assessore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del V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Municipio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Baldassarre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Assessore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Roma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Capitale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Rosa De Pasquale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Capo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Dipartimento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l’istruzione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 la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formazione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7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Vinicio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Ongini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Osservatorio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nazionale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l’integrazione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7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10,30</a:t>
            </a:r>
            <a:r>
              <a:rPr lang="en-US" sz="17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intervento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Susanna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Owusu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Twumwak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Paula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Baudet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Vivanco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movimento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Italianisenzacittadinanza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7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10,40</a:t>
            </a:r>
            <a:r>
              <a:rPr lang="en-US" sz="17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periferie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di Roma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negli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anni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settanta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presentazione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proiezione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alcune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parti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docufilm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tacere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l’esperienza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725” di don Roberto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Sardelli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all’Acquedotto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Felice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presente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all’incontro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cura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Elena De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Santis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Assessore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del VII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Municipio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Roma</a:t>
            </a:r>
          </a:p>
          <a:p>
            <a:pPr marL="0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9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11,00</a:t>
            </a:r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periferie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di Roma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oggi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Francesco Giovanni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Truglia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Istat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Maria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Grazia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Battisti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sociologa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ricerca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dell’Università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 Roma “La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Sapienza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metropoli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ineguale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Analisi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sociologica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quadrante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di Roma</a:t>
            </a:r>
          </a:p>
          <a:p>
            <a:pPr marL="0" indent="0" algn="just">
              <a:buNone/>
            </a:pPr>
            <a:endParaRPr lang="en-US" sz="1600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11,30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Tavola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rotonda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 Le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ricerche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e le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proposte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formazione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dell’Università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Massimiliano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Fiorucci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Università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Roma 3,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Italo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Fiorin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Università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Lumsa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Fabio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Bocci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Università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Roma 3,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Cristiana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Lardo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Università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Tor di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Vergata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12,30</a:t>
            </a:r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Dibattito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13,30-14,30</a:t>
            </a:r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Buffet</a:t>
            </a:r>
          </a:p>
          <a:p>
            <a:pPr marL="0" indent="0" algn="just">
              <a:buNone/>
            </a:pPr>
            <a:endParaRPr lang="en-US" sz="1600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14,30-18,00</a:t>
            </a:r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Gruppi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lavoro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Ogni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lavoro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è coordinato da un dirigente scolastico o da un rappresentante del progetto 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</a:rPr>
              <a:t>Scuole al centro.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Obiettivi: far emergere e raccogliere elementi positivi ma anche criticità sulle esperienze di apertura della scuola al territorio e sulle innovazioni didattiche e organizzative in contesti multiculturali; mettere a confronto le forme di collaborazione e di interazione con le associazioni, con le famiglie, con le comunità straniere. Ogni gruppo di lavoro sarà aperto da alcune comunicazioni programmate.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2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Lingua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italiana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alunni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stranieri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diritto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allo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studio e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sostegno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scolastico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Introduce 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Stefania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Pasqualoni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scolastico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I.C. “Via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Ferraironi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Interventi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Mara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Marzullo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secondaria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 primo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grado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“F.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Baracca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Marilena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Novellino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primaria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“C.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Pisacane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Nicola Pellegrino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primaria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“R.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Balzani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bilancio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progetto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scuole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centro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con le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Associazioni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Caritas e Terra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delle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ciliege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Ida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Morello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I.C. “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Scialoia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  di Milano,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L’esperienza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delle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strutture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territoriali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per l’integrazione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Poli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Start) 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Milano</a:t>
            </a:r>
          </a:p>
          <a:p>
            <a:pPr marL="0" indent="0">
              <a:buNone/>
            </a:pPr>
            <a:endParaRPr lang="it-IT" sz="19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78" y="342816"/>
            <a:ext cx="581307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asellaDiTesto 8"/>
          <p:cNvSpPr txBox="1"/>
          <p:nvPr/>
        </p:nvSpPr>
        <p:spPr>
          <a:xfrm>
            <a:off x="6302960" y="2550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Arial Narrow" pitchFamily="34" charset="0"/>
              </a:rPr>
              <a:t>Corviale</a:t>
            </a:r>
            <a:endParaRPr lang="it-IT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0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Elio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Cascio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Save The Children,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L’esperienza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dei “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Punti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Luce”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di Ponte di Nona e Torre Maura</a:t>
            </a: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Giulia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Baiocco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responsabile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del Centro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accoglienza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via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Staderini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(CAS)</a:t>
            </a:r>
          </a:p>
          <a:p>
            <a:pPr marL="0" indent="0"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Fiorella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Farinelli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Osservatorio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nazionale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: Scuola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aperta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rapporti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con le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famiglie</a:t>
            </a: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Introduce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Marco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Pintus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scolastico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I.C. “via Dei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Sesami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Interventi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Gambato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E.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Perrone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L’Arco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Tatiana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Agostiniello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associazine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Parsec/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Tandereig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Il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progetto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Scuole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centro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all’I.C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via dei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Sesami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 la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relazione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con le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famiglie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Barbirato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I.C. “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Maffucci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”, Milano 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quartiere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Bovisa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Cosa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significa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aperta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”: le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reti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azioni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risorse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associazioni</a:t>
            </a:r>
            <a:endParaRPr lang="en-US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Dzemila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Salkanovic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mediatrice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culturale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rom,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Luglio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Centro Ex-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Fienile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Tor Bella Monaca,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punto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di vista delle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mamme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dei bambini rom</a:t>
            </a: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Daniele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Panaroni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Popika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”, Tor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Sapienza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Ricerca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Università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“La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Sapienza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Claudia Russo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Passaparola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Carla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Cordeschi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Presidente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Consiglio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istituto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IC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Fidenae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Esigenze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delle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famiglie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aspettative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verso la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endParaRPr lang="en-US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L’arte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l’integrazione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(la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musica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danza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lo sport,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teatro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Introduce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Filomena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Casale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scolastico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IIS “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Ambrosoli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4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Interventi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Donatella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Gentilini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I.C. “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Aretusa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Lo sport lingua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universale</a:t>
            </a:r>
            <a:endParaRPr lang="en-US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Loredana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Simeone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Ignazio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Presti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insegnanti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IIS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Ambrosoli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Stay Hungry Stay Foolish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accompagnati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alcuni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Angelica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Pedatella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regista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animatrice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progetto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centro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Flash Mob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Teatrale</a:t>
            </a:r>
            <a:endParaRPr lang="en-US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Lina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Porrello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Giuseppe Costanzo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I.C. “A.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Leonori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Acilia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musica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centro</a:t>
            </a:r>
            <a:endParaRPr lang="en-US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Emilia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Martinelli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Fuori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ontesto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Andrea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Falamesca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Guidetti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Dance Magic Flow,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Il Piccolo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principe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Daria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Pratesi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-e, Roma</a:t>
            </a:r>
          </a:p>
          <a:p>
            <a:pPr marL="0" indent="0">
              <a:buNone/>
            </a:pP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L’arte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l’integrazione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(cinema, radio, video,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nuove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tecnologie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Introduce e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Antonella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Cozza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vicepreside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I.C. Gandhi (San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Basilio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Interventi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Loredana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Picciolo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Federica Paoli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insegnanti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dell’I.C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. Gandhi,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corto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fatto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ragazzi</a:t>
            </a:r>
            <a:endParaRPr lang="en-US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Rosalba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Rotondo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I.C. Ilaria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Alpi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Napoli (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Scampia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ragazzi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di don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Aniello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(non c’</a:t>
            </a:r>
            <a:r>
              <a:rPr lang="it-IT" sz="6400" dirty="0" smtClean="0">
                <a:latin typeface="Times New Roman" pitchFamily="18" charset="0"/>
                <a:cs typeface="Times New Roman" pitchFamily="18" charset="0"/>
              </a:rPr>
              <a:t>è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solo Gomorra!)</a:t>
            </a: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Alvaro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Vellei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Liceo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scientifico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Amaldi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”, con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alcuni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insieme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Michele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Cavicchioli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Adriano </a:t>
            </a:r>
            <a:r>
              <a:rPr lang="en-US" sz="6400" b="1" dirty="0" err="1" smtClean="0">
                <a:latin typeface="Times New Roman" pitchFamily="18" charset="0"/>
                <a:cs typeface="Times New Roman" pitchFamily="18" charset="0"/>
              </a:rPr>
              <a:t>Foraggio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coordinatori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progetto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UndeRadio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A Tor Bella Monaca. Il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quartiere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raccontato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i="1" dirty="0" err="1" smtClean="0">
                <a:latin typeface="Times New Roman" pitchFamily="18" charset="0"/>
                <a:cs typeface="Times New Roman" pitchFamily="18" charset="0"/>
              </a:rPr>
              <a:t>ragazzi</a:t>
            </a:r>
            <a:endParaRPr lang="en-US" sz="6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1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Elena De </a:t>
            </a:r>
            <a:r>
              <a:rPr lang="en-US" sz="1700" b="1" dirty="0" err="1">
                <a:latin typeface="Times New Roman" pitchFamily="18" charset="0"/>
                <a:cs typeface="Times New Roman" pitchFamily="18" charset="0"/>
              </a:rPr>
              <a:t>Filippo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cooperativa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Dedalus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Napoli,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Osservatorio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nazionale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Miur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Laboratori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multimediali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Rewind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alle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officine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Gomitoli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minori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stranieri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accompagnati</a:t>
            </a: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Loredana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Garritano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I.C. “Karol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Woityla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Tutta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mia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città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Un’indagine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nel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quartiere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condotta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ragazzi</a:t>
            </a:r>
            <a:endParaRPr lang="en-US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Fondazione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Mondo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Digitale</a:t>
            </a: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b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Gruppo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Lingue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straniere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lettura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biblioteche</a:t>
            </a: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Introduce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Maria Rosaria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Autiero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scolastico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I.C. “Ponte Nona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Vecchio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Interventi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Berlingeri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I.C. “Ponte Nona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Vecchio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Leggere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periferia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leggere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periferia</a:t>
            </a:r>
            <a:endParaRPr lang="en-US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590465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702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Marisa Esposito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Circolo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Didattico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69,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quartiere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Barra, Napoli, 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fabbrica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delle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storie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esperienze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didattica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innovativa</a:t>
            </a:r>
            <a:endParaRPr lang="en-US" sz="17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Marisa Madera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I.C. “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Laparelli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Pezzettini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. Il festival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lettura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a Tor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Pignattara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Pigneto</a:t>
            </a:r>
            <a:endParaRPr lang="en-US" sz="17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Monica Di Bernardo e </a:t>
            </a:r>
            <a:r>
              <a:rPr lang="en-US" sz="1700" b="1" dirty="0" err="1">
                <a:latin typeface="Times New Roman" pitchFamily="18" charset="0"/>
                <a:cs typeface="Times New Roman" pitchFamily="18" charset="0"/>
              </a:rPr>
              <a:t>Doriana</a:t>
            </a: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latin typeface="Times New Roman" pitchFamily="18" charset="0"/>
                <a:cs typeface="Times New Roman" pitchFamily="18" charset="0"/>
              </a:rPr>
              <a:t>Michelini</a:t>
            </a: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insegnanti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I.C. “Via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Casale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Finocchio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progetto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Biblioteca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legalità</a:t>
            </a:r>
            <a:endParaRPr lang="en-US" sz="17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Lucia </a:t>
            </a:r>
            <a:r>
              <a:rPr lang="en-US" sz="1700" b="1" dirty="0" err="1">
                <a:latin typeface="Times New Roman" pitchFamily="18" charset="0"/>
                <a:cs typeface="Times New Roman" pitchFamily="18" charset="0"/>
              </a:rPr>
              <a:t>Vitaletti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responsabile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Biblioteca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Centro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Culturale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“Aldo Fabrizi” (S.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Basilio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Patrizia </a:t>
            </a:r>
            <a:r>
              <a:rPr lang="en-US" sz="1700" b="1" dirty="0" err="1">
                <a:latin typeface="Times New Roman" pitchFamily="18" charset="0"/>
                <a:cs typeface="Times New Roman" pitchFamily="18" charset="0"/>
              </a:rPr>
              <a:t>Sentinelli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Altramente</a:t>
            </a: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GRUPPO 6: Se 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incontra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mondo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. 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dimensione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interculturale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internazionale</a:t>
            </a: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Introduce 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coordina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Stefano Vitale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scolastico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Cpia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2, Roma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Interventi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Salvatore La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Cavera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Cpia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corso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mediatore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culturale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linguistico</a:t>
            </a:r>
            <a:endParaRPr lang="en-US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Ada Maurizio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insegnante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Cpia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Osservatorio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nazionale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Miur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La lingua </a:t>
            </a:r>
            <a:r>
              <a:rPr lang="en-US" sz="1700" i="1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include</a:t>
            </a:r>
          </a:p>
          <a:p>
            <a:pPr marL="0" indent="0"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Cristina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Tonelli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Ipsseoa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Tor Carbone,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Le vie del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cibo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design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culinario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Italia e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Francia</a:t>
            </a:r>
            <a:endParaRPr lang="en-US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Renata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Torrente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Amref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Health Italia Africa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Dalle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periferie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mondo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: Pinocchio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nero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campi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scuola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teatro</a:t>
            </a:r>
            <a:endParaRPr lang="en-US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700" b="1" dirty="0" err="1">
                <a:latin typeface="Times New Roman" pitchFamily="18" charset="0"/>
                <a:cs typeface="Times New Roman" pitchFamily="18" charset="0"/>
              </a:rPr>
              <a:t>Ireneo</a:t>
            </a: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 Spencer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associazione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“Questa</a:t>
            </a:r>
            <a:r>
              <a:rPr lang="it-IT" sz="1700" dirty="0" err="1" smtClean="0">
                <a:latin typeface="Times New Roman" pitchFamily="18" charset="0"/>
                <a:cs typeface="Times New Roman" pitchFamily="18" charset="0"/>
              </a:rPr>
              <a:t>èRoma</a:t>
            </a:r>
            <a:r>
              <a:rPr lang="it-IT" sz="17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it-IT" sz="1700" dirty="0" smtClean="0">
                <a:latin typeface="Times New Roman" pitchFamily="18" charset="0"/>
                <a:cs typeface="Times New Roman" pitchFamily="18" charset="0"/>
              </a:rPr>
              <a:t>Intervento </a:t>
            </a:r>
            <a:r>
              <a:rPr lang="it-IT" sz="1700" b="1" dirty="0" smtClean="0">
                <a:latin typeface="Times New Roman" pitchFamily="18" charset="0"/>
                <a:cs typeface="Times New Roman" pitchFamily="18" charset="0"/>
              </a:rPr>
              <a:t>ITT </a:t>
            </a:r>
            <a:r>
              <a:rPr lang="it-IT" sz="1700" b="1" dirty="0" err="1" smtClean="0">
                <a:latin typeface="Times New Roman" pitchFamily="18" charset="0"/>
                <a:cs typeface="Times New Roman" pitchFamily="18" charset="0"/>
              </a:rPr>
              <a:t>Bottardi</a:t>
            </a:r>
            <a:endParaRPr lang="it-IT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600" b="1" i="1" dirty="0">
              <a:latin typeface="Arial Narrow" pitchFamily="34" charset="0"/>
            </a:endParaRPr>
          </a:p>
          <a:p>
            <a:pPr marL="0" indent="0">
              <a:buNone/>
            </a:pPr>
            <a:endParaRPr lang="it-IT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57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1511</Words>
  <Application>Microsoft Office PowerPoint</Application>
  <PresentationFormat>Presentazione su schermo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Loggia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scuole del V municipio che hanno partecipato al programma nazionale Miur  “Scuole al Centro"  in collaborazione con il Municipio V, il Comune di Roma, l’Osservatorio nazionale per l’integrazione e l’educazione interculturale del Miur e la Fondazione Mondo Digitale</dc:title>
  <dc:creator>michela</dc:creator>
  <cp:lastModifiedBy>Administrator</cp:lastModifiedBy>
  <cp:revision>62</cp:revision>
  <dcterms:created xsi:type="dcterms:W3CDTF">2017-03-13T18:47:39Z</dcterms:created>
  <dcterms:modified xsi:type="dcterms:W3CDTF">2017-03-16T15:54:59Z</dcterms:modified>
</cp:coreProperties>
</file>