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ile con tema 1 - Color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FECB4D8-DB02-4DC6-A0A2-4F2EBAE1DC90}" styleName="Stile medio 1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94" d="100"/>
          <a:sy n="94" d="100"/>
        </p:scale>
        <p:origin x="-129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FE14B7F-B723-4707-A2AA-384665356A69}" type="datetimeFigureOut">
              <a:rPr lang="it-IT" smtClean="0"/>
              <a:t>16/03/2017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83D1F2D-E918-44DA-8FCB-A0DB3F2D54D4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14B7F-B723-4707-A2AA-384665356A69}" type="datetimeFigureOut">
              <a:rPr lang="it-IT" smtClean="0"/>
              <a:t>16/03/2017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1F2D-E918-44DA-8FCB-A0DB3F2D54D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14B7F-B723-4707-A2AA-384665356A69}" type="datetimeFigureOut">
              <a:rPr lang="it-IT" smtClean="0"/>
              <a:t>16/03/2017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1F2D-E918-44DA-8FCB-A0DB3F2D54D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FE14B7F-B723-4707-A2AA-384665356A69}" type="datetimeFigureOut">
              <a:rPr lang="it-IT" smtClean="0"/>
              <a:t>16/03/2017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83D1F2D-E918-44DA-8FCB-A0DB3F2D54D4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FE14B7F-B723-4707-A2AA-384665356A69}" type="datetimeFigureOut">
              <a:rPr lang="it-IT" smtClean="0"/>
              <a:t>16/03/2017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83D1F2D-E918-44DA-8FCB-A0DB3F2D54D4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14B7F-B723-4707-A2AA-384665356A69}" type="datetimeFigureOut">
              <a:rPr lang="it-IT" smtClean="0"/>
              <a:t>16/03/2017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1F2D-E918-44DA-8FCB-A0DB3F2D54D4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14B7F-B723-4707-A2AA-384665356A69}" type="datetimeFigureOut">
              <a:rPr lang="it-IT" smtClean="0"/>
              <a:t>16/03/2017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1F2D-E918-44DA-8FCB-A0DB3F2D54D4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FE14B7F-B723-4707-A2AA-384665356A69}" type="datetimeFigureOut">
              <a:rPr lang="it-IT" smtClean="0"/>
              <a:t>16/03/2017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83D1F2D-E918-44DA-8FCB-A0DB3F2D54D4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14B7F-B723-4707-A2AA-384665356A69}" type="datetimeFigureOut">
              <a:rPr lang="it-IT" smtClean="0"/>
              <a:t>16/03/2017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1F2D-E918-44DA-8FCB-A0DB3F2D54D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FE14B7F-B723-4707-A2AA-384665356A69}" type="datetimeFigureOut">
              <a:rPr lang="it-IT" smtClean="0"/>
              <a:t>16/03/2017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83D1F2D-E918-44DA-8FCB-A0DB3F2D54D4}" type="slidenum">
              <a:rPr lang="it-IT" smtClean="0"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FE14B7F-B723-4707-A2AA-384665356A69}" type="datetimeFigureOut">
              <a:rPr lang="it-IT" smtClean="0"/>
              <a:t>16/03/2017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83D1F2D-E918-44DA-8FCB-A0DB3F2D54D4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FE14B7F-B723-4707-A2AA-384665356A69}" type="datetimeFigureOut">
              <a:rPr lang="it-IT" smtClean="0"/>
              <a:t>16/03/2017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83D1F2D-E918-44DA-8FCB-A0DB3F2D54D4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lauricella.rosamaria@gmail.com" TargetMode="External"/><Relationship Id="rId2" Type="http://schemas.openxmlformats.org/officeDocument/2006/relationships/hyperlink" Target="mailto:vinicio.ongini@istruzione.i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mic82300l@istruzione.i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483768" y="1484784"/>
            <a:ext cx="6192688" cy="4680520"/>
          </a:xfrm>
        </p:spPr>
        <p:txBody>
          <a:bodyPr>
            <a:normAutofit lnSpcReduction="10000"/>
          </a:bodyPr>
          <a:lstStyle/>
          <a:p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en-US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scuole</a:t>
            </a:r>
            <a:r>
              <a:rPr lang="en-US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del V </a:t>
            </a:r>
            <a:r>
              <a:rPr lang="en-US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Municipio</a:t>
            </a:r>
            <a:r>
              <a:rPr lang="en-US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che</a:t>
            </a:r>
            <a:r>
              <a:rPr lang="en-US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hanno</a:t>
            </a:r>
            <a:r>
              <a:rPr lang="en-US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partecipato</a:t>
            </a:r>
            <a:r>
              <a:rPr lang="en-US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al </a:t>
            </a:r>
            <a:r>
              <a:rPr lang="en-US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programma</a:t>
            </a:r>
            <a:r>
              <a:rPr lang="en-US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Miur</a:t>
            </a:r>
            <a:r>
              <a:rPr lang="en-US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Scuole</a:t>
            </a:r>
            <a:r>
              <a:rPr lang="en-US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al Centro”</a:t>
            </a:r>
          </a:p>
          <a:p>
            <a:r>
              <a:rPr lang="en-US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collaborazione</a:t>
            </a:r>
            <a:r>
              <a:rPr lang="en-US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</a:t>
            </a:r>
            <a:r>
              <a:rPr lang="en-US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Municipio</a:t>
            </a:r>
            <a:r>
              <a:rPr lang="en-US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Roma V, </a:t>
            </a:r>
            <a:r>
              <a:rPr lang="en-US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</a:t>
            </a:r>
            <a:r>
              <a:rPr lang="en-US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Comune</a:t>
            </a:r>
            <a:r>
              <a:rPr lang="en-US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di Roma </a:t>
            </a:r>
            <a:r>
              <a:rPr lang="en-US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Capitale</a:t>
            </a:r>
            <a:r>
              <a:rPr lang="en-US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l’Osservatorio</a:t>
            </a:r>
            <a:r>
              <a:rPr lang="en-US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nazionale</a:t>
            </a:r>
            <a:r>
              <a:rPr lang="en-US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per </a:t>
            </a:r>
            <a:r>
              <a:rPr lang="en-US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l’integrazione</a:t>
            </a:r>
            <a:r>
              <a:rPr lang="en-US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l’educazione</a:t>
            </a:r>
            <a:r>
              <a:rPr lang="en-US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interculturale</a:t>
            </a:r>
            <a:r>
              <a:rPr lang="en-US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del </a:t>
            </a:r>
            <a:r>
              <a:rPr lang="en-US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Miur</a:t>
            </a:r>
            <a:endParaRPr lang="en-US" sz="1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Organizzano</a:t>
            </a:r>
            <a:r>
              <a:rPr lang="en-US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</a:t>
            </a:r>
            <a:r>
              <a:rPr lang="en-US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Seminario</a:t>
            </a:r>
            <a:r>
              <a:rPr lang="en-US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nazionale</a:t>
            </a:r>
            <a:endParaRPr lang="en-US" sz="1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Le </a:t>
            </a:r>
            <a:r>
              <a:rPr lang="en-US" sz="2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periferie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al </a:t>
            </a:r>
            <a:r>
              <a:rPr lang="en-US" sz="2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centro</a:t>
            </a:r>
            <a:endParaRPr lang="en-US" sz="20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Scuola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territorio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confronto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contesti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multiculturali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 </a:t>
            </a:r>
            <a:r>
              <a:rPr lang="en-US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aprile</a:t>
            </a:r>
            <a:r>
              <a:rPr lang="en-US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2017, ore 9-18</a:t>
            </a:r>
          </a:p>
          <a:p>
            <a:r>
              <a:rPr lang="en-US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Presso</a:t>
            </a:r>
            <a:r>
              <a:rPr lang="en-US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l’Istituto</a:t>
            </a:r>
            <a:r>
              <a:rPr lang="en-US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Comprensivo</a:t>
            </a:r>
            <a:r>
              <a:rPr lang="en-US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G. B. Valente, via G. B. Valente, 99, Roma</a:t>
            </a:r>
            <a:endParaRPr lang="it-IT" sz="16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891" y="369185"/>
            <a:ext cx="461278" cy="433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507905" y="739443"/>
            <a:ext cx="201383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nglish111 Adagio BT"/>
                <a:ea typeface="Times New Roman" pitchFamily="18" charset="0"/>
                <a:cs typeface="Arial" pitchFamily="34" charset="0"/>
              </a:rPr>
              <a:t>Ministero dell’Istruzione, dell’Università e della Ricerca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69803"/>
            <a:ext cx="2088232" cy="708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dirty="0">
              <a:latin typeface="Arial Narrow" pitchFamily="34" charset="0"/>
            </a:endParaRPr>
          </a:p>
          <a:p>
            <a:pPr marL="0" indent="0">
              <a:buNone/>
            </a:pPr>
            <a:endParaRPr lang="it-IT" sz="1600" dirty="0" smtClean="0">
              <a:latin typeface="Arial Narrow" pitchFamily="34" charset="0"/>
            </a:endParaRPr>
          </a:p>
          <a:p>
            <a:pPr marL="0" indent="0">
              <a:buNone/>
            </a:pPr>
            <a:endParaRPr lang="it-IT" sz="1600" dirty="0">
              <a:latin typeface="Arial Narrow" pitchFamily="34" charset="0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700704"/>
              </p:ext>
            </p:extLst>
          </p:nvPr>
        </p:nvGraphicFramePr>
        <p:xfrm>
          <a:off x="539552" y="476672"/>
          <a:ext cx="7080448" cy="32918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080448"/>
              </a:tblGrid>
              <a:tr h="2232248">
                <a:tc>
                  <a:txBody>
                    <a:bodyPr/>
                    <a:lstStyle/>
                    <a:p>
                      <a:r>
                        <a:rPr lang="en-US" sz="1800" b="0" dirty="0" err="1" smtClean="0"/>
                        <a:t>Coordinamento</a:t>
                      </a:r>
                      <a:r>
                        <a:rPr lang="en-US" sz="1800" b="0" dirty="0" smtClean="0"/>
                        <a:t> </a:t>
                      </a:r>
                      <a:r>
                        <a:rPr lang="en-US" sz="1800" b="0" dirty="0" err="1" smtClean="0"/>
                        <a:t>organizzativo</a:t>
                      </a:r>
                      <a:r>
                        <a:rPr lang="en-US" sz="1800" b="0" dirty="0" smtClean="0"/>
                        <a:t> del </a:t>
                      </a:r>
                      <a:r>
                        <a:rPr lang="en-US" sz="1800" b="0" dirty="0" err="1" smtClean="0"/>
                        <a:t>seminario</a:t>
                      </a:r>
                      <a:r>
                        <a:rPr lang="en-US" sz="1800" b="0" dirty="0" smtClean="0"/>
                        <a:t>:</a:t>
                      </a:r>
                    </a:p>
                    <a:p>
                      <a:endParaRPr lang="en-US" sz="1600" b="0" dirty="0" smtClean="0"/>
                    </a:p>
                    <a:p>
                      <a:r>
                        <a:rPr lang="en-US" sz="1600" b="0" dirty="0" smtClean="0"/>
                        <a:t>Vinicio Ongini,</a:t>
                      </a:r>
                      <a:r>
                        <a:rPr lang="en-US" sz="1600" b="0" baseline="0" dirty="0" smtClean="0"/>
                        <a:t> </a:t>
                      </a:r>
                      <a:r>
                        <a:rPr lang="en-US" sz="1600" b="0" baseline="0" dirty="0" err="1" smtClean="0"/>
                        <a:t>Osservatorio</a:t>
                      </a:r>
                      <a:r>
                        <a:rPr lang="en-US" sz="1600" b="0" baseline="0" dirty="0" smtClean="0"/>
                        <a:t> </a:t>
                      </a:r>
                      <a:r>
                        <a:rPr lang="en-US" sz="1600" b="0" baseline="0" dirty="0" err="1" smtClean="0"/>
                        <a:t>nazionale</a:t>
                      </a:r>
                      <a:r>
                        <a:rPr lang="en-US" sz="1600" b="0" baseline="0" dirty="0" smtClean="0"/>
                        <a:t> per </a:t>
                      </a:r>
                      <a:r>
                        <a:rPr lang="en-US" sz="1600" b="0" baseline="0" dirty="0" err="1" smtClean="0"/>
                        <a:t>integrazione</a:t>
                      </a:r>
                      <a:r>
                        <a:rPr lang="en-US" sz="1600" b="0" baseline="0" dirty="0" smtClean="0"/>
                        <a:t>, </a:t>
                      </a:r>
                      <a:r>
                        <a:rPr lang="en-US" sz="1600" b="0" baseline="0" dirty="0" err="1" smtClean="0"/>
                        <a:t>Miur</a:t>
                      </a:r>
                      <a:r>
                        <a:rPr lang="en-US" sz="1600" b="0" baseline="0" dirty="0" smtClean="0"/>
                        <a:t>, </a:t>
                      </a:r>
                      <a:r>
                        <a:rPr lang="en-US" sz="1600" b="0" baseline="0" dirty="0" smtClean="0">
                          <a:hlinkClick r:id="rId2"/>
                        </a:rPr>
                        <a:t>vinicio.ongini@istruzione.it</a:t>
                      </a:r>
                      <a:endParaRPr lang="en-US" sz="1600" b="0" baseline="0" dirty="0" smtClean="0"/>
                    </a:p>
                    <a:p>
                      <a:r>
                        <a:rPr lang="en-US" sz="1600" b="0" dirty="0" err="1" smtClean="0"/>
                        <a:t>Rosamaria</a:t>
                      </a:r>
                      <a:r>
                        <a:rPr lang="en-US" sz="1600" b="0" dirty="0" smtClean="0"/>
                        <a:t> </a:t>
                      </a:r>
                      <a:r>
                        <a:rPr lang="en-US" sz="1600" b="0" dirty="0" err="1" smtClean="0"/>
                        <a:t>Lauricella</a:t>
                      </a:r>
                      <a:r>
                        <a:rPr lang="en-US" sz="1600" b="0" dirty="0" smtClean="0"/>
                        <a:t>, D.S. </a:t>
                      </a:r>
                      <a:r>
                        <a:rPr lang="en-US" sz="1600" b="0" dirty="0" err="1" smtClean="0"/>
                        <a:t>Istituto</a:t>
                      </a:r>
                      <a:r>
                        <a:rPr lang="en-US" sz="1600" b="0" dirty="0" smtClean="0"/>
                        <a:t> </a:t>
                      </a:r>
                      <a:r>
                        <a:rPr lang="en-US" sz="1600" b="0" dirty="0" err="1" smtClean="0"/>
                        <a:t>Comprensivo</a:t>
                      </a:r>
                      <a:r>
                        <a:rPr lang="en-US" sz="1600" b="0" baseline="0" dirty="0" smtClean="0"/>
                        <a:t> “Valente”, Roma, </a:t>
                      </a:r>
                      <a:r>
                        <a:rPr lang="en-US" sz="1600" b="0" baseline="0" dirty="0" smtClean="0">
                          <a:hlinkClick r:id="rId3"/>
                        </a:rPr>
                        <a:t>lauricella.rosamaria@gmail.com</a:t>
                      </a:r>
                      <a:endParaRPr lang="en-US" sz="1600" b="0" baseline="0" dirty="0" smtClean="0"/>
                    </a:p>
                    <a:p>
                      <a:endParaRPr lang="en-US" sz="1600" b="0" baseline="0" dirty="0" smtClean="0"/>
                    </a:p>
                    <a:p>
                      <a:r>
                        <a:rPr lang="en-US" sz="1600" b="0" baseline="0" dirty="0" smtClean="0"/>
                        <a:t>E’ </a:t>
                      </a:r>
                      <a:r>
                        <a:rPr lang="en-US" sz="1600" b="0" baseline="0" dirty="0" err="1" smtClean="0"/>
                        <a:t>necessario</a:t>
                      </a:r>
                      <a:r>
                        <a:rPr lang="en-US" sz="1600" b="0" baseline="0" dirty="0" smtClean="0"/>
                        <a:t> </a:t>
                      </a:r>
                      <a:r>
                        <a:rPr lang="en-US" sz="1600" b="0" baseline="0" dirty="0" err="1" smtClean="0"/>
                        <a:t>iscriversi</a:t>
                      </a:r>
                      <a:r>
                        <a:rPr lang="en-US" sz="1600" b="0" baseline="0" dirty="0" smtClean="0"/>
                        <a:t> al </a:t>
                      </a:r>
                      <a:r>
                        <a:rPr lang="en-US" sz="1600" b="0" baseline="0" dirty="0" err="1" smtClean="0"/>
                        <a:t>seminario</a:t>
                      </a:r>
                      <a:r>
                        <a:rPr lang="en-US" sz="1600" b="0" baseline="0" dirty="0" smtClean="0"/>
                        <a:t> </a:t>
                      </a:r>
                      <a:r>
                        <a:rPr lang="en-US" sz="1600" b="0" baseline="0" dirty="0" err="1" smtClean="0"/>
                        <a:t>specificando</a:t>
                      </a:r>
                      <a:r>
                        <a:rPr lang="en-US" sz="1600" b="0" baseline="0" dirty="0" smtClean="0"/>
                        <a:t> la </a:t>
                      </a:r>
                      <a:r>
                        <a:rPr lang="en-US" sz="1600" b="0" baseline="0" dirty="0" err="1" smtClean="0"/>
                        <a:t>propria</a:t>
                      </a:r>
                      <a:r>
                        <a:rPr lang="en-US" sz="1600" b="0" baseline="0" dirty="0" smtClean="0"/>
                        <a:t> </a:t>
                      </a:r>
                      <a:r>
                        <a:rPr lang="en-US" sz="1600" b="0" baseline="0" dirty="0" err="1" smtClean="0"/>
                        <a:t>attività</a:t>
                      </a:r>
                      <a:r>
                        <a:rPr lang="en-US" sz="1600" b="0" baseline="0" dirty="0" smtClean="0"/>
                        <a:t> e </a:t>
                      </a:r>
                      <a:r>
                        <a:rPr lang="en-US" sz="1600" b="0" baseline="0" dirty="0" err="1" smtClean="0"/>
                        <a:t>indicando</a:t>
                      </a:r>
                      <a:r>
                        <a:rPr lang="en-US" sz="1600" b="0" baseline="0" dirty="0" smtClean="0"/>
                        <a:t>  2 </a:t>
                      </a:r>
                      <a:r>
                        <a:rPr lang="en-US" sz="1600" b="0" baseline="0" dirty="0" err="1" smtClean="0"/>
                        <a:t>preferenze</a:t>
                      </a:r>
                      <a:r>
                        <a:rPr lang="en-US" sz="1600" b="0" baseline="0" dirty="0" smtClean="0"/>
                        <a:t> per </a:t>
                      </a:r>
                      <a:r>
                        <a:rPr lang="en-US" sz="1600" b="0" baseline="0" dirty="0" err="1" smtClean="0"/>
                        <a:t>i</a:t>
                      </a:r>
                      <a:r>
                        <a:rPr lang="en-US" sz="1600" b="0" baseline="0" dirty="0" smtClean="0"/>
                        <a:t> </a:t>
                      </a:r>
                      <a:r>
                        <a:rPr lang="en-US" sz="1600" b="0" baseline="0" dirty="0" err="1" smtClean="0"/>
                        <a:t>gruppi</a:t>
                      </a:r>
                      <a:r>
                        <a:rPr lang="en-US" sz="1600" b="0" baseline="0" dirty="0" smtClean="0"/>
                        <a:t> di </a:t>
                      </a:r>
                      <a:r>
                        <a:rPr lang="en-US" sz="1600" b="0" baseline="0" dirty="0" err="1" smtClean="0"/>
                        <a:t>lavoro</a:t>
                      </a:r>
                      <a:r>
                        <a:rPr lang="en-US" sz="1600" b="0" baseline="0" dirty="0" smtClean="0"/>
                        <a:t> </a:t>
                      </a:r>
                      <a:r>
                        <a:rPr lang="en-US" sz="1600" b="1" baseline="0" dirty="0" err="1" smtClean="0"/>
                        <a:t>entro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baseline="0" dirty="0" err="1" smtClean="0"/>
                        <a:t>il</a:t>
                      </a:r>
                      <a:r>
                        <a:rPr lang="en-US" sz="1600" b="1" baseline="0" dirty="0" smtClean="0"/>
                        <a:t> 5 </a:t>
                      </a:r>
                      <a:r>
                        <a:rPr lang="en-US" sz="1600" b="1" baseline="0" dirty="0" err="1" smtClean="0"/>
                        <a:t>aprile</a:t>
                      </a:r>
                      <a:r>
                        <a:rPr lang="en-US" sz="1600" b="0" baseline="0" dirty="0" smtClean="0"/>
                        <a:t>, al </a:t>
                      </a:r>
                      <a:r>
                        <a:rPr lang="en-US" sz="1600" b="0" baseline="0" dirty="0" err="1" smtClean="0"/>
                        <a:t>seguente</a:t>
                      </a:r>
                      <a:r>
                        <a:rPr lang="en-US" sz="1600" b="0" baseline="0" dirty="0" smtClean="0"/>
                        <a:t> </a:t>
                      </a:r>
                      <a:r>
                        <a:rPr lang="en-US" sz="1600" b="0" baseline="0" dirty="0" err="1" smtClean="0"/>
                        <a:t>indirizzo</a:t>
                      </a:r>
                      <a:r>
                        <a:rPr lang="en-US" sz="1600" b="0" baseline="0" dirty="0" smtClean="0"/>
                        <a:t>:</a:t>
                      </a:r>
                    </a:p>
                    <a:p>
                      <a:r>
                        <a:rPr lang="en-US" sz="1600" b="0" baseline="0" dirty="0" smtClean="0">
                          <a:hlinkClick r:id="rId4"/>
                        </a:rPr>
                        <a:t>rmic82300l@istruzione.it</a:t>
                      </a:r>
                      <a:endParaRPr lang="en-US" sz="1600" b="0" baseline="0" dirty="0" smtClean="0"/>
                    </a:p>
                    <a:p>
                      <a:r>
                        <a:rPr kumimoji="0" lang="it-IT" sz="1600" b="0" kern="1200" dirty="0" smtClean="0">
                          <a:effectLst/>
                        </a:rPr>
                        <a:t>Per info:  I.C Valente, </a:t>
                      </a:r>
                      <a:r>
                        <a:rPr kumimoji="0" lang="it-IT" sz="1600" b="0" kern="1200" dirty="0" err="1" smtClean="0">
                          <a:effectLst/>
                        </a:rPr>
                        <a:t>tel</a:t>
                      </a:r>
                      <a:r>
                        <a:rPr kumimoji="0" lang="it-IT" sz="1600" b="0" kern="1200" dirty="0" smtClean="0">
                          <a:effectLst/>
                        </a:rPr>
                        <a:t> 062596165. </a:t>
                      </a:r>
                    </a:p>
                    <a:p>
                      <a:r>
                        <a:rPr kumimoji="0" lang="it-IT" sz="1600" b="0" kern="1200" dirty="0" smtClean="0">
                          <a:effectLst/>
                        </a:rPr>
                        <a:t>                       Verrà rilasciato attestato di partecipazione.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8867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parola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periferia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viene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associata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spesso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alle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immagini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del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disagio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delle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difficoltà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urbane e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della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multiculturalità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Ma la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scuola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periferia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è davvero più fragile e più a rischio? O forse, proprio in virtù delle sue complessità, potrebbe essere più dinamica e aperta? Come si può trasformare concretamente la «difficoltà urbana» in opportunità? L’obiettivo di questo seminario è di far conoscere e valorizzare le idee, le sperimentazioni, le energie che vengono dalle periferie. Sono prove di futuro, tentativi di costruire ponti  per facilitare scambi e interazioni tra le associazioni e le istituzioni del territorio e rafforzare reti di buone pratiche tra le scuole della città. Porteranno le loro esperienze al seminario scuole e associazioni di Napoli e Milano.</a:t>
            </a:r>
          </a:p>
          <a:p>
            <a:pPr marL="0" indent="0" algn="just">
              <a:buNone/>
            </a:pPr>
            <a:endParaRPr lang="it-IT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918084"/>
            <a:ext cx="5544616" cy="2782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asellaDiTesto 4"/>
          <p:cNvSpPr txBox="1"/>
          <p:nvPr/>
        </p:nvSpPr>
        <p:spPr>
          <a:xfrm>
            <a:off x="6089650" y="5308437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Arial Narrow" pitchFamily="34" charset="0"/>
              </a:rPr>
              <a:t>Porto </a:t>
            </a:r>
            <a:r>
              <a:rPr lang="en-US" sz="1100" dirty="0" err="1" smtClean="0">
                <a:latin typeface="Arial Narrow" pitchFamily="34" charset="0"/>
              </a:rPr>
              <a:t>Fluviale</a:t>
            </a:r>
            <a:endParaRPr lang="it-IT" sz="11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153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1700" b="1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Ore 9,00</a:t>
            </a:r>
            <a:r>
              <a:rPr lang="en-US" sz="17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Registrazione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caff</a:t>
            </a:r>
            <a:r>
              <a:rPr lang="it-IT" sz="1700" dirty="0" smtClean="0">
                <a:latin typeface="Times New Roman" pitchFamily="18" charset="0"/>
                <a:cs typeface="Times New Roman" pitchFamily="18" charset="0"/>
              </a:rPr>
              <a:t>è con «special muffin», a cura di IIS Giorgi</a:t>
            </a:r>
          </a:p>
          <a:p>
            <a:pPr marL="0" indent="0" algn="just">
              <a:buNone/>
            </a:pPr>
            <a:endParaRPr lang="en-US" sz="1700" i="1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Coordina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Rosa Maria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Lauricella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dirigente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scolastico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degli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Istituti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comprensivi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“Valente” e “Gandhi”</a:t>
            </a:r>
          </a:p>
          <a:p>
            <a:pPr marL="0" indent="0" algn="just">
              <a:buNone/>
            </a:pPr>
            <a:endParaRPr lang="en-US" sz="17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1700" b="1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Ore 9,30</a:t>
            </a:r>
            <a:r>
              <a:rPr lang="en-US" sz="17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Apertura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“a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regola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d’arte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alunni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studenti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degli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Istituti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comprensivi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“Valente” e “Gandhi”,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dell’Istituto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Superiore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Ambrosoli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” e del Centro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provinciale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per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l’Istruzione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degli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adulti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(CPIA 2), Roma</a:t>
            </a:r>
          </a:p>
          <a:p>
            <a:pPr marL="0" indent="0" algn="just">
              <a:buNone/>
            </a:pPr>
            <a:endParaRPr lang="en-US" sz="1700" b="1" u="sng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1700" b="1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Ore 10,00</a:t>
            </a:r>
            <a:r>
              <a:rPr lang="en-US" sz="17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Saluti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istituzionali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Jessica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Amedei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Assessore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alla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scuola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del V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Municipio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Laura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Baldassarre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Assessore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alla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scuola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di Roma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Capitale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Rosa De Pasquale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Capo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Dipartimento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per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l’istruzione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e la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formazione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Miur</a:t>
            </a: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1700" b="1" u="sng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Coordina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Vinicio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Ongini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Osservatorio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nazionale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per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l’integrazione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Miur</a:t>
            </a: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1700" b="1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Ore 10,30</a:t>
            </a:r>
            <a:r>
              <a:rPr lang="en-US" sz="17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intervento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Susanna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Owusu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Twumwak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Paula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Baudet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Vivanco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movimento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#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Italianisenzacittadinanza</a:t>
            </a: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17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1700" b="1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Ore 10,40</a:t>
            </a:r>
            <a:r>
              <a:rPr lang="en-US" sz="17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periferie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di Roma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negli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anni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settanta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presentazione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proiezione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alcune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parti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del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docufilm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Non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tacere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l’esperienza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della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Scuola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725” di don Roberto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Sardelli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all’Acquedotto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Felice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presente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all’incontro</a:t>
            </a: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cura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Elena De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Santis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Assessore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del VII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Municipio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di Roma</a:t>
            </a:r>
          </a:p>
          <a:p>
            <a:pPr marL="0" indent="0" algn="just">
              <a:buNone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6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594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600" b="1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Ore 11,00</a:t>
            </a:r>
            <a:r>
              <a:rPr lang="en-US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periferie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di Roma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oggi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Francesco Giovanni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Truglia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Istat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Maria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Grazia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Battisti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sociologa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Gruppo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ricerca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dell’Università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di Roma “La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Sapienza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metropoli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ineguale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Analisi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sociologica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del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quadrante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di Roma</a:t>
            </a:r>
          </a:p>
          <a:p>
            <a:pPr marL="0" indent="0" algn="just">
              <a:buNone/>
            </a:pPr>
            <a:endParaRPr lang="en-US" sz="1600" b="1" u="sng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1600" b="1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Ore 11,30</a:t>
            </a: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Tavola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rotonda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: Le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ricerche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e le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proposte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formazione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dell’Università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Massimiliano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Fiorucci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Università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Roma 3,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Italo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Fiorin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Università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Lumsa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Fabio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Bocci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Università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Roma 3,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Cristiana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Lardo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Università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Tor di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Vergata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1600" b="1" u="sng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1600" b="1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Ore 12,30</a:t>
            </a:r>
            <a:r>
              <a:rPr lang="en-US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Dibattito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1600" b="1" u="sng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1600" b="1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Ore 13,30-14,30</a:t>
            </a:r>
            <a:r>
              <a:rPr lang="en-US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Buffet</a:t>
            </a:r>
          </a:p>
          <a:p>
            <a:pPr marL="0" indent="0" algn="just">
              <a:buNone/>
            </a:pPr>
            <a:endParaRPr lang="en-US" sz="1600" b="1" u="sng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1600" b="1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Ore 14,30-18,00</a:t>
            </a:r>
            <a:r>
              <a:rPr lang="en-US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Gruppi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lavoro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Ogni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gruppo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lavoro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è coordinato da un dirigente scolastico o da un rappresentante del progetto </a:t>
            </a:r>
            <a:r>
              <a:rPr lang="it-IT" sz="1600" i="1" dirty="0" smtClean="0">
                <a:latin typeface="Times New Roman" pitchFamily="18" charset="0"/>
                <a:cs typeface="Times New Roman" pitchFamily="18" charset="0"/>
              </a:rPr>
              <a:t>Scuole al centro. </a:t>
            </a:r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Obiettivi: far emergere e raccogliere elementi positivi ma anche criticità sulle esperienze di apertura della scuola al territorio e sulle innovazioni didattiche e organizzative in contesti multiculturali; mettere a confronto le forme di collaborazione e di interazione con le associazioni, con le famiglie, con le comunità straniere. Ogni gruppo di lavoro sarà aperto da alcune comunicazioni programmate.</a:t>
            </a: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520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6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b="1" dirty="0" smtClean="0">
              <a:latin typeface="Arial Narrow" pitchFamily="34" charset="0"/>
            </a:endParaRPr>
          </a:p>
          <a:p>
            <a:pPr marL="0" indent="0">
              <a:buNone/>
            </a:pPr>
            <a:endParaRPr lang="en-US" sz="1600" b="1" dirty="0" smtClean="0">
              <a:latin typeface="Arial Narrow" pitchFamily="34" charset="0"/>
            </a:endParaRPr>
          </a:p>
          <a:p>
            <a:pPr marL="0" indent="0">
              <a:buNone/>
            </a:pPr>
            <a:endParaRPr lang="en-US" sz="1600" b="1" dirty="0" smtClean="0">
              <a:latin typeface="Arial Narrow" pitchFamily="34" charset="0"/>
            </a:endParaRPr>
          </a:p>
          <a:p>
            <a:pPr marL="0" indent="0">
              <a:buNone/>
            </a:pPr>
            <a:endParaRPr lang="en-US" sz="1600" b="1" dirty="0" smtClean="0">
              <a:latin typeface="Arial Narrow" pitchFamily="34" charset="0"/>
            </a:endParaRPr>
          </a:p>
          <a:p>
            <a:pPr marL="0" indent="0">
              <a:buNone/>
            </a:pPr>
            <a:endParaRPr lang="en-US" sz="1600" b="1" dirty="0" smtClean="0">
              <a:latin typeface="Arial Narrow" pitchFamily="34" charset="0"/>
            </a:endParaRPr>
          </a:p>
          <a:p>
            <a:pPr marL="0" indent="0">
              <a:buNone/>
            </a:pPr>
            <a:endParaRPr lang="en-US" sz="1600" b="1" dirty="0" smtClean="0">
              <a:latin typeface="Arial Narrow" pitchFamily="34" charset="0"/>
            </a:endParaRPr>
          </a:p>
          <a:p>
            <a:pPr marL="0" indent="0">
              <a:buNone/>
            </a:pPr>
            <a:endParaRPr lang="en-US" sz="1600" b="1" dirty="0" smtClean="0">
              <a:latin typeface="Arial Narrow" pitchFamily="34" charset="0"/>
            </a:endParaRPr>
          </a:p>
          <a:p>
            <a:pPr marL="0" indent="0">
              <a:buNone/>
            </a:pPr>
            <a:endParaRPr lang="en-US" sz="1600" b="1" dirty="0" smtClean="0">
              <a:latin typeface="Arial Narrow" pitchFamily="34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Gruppo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: Lingua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italiana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per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alunni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stranieri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diritto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allo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studio e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sostegno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scolastico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Introduce e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coordina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Stefania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Pasqualoni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dirigente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scolastico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I.C. “Via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Ferraironi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”</a:t>
            </a:r>
            <a:endParaRPr lang="it-IT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Interventi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Mara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Marzullo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insegnante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scuola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secondaria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di primo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grado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“F.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Baracca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Marilena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Novellino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insegnante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scuola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primaria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“C.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Pisacane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Nicola Pellegrino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insegnante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scuola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primaria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“R.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Balzani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Un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bilancio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del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progetto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Le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scuole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al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centro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buNone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con le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Associazioni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Caritas e Terra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delle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ciliege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Ida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Morello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dirigente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I.C. “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Scialoia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”  di Milano,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L’esperienza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delle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strutture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territoriali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per l’integrazione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Poli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Start) a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Milano</a:t>
            </a:r>
          </a:p>
          <a:p>
            <a:pPr marL="0" indent="0">
              <a:buNone/>
            </a:pPr>
            <a:endParaRPr lang="it-IT" sz="1900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478" y="342816"/>
            <a:ext cx="5813077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CasellaDiTesto 8"/>
          <p:cNvSpPr txBox="1"/>
          <p:nvPr/>
        </p:nvSpPr>
        <p:spPr>
          <a:xfrm>
            <a:off x="6302960" y="2550380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>
                <a:latin typeface="Arial Narrow" pitchFamily="34" charset="0"/>
              </a:rPr>
              <a:t>Corviale</a:t>
            </a:r>
            <a:endParaRPr lang="it-IT" sz="11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509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7467600" cy="64087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Elio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Lo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Cascio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Save The Children,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L’esperienza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dei “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Punti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Luce”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di Ponte di Nona e Torre Maura</a:t>
            </a:r>
          </a:p>
          <a:p>
            <a:pPr marL="0" indent="0">
              <a:buNone/>
            </a:pP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Giulia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Baiocco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responsabile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del Centro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accoglienza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di via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Staderini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(CAS)</a:t>
            </a:r>
          </a:p>
          <a:p>
            <a:pPr marL="0" indent="0">
              <a:buNone/>
            </a:pP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Fiorella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Farinelli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Osservatorio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nazionale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Miur</a:t>
            </a: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7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Gruppo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: Scuola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aperta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rapporti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con le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famiglie</a:t>
            </a:r>
            <a:endParaRPr lang="en-US" sz="17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7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Introduce e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coordina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Marco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Pintus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dirigente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scolastico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I.C. “via Dei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Sesami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0" indent="0">
              <a:spcBef>
                <a:spcPts val="0"/>
              </a:spcBef>
              <a:buNone/>
            </a:pP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err="1" smtClean="0">
                <a:latin typeface="Times New Roman" pitchFamily="18" charset="0"/>
                <a:cs typeface="Times New Roman" pitchFamily="18" charset="0"/>
              </a:rPr>
              <a:t>Interventi</a:t>
            </a:r>
            <a:r>
              <a:rPr lang="en-US" sz="19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S.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Gambato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, E.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Perrone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associazione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L’Arco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Tatiana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Agostiniello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associazine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Parsec/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Tandereig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Il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progetto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Scuole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al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centro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all’I.C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. via dei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Sesami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e la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relazione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con le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famiglie</a:t>
            </a: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Laura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Barbirato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dirigente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I.C. “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Maffucci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”, Milano (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quartiere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Bovisa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Cosa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significa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scuola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aperta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”: le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reti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, le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azioni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, le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risorse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, le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associazioni</a:t>
            </a:r>
            <a:endParaRPr lang="en-US" sz="17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Dzemila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Salkanovic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mediatrice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culturale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rom,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associazione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21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Luglio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Centro Ex-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Fienile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di Tor Bella Monaca, 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punto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di vista delle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mamme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dei bambini rom</a:t>
            </a:r>
          </a:p>
          <a:p>
            <a:pPr marL="0" indent="0">
              <a:buNone/>
            </a:pP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Daniele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Panaroni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associazione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Popika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”, Tor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Sapienza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Gruppo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Ricerca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Università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“La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Sapienza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0" indent="0">
              <a:buNone/>
            </a:pP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Claudia Russo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associazione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Passaparola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Carla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Cordeschi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Presidente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Consiglio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istituto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IC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Fidenae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Esigenze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delle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famiglie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aspettative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verso la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scuola</a:t>
            </a:r>
            <a:endParaRPr lang="en-US" sz="17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7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Gruppo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L’arte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per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l’integrazione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(la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musica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, la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danza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, lo sport,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il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teatro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endParaRPr lang="en-US" sz="17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Introduce e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coordina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Filomena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Casale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dirigente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scolastico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IIS “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Ambrosoli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sz="17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040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16632"/>
            <a:ext cx="7467600" cy="635732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21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7200" b="1" dirty="0" err="1" smtClean="0">
                <a:latin typeface="Times New Roman" pitchFamily="18" charset="0"/>
                <a:cs typeface="Times New Roman" pitchFamily="18" charset="0"/>
              </a:rPr>
              <a:t>Interventi</a:t>
            </a: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>
              <a:buNone/>
            </a:pP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Donatella </a:t>
            </a:r>
            <a:r>
              <a:rPr lang="en-US" sz="6400" b="1" dirty="0" err="1" smtClean="0">
                <a:latin typeface="Times New Roman" pitchFamily="18" charset="0"/>
                <a:cs typeface="Times New Roman" pitchFamily="18" charset="0"/>
              </a:rPr>
              <a:t>Gentilini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dirigente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I.C. “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Aretusa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sz="6400" i="1" dirty="0" smtClean="0">
                <a:latin typeface="Times New Roman" pitchFamily="18" charset="0"/>
                <a:cs typeface="Times New Roman" pitchFamily="18" charset="0"/>
              </a:rPr>
              <a:t>Lo sport lingua </a:t>
            </a:r>
            <a:r>
              <a:rPr lang="en-US" sz="6400" i="1" dirty="0" err="1" smtClean="0">
                <a:latin typeface="Times New Roman" pitchFamily="18" charset="0"/>
                <a:cs typeface="Times New Roman" pitchFamily="18" charset="0"/>
              </a:rPr>
              <a:t>universale</a:t>
            </a:r>
            <a:endParaRPr lang="en-US" sz="6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6400" b="1" dirty="0" err="1" smtClean="0">
                <a:latin typeface="Times New Roman" pitchFamily="18" charset="0"/>
                <a:cs typeface="Times New Roman" pitchFamily="18" charset="0"/>
              </a:rPr>
              <a:t>Loredana</a:t>
            </a: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400" b="1" dirty="0" err="1" smtClean="0">
                <a:latin typeface="Times New Roman" pitchFamily="18" charset="0"/>
                <a:cs typeface="Times New Roman" pitchFamily="18" charset="0"/>
              </a:rPr>
              <a:t>Simeone</a:t>
            </a: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6400" b="1" dirty="0" err="1" smtClean="0">
                <a:latin typeface="Times New Roman" pitchFamily="18" charset="0"/>
                <a:cs typeface="Times New Roman" pitchFamily="18" charset="0"/>
              </a:rPr>
              <a:t>Ignazio</a:t>
            </a: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 Lo </a:t>
            </a:r>
            <a:r>
              <a:rPr lang="en-US" sz="6400" b="1" dirty="0" err="1" smtClean="0">
                <a:latin typeface="Times New Roman" pitchFamily="18" charset="0"/>
                <a:cs typeface="Times New Roman" pitchFamily="18" charset="0"/>
              </a:rPr>
              <a:t>Presti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insegnanti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IIS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Ambrosoli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400" i="1" dirty="0" smtClean="0">
                <a:latin typeface="Times New Roman" pitchFamily="18" charset="0"/>
                <a:cs typeface="Times New Roman" pitchFamily="18" charset="0"/>
              </a:rPr>
              <a:t>Stay Hungry Stay Foolish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accompagnati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alcuni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studenti</a:t>
            </a:r>
            <a:endParaRPr lang="en-US" sz="6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Angelica </a:t>
            </a:r>
            <a:r>
              <a:rPr lang="en-US" sz="6400" b="1" dirty="0" err="1" smtClean="0">
                <a:latin typeface="Times New Roman" pitchFamily="18" charset="0"/>
                <a:cs typeface="Times New Roman" pitchFamily="18" charset="0"/>
              </a:rPr>
              <a:t>Pedatella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regista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animatrice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del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progetto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scuola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al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centro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400" i="1" dirty="0" smtClean="0">
                <a:latin typeface="Times New Roman" pitchFamily="18" charset="0"/>
                <a:cs typeface="Times New Roman" pitchFamily="18" charset="0"/>
              </a:rPr>
              <a:t>Flash Mob </a:t>
            </a:r>
            <a:r>
              <a:rPr lang="en-US" sz="6400" i="1" dirty="0" err="1" smtClean="0">
                <a:latin typeface="Times New Roman" pitchFamily="18" charset="0"/>
                <a:cs typeface="Times New Roman" pitchFamily="18" charset="0"/>
              </a:rPr>
              <a:t>Teatrale</a:t>
            </a:r>
            <a:endParaRPr lang="en-US" sz="6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6400" b="1" dirty="0" err="1" smtClean="0">
                <a:latin typeface="Times New Roman" pitchFamily="18" charset="0"/>
                <a:cs typeface="Times New Roman" pitchFamily="18" charset="0"/>
              </a:rPr>
              <a:t>Lina</a:t>
            </a: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400" b="1" dirty="0" err="1" smtClean="0">
                <a:latin typeface="Times New Roman" pitchFamily="18" charset="0"/>
                <a:cs typeface="Times New Roman" pitchFamily="18" charset="0"/>
              </a:rPr>
              <a:t>Porrello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dirigente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Giuseppe Costanzo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, I.C. “A.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Leonori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Acilia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6400" i="1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n-US" sz="6400" i="1" dirty="0" err="1" smtClean="0">
                <a:latin typeface="Times New Roman" pitchFamily="18" charset="0"/>
                <a:cs typeface="Times New Roman" pitchFamily="18" charset="0"/>
              </a:rPr>
              <a:t>musica</a:t>
            </a:r>
            <a:r>
              <a:rPr lang="en-US" sz="6400" i="1" dirty="0" smtClean="0">
                <a:latin typeface="Times New Roman" pitchFamily="18" charset="0"/>
                <a:cs typeface="Times New Roman" pitchFamily="18" charset="0"/>
              </a:rPr>
              <a:t> al </a:t>
            </a:r>
            <a:r>
              <a:rPr lang="en-US" sz="6400" i="1" dirty="0" err="1" smtClean="0">
                <a:latin typeface="Times New Roman" pitchFamily="18" charset="0"/>
                <a:cs typeface="Times New Roman" pitchFamily="18" charset="0"/>
              </a:rPr>
              <a:t>centro</a:t>
            </a:r>
            <a:endParaRPr lang="en-US" sz="6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Emilia </a:t>
            </a:r>
            <a:r>
              <a:rPr lang="en-US" sz="6400" b="1" dirty="0" err="1" smtClean="0">
                <a:latin typeface="Times New Roman" pitchFamily="18" charset="0"/>
                <a:cs typeface="Times New Roman" pitchFamily="18" charset="0"/>
              </a:rPr>
              <a:t>Martinelli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associazione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Fuori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4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ontesto</a:t>
            </a:r>
            <a:endParaRPr lang="en-US" sz="6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Andrea </a:t>
            </a:r>
            <a:r>
              <a:rPr lang="en-US" sz="6400" b="1" dirty="0" err="1" smtClean="0">
                <a:latin typeface="Times New Roman" pitchFamily="18" charset="0"/>
                <a:cs typeface="Times New Roman" pitchFamily="18" charset="0"/>
              </a:rPr>
              <a:t>Falamesca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Laura </a:t>
            </a:r>
            <a:r>
              <a:rPr lang="en-US" sz="6400" b="1" dirty="0" err="1" smtClean="0">
                <a:latin typeface="Times New Roman" pitchFamily="18" charset="0"/>
                <a:cs typeface="Times New Roman" pitchFamily="18" charset="0"/>
              </a:rPr>
              <a:t>Guidetti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associazione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Dance Magic Flow,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Associazione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Il Piccolo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principe</a:t>
            </a:r>
            <a:endParaRPr lang="en-US" sz="6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Daria </a:t>
            </a:r>
            <a:r>
              <a:rPr lang="en-US" sz="6400" b="1" dirty="0" err="1" smtClean="0">
                <a:latin typeface="Times New Roman" pitchFamily="18" charset="0"/>
                <a:cs typeface="Times New Roman" pitchFamily="18" charset="0"/>
              </a:rPr>
              <a:t>Pratesi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Associazione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Mus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-e, Roma</a:t>
            </a:r>
          </a:p>
          <a:p>
            <a:pPr marL="0" indent="0">
              <a:buNone/>
            </a:pPr>
            <a:endParaRPr lang="en-US" sz="6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6400" b="1" dirty="0" err="1" smtClean="0">
                <a:latin typeface="Times New Roman" pitchFamily="18" charset="0"/>
                <a:cs typeface="Times New Roman" pitchFamily="18" charset="0"/>
              </a:rPr>
              <a:t>Gruppo</a:t>
            </a: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6400" b="1" dirty="0" err="1" smtClean="0">
                <a:latin typeface="Times New Roman" pitchFamily="18" charset="0"/>
                <a:cs typeface="Times New Roman" pitchFamily="18" charset="0"/>
              </a:rPr>
              <a:t>L’arte</a:t>
            </a: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 per </a:t>
            </a:r>
            <a:r>
              <a:rPr lang="en-US" sz="6400" b="1" dirty="0" err="1" smtClean="0">
                <a:latin typeface="Times New Roman" pitchFamily="18" charset="0"/>
                <a:cs typeface="Times New Roman" pitchFamily="18" charset="0"/>
              </a:rPr>
              <a:t>l’integrazione</a:t>
            </a: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 (cinema, radio, video, </a:t>
            </a:r>
            <a:r>
              <a:rPr lang="en-US" sz="6400" b="1" dirty="0" err="1" smtClean="0">
                <a:latin typeface="Times New Roman" pitchFamily="18" charset="0"/>
                <a:cs typeface="Times New Roman" pitchFamily="18" charset="0"/>
              </a:rPr>
              <a:t>nuove</a:t>
            </a: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400" b="1" dirty="0" err="1" smtClean="0">
                <a:latin typeface="Times New Roman" pitchFamily="18" charset="0"/>
                <a:cs typeface="Times New Roman" pitchFamily="18" charset="0"/>
              </a:rPr>
              <a:t>tecnologie</a:t>
            </a: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endParaRPr lang="en-US" sz="6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Introduce e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coordina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400" b="1" dirty="0" err="1" smtClean="0">
                <a:latin typeface="Times New Roman" pitchFamily="18" charset="0"/>
                <a:cs typeface="Times New Roman" pitchFamily="18" charset="0"/>
              </a:rPr>
              <a:t>Antonella</a:t>
            </a: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400" b="1" dirty="0" err="1" smtClean="0">
                <a:latin typeface="Times New Roman" pitchFamily="18" charset="0"/>
                <a:cs typeface="Times New Roman" pitchFamily="18" charset="0"/>
              </a:rPr>
              <a:t>Cozza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insegnante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vicepreside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I.C. Gandhi (San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Basilio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en-US" sz="6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6400" b="1" dirty="0" err="1" smtClean="0">
                <a:latin typeface="Times New Roman" pitchFamily="18" charset="0"/>
                <a:cs typeface="Times New Roman" pitchFamily="18" charset="0"/>
              </a:rPr>
              <a:t>Interventi</a:t>
            </a: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>
              <a:buNone/>
            </a:pPr>
            <a:r>
              <a:rPr lang="en-US" sz="6400" b="1" dirty="0" err="1" smtClean="0">
                <a:latin typeface="Times New Roman" pitchFamily="18" charset="0"/>
                <a:cs typeface="Times New Roman" pitchFamily="18" charset="0"/>
              </a:rPr>
              <a:t>Loredana</a:t>
            </a: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400" b="1" dirty="0" err="1" smtClean="0">
                <a:latin typeface="Times New Roman" pitchFamily="18" charset="0"/>
                <a:cs typeface="Times New Roman" pitchFamily="18" charset="0"/>
              </a:rPr>
              <a:t>Picciolo</a:t>
            </a: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Federica Paoli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insegnanti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dell’I.C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. Gandhi, </a:t>
            </a:r>
            <a:r>
              <a:rPr lang="en-US" sz="6400" i="1" dirty="0" smtClean="0">
                <a:latin typeface="Times New Roman" pitchFamily="18" charset="0"/>
                <a:cs typeface="Times New Roman" pitchFamily="18" charset="0"/>
              </a:rPr>
              <a:t>Un </a:t>
            </a:r>
            <a:r>
              <a:rPr lang="en-US" sz="6400" i="1" dirty="0" err="1" smtClean="0">
                <a:latin typeface="Times New Roman" pitchFamily="18" charset="0"/>
                <a:cs typeface="Times New Roman" pitchFamily="18" charset="0"/>
              </a:rPr>
              <a:t>corto</a:t>
            </a:r>
            <a:r>
              <a:rPr lang="en-US" sz="6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400" i="1" dirty="0" err="1" smtClean="0">
                <a:latin typeface="Times New Roman" pitchFamily="18" charset="0"/>
                <a:cs typeface="Times New Roman" pitchFamily="18" charset="0"/>
              </a:rPr>
              <a:t>fatto</a:t>
            </a:r>
            <a:r>
              <a:rPr lang="en-US" sz="6400" i="1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64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6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400" i="1" dirty="0" err="1" smtClean="0">
                <a:latin typeface="Times New Roman" pitchFamily="18" charset="0"/>
                <a:cs typeface="Times New Roman" pitchFamily="18" charset="0"/>
              </a:rPr>
              <a:t>ragazzi</a:t>
            </a:r>
            <a:endParaRPr lang="en-US" sz="6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6400" b="1" dirty="0" err="1" smtClean="0">
                <a:latin typeface="Times New Roman" pitchFamily="18" charset="0"/>
                <a:cs typeface="Times New Roman" pitchFamily="18" charset="0"/>
              </a:rPr>
              <a:t>Rosalba</a:t>
            </a: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400" b="1" dirty="0" err="1" smtClean="0">
                <a:latin typeface="Times New Roman" pitchFamily="18" charset="0"/>
                <a:cs typeface="Times New Roman" pitchFamily="18" charset="0"/>
              </a:rPr>
              <a:t>Rotondo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dirigente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I.C. Ilaria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Alpi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, Napoli (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Scampia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6400" i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6400" i="1" dirty="0" err="1" smtClean="0">
                <a:latin typeface="Times New Roman" pitchFamily="18" charset="0"/>
                <a:cs typeface="Times New Roman" pitchFamily="18" charset="0"/>
              </a:rPr>
              <a:t>ragazzi</a:t>
            </a:r>
            <a:r>
              <a:rPr lang="en-US" sz="6400" i="1" dirty="0" smtClean="0">
                <a:latin typeface="Times New Roman" pitchFamily="18" charset="0"/>
                <a:cs typeface="Times New Roman" pitchFamily="18" charset="0"/>
              </a:rPr>
              <a:t> di don </a:t>
            </a:r>
            <a:r>
              <a:rPr lang="en-US" sz="6400" i="1" dirty="0" err="1" smtClean="0">
                <a:latin typeface="Times New Roman" pitchFamily="18" charset="0"/>
                <a:cs typeface="Times New Roman" pitchFamily="18" charset="0"/>
              </a:rPr>
              <a:t>Aniello</a:t>
            </a:r>
            <a:r>
              <a:rPr lang="en-US" sz="6400" i="1" dirty="0" smtClean="0">
                <a:latin typeface="Times New Roman" pitchFamily="18" charset="0"/>
                <a:cs typeface="Times New Roman" pitchFamily="18" charset="0"/>
              </a:rPr>
              <a:t> (non c’</a:t>
            </a:r>
            <a:r>
              <a:rPr lang="it-IT" sz="6400" dirty="0" smtClean="0">
                <a:latin typeface="Times New Roman" pitchFamily="18" charset="0"/>
                <a:cs typeface="Times New Roman" pitchFamily="18" charset="0"/>
              </a:rPr>
              <a:t>è </a:t>
            </a:r>
            <a:r>
              <a:rPr lang="en-US" sz="6400" i="1" dirty="0" smtClean="0">
                <a:latin typeface="Times New Roman" pitchFamily="18" charset="0"/>
                <a:cs typeface="Times New Roman" pitchFamily="18" charset="0"/>
              </a:rPr>
              <a:t>solo Gomorra!)</a:t>
            </a:r>
          </a:p>
          <a:p>
            <a:pPr marL="0" indent="0">
              <a:buNone/>
            </a:pP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Alvaro </a:t>
            </a:r>
            <a:r>
              <a:rPr lang="en-US" sz="6400" b="1" dirty="0" err="1" smtClean="0">
                <a:latin typeface="Times New Roman" pitchFamily="18" charset="0"/>
                <a:cs typeface="Times New Roman" pitchFamily="18" charset="0"/>
              </a:rPr>
              <a:t>Vellei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insegnante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Liceo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scientifico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Amaldi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”, con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alcuni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studenti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insieme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Michele </a:t>
            </a:r>
            <a:r>
              <a:rPr lang="en-US" sz="6400" b="1" dirty="0" err="1" smtClean="0">
                <a:latin typeface="Times New Roman" pitchFamily="18" charset="0"/>
                <a:cs typeface="Times New Roman" pitchFamily="18" charset="0"/>
              </a:rPr>
              <a:t>Cavicchioli</a:t>
            </a: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Adriano </a:t>
            </a:r>
            <a:r>
              <a:rPr lang="en-US" sz="6400" b="1" dirty="0" err="1" smtClean="0">
                <a:latin typeface="Times New Roman" pitchFamily="18" charset="0"/>
                <a:cs typeface="Times New Roman" pitchFamily="18" charset="0"/>
              </a:rPr>
              <a:t>Foraggio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coordinatori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del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progetto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UndeRadio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sz="6400" i="1" dirty="0" smtClean="0">
                <a:latin typeface="Times New Roman" pitchFamily="18" charset="0"/>
                <a:cs typeface="Times New Roman" pitchFamily="18" charset="0"/>
              </a:rPr>
              <a:t>A Tor Bella Monaca. Il </a:t>
            </a:r>
            <a:r>
              <a:rPr lang="en-US" sz="6400" i="1" dirty="0" err="1" smtClean="0">
                <a:latin typeface="Times New Roman" pitchFamily="18" charset="0"/>
                <a:cs typeface="Times New Roman" pitchFamily="18" charset="0"/>
              </a:rPr>
              <a:t>quartiere</a:t>
            </a:r>
            <a:r>
              <a:rPr lang="en-US" sz="6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400" i="1" dirty="0" err="1" smtClean="0">
                <a:latin typeface="Times New Roman" pitchFamily="18" charset="0"/>
                <a:cs typeface="Times New Roman" pitchFamily="18" charset="0"/>
              </a:rPr>
              <a:t>raccontato</a:t>
            </a:r>
            <a:r>
              <a:rPr lang="en-US" sz="6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400" i="1" dirty="0" err="1" smtClean="0">
                <a:latin typeface="Times New Roman" pitchFamily="18" charset="0"/>
                <a:cs typeface="Times New Roman" pitchFamily="18" charset="0"/>
              </a:rPr>
              <a:t>dai</a:t>
            </a:r>
            <a:r>
              <a:rPr lang="en-US" sz="6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400" i="1" dirty="0" err="1" smtClean="0">
                <a:latin typeface="Times New Roman" pitchFamily="18" charset="0"/>
                <a:cs typeface="Times New Roman" pitchFamily="18" charset="0"/>
              </a:rPr>
              <a:t>ragazzi</a:t>
            </a:r>
            <a:endParaRPr lang="en-US" sz="64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616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700" b="1" dirty="0">
                <a:latin typeface="Times New Roman" pitchFamily="18" charset="0"/>
                <a:cs typeface="Times New Roman" pitchFamily="18" charset="0"/>
              </a:rPr>
              <a:t>Elena De </a:t>
            </a:r>
            <a:r>
              <a:rPr lang="en-US" sz="1700" b="1" dirty="0" err="1">
                <a:latin typeface="Times New Roman" pitchFamily="18" charset="0"/>
                <a:cs typeface="Times New Roman" pitchFamily="18" charset="0"/>
              </a:rPr>
              <a:t>Filippo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>
                <a:latin typeface="Times New Roman" pitchFamily="18" charset="0"/>
                <a:cs typeface="Times New Roman" pitchFamily="18" charset="0"/>
              </a:rPr>
              <a:t>cooperativa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latin typeface="Times New Roman" pitchFamily="18" charset="0"/>
                <a:cs typeface="Times New Roman" pitchFamily="18" charset="0"/>
              </a:rPr>
              <a:t>sociale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latin typeface="Times New Roman" pitchFamily="18" charset="0"/>
                <a:cs typeface="Times New Roman" pitchFamily="18" charset="0"/>
              </a:rPr>
              <a:t>Dedalus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, Napoli, </a:t>
            </a:r>
            <a:r>
              <a:rPr lang="en-US" sz="1700" dirty="0" err="1">
                <a:latin typeface="Times New Roman" pitchFamily="18" charset="0"/>
                <a:cs typeface="Times New Roman" pitchFamily="18" charset="0"/>
              </a:rPr>
              <a:t>Osservatorio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latin typeface="Times New Roman" pitchFamily="18" charset="0"/>
                <a:cs typeface="Times New Roman" pitchFamily="18" charset="0"/>
              </a:rPr>
              <a:t>nazionale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latin typeface="Times New Roman" pitchFamily="18" charset="0"/>
                <a:cs typeface="Times New Roman" pitchFamily="18" charset="0"/>
              </a:rPr>
              <a:t>Miur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i="1" dirty="0" err="1">
                <a:latin typeface="Times New Roman" pitchFamily="18" charset="0"/>
                <a:cs typeface="Times New Roman" pitchFamily="18" charset="0"/>
              </a:rPr>
              <a:t>Laboratori</a:t>
            </a:r>
            <a:r>
              <a:rPr lang="en-US" sz="17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err="1">
                <a:latin typeface="Times New Roman" pitchFamily="18" charset="0"/>
                <a:cs typeface="Times New Roman" pitchFamily="18" charset="0"/>
              </a:rPr>
              <a:t>multimediali</a:t>
            </a:r>
            <a:r>
              <a:rPr lang="en-US" sz="1700" i="1" dirty="0">
                <a:latin typeface="Times New Roman" pitchFamily="18" charset="0"/>
                <a:cs typeface="Times New Roman" pitchFamily="18" charset="0"/>
              </a:rPr>
              <a:t> Rewind </a:t>
            </a:r>
            <a:r>
              <a:rPr lang="en-US" sz="1700" i="1" dirty="0" err="1">
                <a:latin typeface="Times New Roman" pitchFamily="18" charset="0"/>
                <a:cs typeface="Times New Roman" pitchFamily="18" charset="0"/>
              </a:rPr>
              <a:t>alle</a:t>
            </a:r>
            <a:r>
              <a:rPr lang="en-US" sz="17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err="1">
                <a:latin typeface="Times New Roman" pitchFamily="18" charset="0"/>
                <a:cs typeface="Times New Roman" pitchFamily="18" charset="0"/>
              </a:rPr>
              <a:t>officine</a:t>
            </a:r>
            <a:r>
              <a:rPr lang="en-US" sz="17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err="1">
                <a:latin typeface="Times New Roman" pitchFamily="18" charset="0"/>
                <a:cs typeface="Times New Roman" pitchFamily="18" charset="0"/>
              </a:rPr>
              <a:t>Gomitoli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17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latin typeface="Times New Roman" pitchFamily="18" charset="0"/>
                <a:cs typeface="Times New Roman" pitchFamily="18" charset="0"/>
              </a:rPr>
              <a:t>minori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latin typeface="Times New Roman" pitchFamily="18" charset="0"/>
                <a:cs typeface="Times New Roman" pitchFamily="18" charset="0"/>
              </a:rPr>
              <a:t>stranieri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 non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accompagnati</a:t>
            </a:r>
            <a:endParaRPr lang="en-US" sz="17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Loredana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Garritano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dirigente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I.C. “Karol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Woityla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Tutta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mia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città</a:t>
            </a:r>
            <a:r>
              <a:rPr lang="en-US" sz="17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Un’indagine</a:t>
            </a:r>
            <a:r>
              <a:rPr lang="en-US" sz="17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nel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quartiere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condotta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dai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ragazzi</a:t>
            </a:r>
            <a:endParaRPr lang="en-US" sz="17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Fondazione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Mondo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Digitale</a:t>
            </a:r>
            <a:endParaRPr lang="en-US" sz="17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700" b="1" dirty="0">
              <a:latin typeface="Arial Narrow" pitchFamily="34" charset="0"/>
            </a:endParaRPr>
          </a:p>
          <a:p>
            <a:pPr marL="0" indent="0">
              <a:buNone/>
            </a:pP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Gruppo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Lingue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straniere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lettura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biblioteche</a:t>
            </a:r>
            <a:endParaRPr lang="en-US" sz="17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7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Introduce e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coordina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Maria Rosaria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Autiero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dirigente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scolastico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I.C. “Ponte Nona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Vecchio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0" indent="0">
              <a:spcBef>
                <a:spcPts val="0"/>
              </a:spcBef>
              <a:buNone/>
            </a:pPr>
            <a:endParaRPr lang="en-US" sz="17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Interventi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Laura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Berlingeri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insegnante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I.C. “Ponte Nona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Vecchio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Leggere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periferia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leggere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periferia</a:t>
            </a:r>
            <a:endParaRPr lang="en-US" sz="17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60648"/>
            <a:ext cx="5904656" cy="18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17023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700" b="1" dirty="0">
                <a:latin typeface="Times New Roman" pitchFamily="18" charset="0"/>
                <a:cs typeface="Times New Roman" pitchFamily="18" charset="0"/>
              </a:rPr>
              <a:t>Marisa Esposito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>
                <a:latin typeface="Times New Roman" pitchFamily="18" charset="0"/>
                <a:cs typeface="Times New Roman" pitchFamily="18" charset="0"/>
              </a:rPr>
              <a:t>dirigente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latin typeface="Times New Roman" pitchFamily="18" charset="0"/>
                <a:cs typeface="Times New Roman" pitchFamily="18" charset="0"/>
              </a:rPr>
              <a:t>Circolo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latin typeface="Times New Roman" pitchFamily="18" charset="0"/>
                <a:cs typeface="Times New Roman" pitchFamily="18" charset="0"/>
              </a:rPr>
              <a:t>Didattico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 69, </a:t>
            </a:r>
            <a:r>
              <a:rPr lang="en-US" sz="1700" dirty="0" err="1">
                <a:latin typeface="Times New Roman" pitchFamily="18" charset="0"/>
                <a:cs typeface="Times New Roman" pitchFamily="18" charset="0"/>
              </a:rPr>
              <a:t>quartiere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 Barra, Napoli, </a:t>
            </a:r>
            <a:r>
              <a:rPr lang="en-US" sz="1700" i="1" dirty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n-US" sz="1700" i="1" dirty="0" err="1">
                <a:latin typeface="Times New Roman" pitchFamily="18" charset="0"/>
                <a:cs typeface="Times New Roman" pitchFamily="18" charset="0"/>
              </a:rPr>
              <a:t>fabbrica</a:t>
            </a:r>
            <a:r>
              <a:rPr lang="en-US" sz="1700" i="1" dirty="0">
                <a:latin typeface="Times New Roman" pitchFamily="18" charset="0"/>
                <a:cs typeface="Times New Roman" pitchFamily="18" charset="0"/>
              </a:rPr>
              <a:t> delle </a:t>
            </a:r>
            <a:r>
              <a:rPr lang="en-US" sz="1700" i="1" dirty="0" err="1">
                <a:latin typeface="Times New Roman" pitchFamily="18" charset="0"/>
                <a:cs typeface="Times New Roman" pitchFamily="18" charset="0"/>
              </a:rPr>
              <a:t>storie</a:t>
            </a:r>
            <a:r>
              <a:rPr lang="en-US" sz="1700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700" i="1" dirty="0" err="1">
                <a:latin typeface="Times New Roman" pitchFamily="18" charset="0"/>
                <a:cs typeface="Times New Roman" pitchFamily="18" charset="0"/>
              </a:rPr>
              <a:t>esperienze</a:t>
            </a:r>
            <a:r>
              <a:rPr lang="en-US" sz="1700" i="1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1700" i="1" dirty="0" err="1">
                <a:latin typeface="Times New Roman" pitchFamily="18" charset="0"/>
                <a:cs typeface="Times New Roman" pitchFamily="18" charset="0"/>
              </a:rPr>
              <a:t>didattica</a:t>
            </a:r>
            <a:r>
              <a:rPr lang="en-US" sz="17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err="1">
                <a:latin typeface="Times New Roman" pitchFamily="18" charset="0"/>
                <a:cs typeface="Times New Roman" pitchFamily="18" charset="0"/>
              </a:rPr>
              <a:t>innovativa</a:t>
            </a:r>
            <a:endParaRPr lang="en-US" sz="17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700" b="1" dirty="0">
                <a:latin typeface="Times New Roman" pitchFamily="18" charset="0"/>
                <a:cs typeface="Times New Roman" pitchFamily="18" charset="0"/>
              </a:rPr>
              <a:t>Marisa Madera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>
                <a:latin typeface="Times New Roman" pitchFamily="18" charset="0"/>
                <a:cs typeface="Times New Roman" pitchFamily="18" charset="0"/>
              </a:rPr>
              <a:t>insegnante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, I.C. “</a:t>
            </a:r>
            <a:r>
              <a:rPr lang="en-US" sz="1700" dirty="0" err="1">
                <a:latin typeface="Times New Roman" pitchFamily="18" charset="0"/>
                <a:cs typeface="Times New Roman" pitchFamily="18" charset="0"/>
              </a:rPr>
              <a:t>Laparelli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sz="1700" i="1" dirty="0" err="1">
                <a:latin typeface="Times New Roman" pitchFamily="18" charset="0"/>
                <a:cs typeface="Times New Roman" pitchFamily="18" charset="0"/>
              </a:rPr>
              <a:t>Pezzettini</a:t>
            </a:r>
            <a:r>
              <a:rPr lang="en-US" sz="1700" i="1" dirty="0">
                <a:latin typeface="Times New Roman" pitchFamily="18" charset="0"/>
                <a:cs typeface="Times New Roman" pitchFamily="18" charset="0"/>
              </a:rPr>
              <a:t>. Il festival </a:t>
            </a:r>
            <a:r>
              <a:rPr lang="en-US" sz="1700" i="1" dirty="0" err="1">
                <a:latin typeface="Times New Roman" pitchFamily="18" charset="0"/>
                <a:cs typeface="Times New Roman" pitchFamily="18" charset="0"/>
              </a:rPr>
              <a:t>della</a:t>
            </a:r>
            <a:r>
              <a:rPr lang="en-US" sz="17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err="1">
                <a:latin typeface="Times New Roman" pitchFamily="18" charset="0"/>
                <a:cs typeface="Times New Roman" pitchFamily="18" charset="0"/>
              </a:rPr>
              <a:t>lettura</a:t>
            </a:r>
            <a:r>
              <a:rPr lang="en-US" sz="1700" i="1" dirty="0">
                <a:latin typeface="Times New Roman" pitchFamily="18" charset="0"/>
                <a:cs typeface="Times New Roman" pitchFamily="18" charset="0"/>
              </a:rPr>
              <a:t> a Tor </a:t>
            </a:r>
            <a:r>
              <a:rPr lang="en-US" sz="1700" i="1" dirty="0" err="1">
                <a:latin typeface="Times New Roman" pitchFamily="18" charset="0"/>
                <a:cs typeface="Times New Roman" pitchFamily="18" charset="0"/>
              </a:rPr>
              <a:t>Pignattara</a:t>
            </a:r>
            <a:r>
              <a:rPr lang="en-US" sz="1700" i="1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1700" i="1" dirty="0" err="1">
                <a:latin typeface="Times New Roman" pitchFamily="18" charset="0"/>
                <a:cs typeface="Times New Roman" pitchFamily="18" charset="0"/>
              </a:rPr>
              <a:t>Pigneto</a:t>
            </a:r>
            <a:endParaRPr lang="en-US" sz="17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700" b="1" dirty="0">
                <a:latin typeface="Times New Roman" pitchFamily="18" charset="0"/>
                <a:cs typeface="Times New Roman" pitchFamily="18" charset="0"/>
              </a:rPr>
              <a:t>Monica Di Bernardo e </a:t>
            </a:r>
            <a:r>
              <a:rPr lang="en-US" sz="1700" b="1" dirty="0" err="1">
                <a:latin typeface="Times New Roman" pitchFamily="18" charset="0"/>
                <a:cs typeface="Times New Roman" pitchFamily="18" charset="0"/>
              </a:rPr>
              <a:t>Doriana</a:t>
            </a:r>
            <a:r>
              <a:rPr lang="en-US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>
                <a:latin typeface="Times New Roman" pitchFamily="18" charset="0"/>
                <a:cs typeface="Times New Roman" pitchFamily="18" charset="0"/>
              </a:rPr>
              <a:t>Michelini</a:t>
            </a:r>
            <a:r>
              <a:rPr lang="en-US" sz="17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>
                <a:latin typeface="Times New Roman" pitchFamily="18" charset="0"/>
                <a:cs typeface="Times New Roman" pitchFamily="18" charset="0"/>
              </a:rPr>
              <a:t>insegnanti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I.C. “Via </a:t>
            </a:r>
            <a:r>
              <a:rPr lang="en-US" sz="1700" dirty="0" err="1">
                <a:latin typeface="Times New Roman" pitchFamily="18" charset="0"/>
                <a:cs typeface="Times New Roman" pitchFamily="18" charset="0"/>
              </a:rPr>
              <a:t>Casale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 del </a:t>
            </a:r>
            <a:r>
              <a:rPr lang="en-US" sz="1700" dirty="0" err="1">
                <a:latin typeface="Times New Roman" pitchFamily="18" charset="0"/>
                <a:cs typeface="Times New Roman" pitchFamily="18" charset="0"/>
              </a:rPr>
              <a:t>Finocchio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sz="1700" i="1" dirty="0"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en-US" sz="1700" i="1" dirty="0" err="1">
                <a:latin typeface="Times New Roman" pitchFamily="18" charset="0"/>
                <a:cs typeface="Times New Roman" pitchFamily="18" charset="0"/>
              </a:rPr>
              <a:t>progetto</a:t>
            </a:r>
            <a:r>
              <a:rPr lang="en-US" sz="17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err="1">
                <a:latin typeface="Times New Roman" pitchFamily="18" charset="0"/>
                <a:cs typeface="Times New Roman" pitchFamily="18" charset="0"/>
              </a:rPr>
              <a:t>Biblioteca</a:t>
            </a:r>
            <a:r>
              <a:rPr lang="en-US" sz="17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err="1">
                <a:latin typeface="Times New Roman" pitchFamily="18" charset="0"/>
                <a:cs typeface="Times New Roman" pitchFamily="18" charset="0"/>
              </a:rPr>
              <a:t>della</a:t>
            </a:r>
            <a:r>
              <a:rPr lang="en-US" sz="17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err="1">
                <a:latin typeface="Times New Roman" pitchFamily="18" charset="0"/>
                <a:cs typeface="Times New Roman" pitchFamily="18" charset="0"/>
              </a:rPr>
              <a:t>legalità</a:t>
            </a:r>
            <a:endParaRPr lang="en-US" sz="17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700" b="1" dirty="0">
                <a:latin typeface="Times New Roman" pitchFamily="18" charset="0"/>
                <a:cs typeface="Times New Roman" pitchFamily="18" charset="0"/>
              </a:rPr>
              <a:t>Lucia </a:t>
            </a:r>
            <a:r>
              <a:rPr lang="en-US" sz="1700" b="1" dirty="0" err="1">
                <a:latin typeface="Times New Roman" pitchFamily="18" charset="0"/>
                <a:cs typeface="Times New Roman" pitchFamily="18" charset="0"/>
              </a:rPr>
              <a:t>Vitaletti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>
                <a:latin typeface="Times New Roman" pitchFamily="18" charset="0"/>
                <a:cs typeface="Times New Roman" pitchFamily="18" charset="0"/>
              </a:rPr>
              <a:t>responsabile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latin typeface="Times New Roman" pitchFamily="18" charset="0"/>
                <a:cs typeface="Times New Roman" pitchFamily="18" charset="0"/>
              </a:rPr>
              <a:t>Biblioteca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 Centro </a:t>
            </a:r>
            <a:r>
              <a:rPr lang="en-US" sz="1700" dirty="0" err="1">
                <a:latin typeface="Times New Roman" pitchFamily="18" charset="0"/>
                <a:cs typeface="Times New Roman" pitchFamily="18" charset="0"/>
              </a:rPr>
              <a:t>Culturale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 “Aldo Fabrizi” (S. </a:t>
            </a:r>
            <a:r>
              <a:rPr lang="en-US" sz="1700" dirty="0" err="1">
                <a:latin typeface="Times New Roman" pitchFamily="18" charset="0"/>
                <a:cs typeface="Times New Roman" pitchFamily="18" charset="0"/>
              </a:rPr>
              <a:t>Basilio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en-US" sz="1700" b="1" dirty="0">
                <a:latin typeface="Times New Roman" pitchFamily="18" charset="0"/>
                <a:cs typeface="Times New Roman" pitchFamily="18" charset="0"/>
              </a:rPr>
              <a:t>Patrizia </a:t>
            </a:r>
            <a:r>
              <a:rPr lang="en-US" sz="1700" b="1" dirty="0" err="1">
                <a:latin typeface="Times New Roman" pitchFamily="18" charset="0"/>
                <a:cs typeface="Times New Roman" pitchFamily="18" charset="0"/>
              </a:rPr>
              <a:t>Sentinelli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>
                <a:latin typeface="Times New Roman" pitchFamily="18" charset="0"/>
                <a:cs typeface="Times New Roman" pitchFamily="18" charset="0"/>
              </a:rPr>
              <a:t>associazione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Altramente</a:t>
            </a:r>
            <a:endParaRPr lang="en-US" sz="17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7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GRUPPO 6: Se la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scuola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incontra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il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mondo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. La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dimensione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interculturale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internazionale</a:t>
            </a:r>
            <a:endParaRPr lang="en-US" sz="17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7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Introduce e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coordina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Stefano Vitale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dirigente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scolastico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Cpia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2, Roma</a:t>
            </a:r>
          </a:p>
          <a:p>
            <a:pPr marL="0" indent="0">
              <a:spcBef>
                <a:spcPts val="0"/>
              </a:spcBef>
              <a:buNone/>
            </a:pPr>
            <a:endParaRPr lang="en-US" sz="17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err="1" smtClean="0">
                <a:latin typeface="Times New Roman" pitchFamily="18" charset="0"/>
                <a:cs typeface="Times New Roman" pitchFamily="18" charset="0"/>
              </a:rPr>
              <a:t>Interventi</a:t>
            </a:r>
            <a:r>
              <a:rPr lang="en-US" sz="19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Salvatore La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Cavera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insegnante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Cpia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2, 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corso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per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mediatore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culturale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linguistico</a:t>
            </a:r>
            <a:endParaRPr lang="en-US" sz="17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Ada Maurizio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>
                <a:latin typeface="Times New Roman" pitchFamily="18" charset="0"/>
                <a:cs typeface="Times New Roman" pitchFamily="18" charset="0"/>
              </a:rPr>
              <a:t>insegnante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latin typeface="Times New Roman" pitchFamily="18" charset="0"/>
                <a:cs typeface="Times New Roman" pitchFamily="18" charset="0"/>
              </a:rPr>
              <a:t>Cpia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1700" dirty="0" err="1">
                <a:latin typeface="Times New Roman" pitchFamily="18" charset="0"/>
                <a:cs typeface="Times New Roman" pitchFamily="18" charset="0"/>
              </a:rPr>
              <a:t>Osservatorio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latin typeface="Times New Roman" pitchFamily="18" charset="0"/>
                <a:cs typeface="Times New Roman" pitchFamily="18" charset="0"/>
              </a:rPr>
              <a:t>nazionale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latin typeface="Times New Roman" pitchFamily="18" charset="0"/>
                <a:cs typeface="Times New Roman" pitchFamily="18" charset="0"/>
              </a:rPr>
              <a:t>Miur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i="1" dirty="0">
                <a:latin typeface="Times New Roman" pitchFamily="18" charset="0"/>
                <a:cs typeface="Times New Roman" pitchFamily="18" charset="0"/>
              </a:rPr>
              <a:t>La lingua </a:t>
            </a:r>
            <a:r>
              <a:rPr lang="en-US" sz="1700" i="1" dirty="0" err="1">
                <a:latin typeface="Times New Roman" pitchFamily="18" charset="0"/>
                <a:cs typeface="Times New Roman" pitchFamily="18" charset="0"/>
              </a:rPr>
              <a:t>che</a:t>
            </a:r>
            <a:r>
              <a:rPr lang="en-US" sz="17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include</a:t>
            </a:r>
          </a:p>
          <a:p>
            <a:pPr marL="0" indent="0">
              <a:buNone/>
            </a:pP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Cristina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Tonelli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dirigente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Ipsseoa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Tor Carbone, 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Le vie del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cibo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il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design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culinario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Italia e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Francia</a:t>
            </a:r>
            <a:endParaRPr lang="en-US" sz="17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Renata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Torrente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Amref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Health Italia Africa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Dalle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periferie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del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mondo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: Pinocchio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nero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campi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scuola</a:t>
            </a:r>
            <a:r>
              <a:rPr lang="en-US" sz="1700" i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1700" i="1" dirty="0" err="1" smtClean="0">
                <a:latin typeface="Times New Roman" pitchFamily="18" charset="0"/>
                <a:cs typeface="Times New Roman" pitchFamily="18" charset="0"/>
              </a:rPr>
              <a:t>teatro</a:t>
            </a:r>
            <a:endParaRPr lang="en-US" sz="17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700" b="1" dirty="0" err="1">
                <a:latin typeface="Times New Roman" pitchFamily="18" charset="0"/>
                <a:cs typeface="Times New Roman" pitchFamily="18" charset="0"/>
              </a:rPr>
              <a:t>Ireneo</a:t>
            </a:r>
            <a:r>
              <a:rPr lang="en-US" sz="1700" b="1" dirty="0">
                <a:latin typeface="Times New Roman" pitchFamily="18" charset="0"/>
                <a:cs typeface="Times New Roman" pitchFamily="18" charset="0"/>
              </a:rPr>
              <a:t> Spencer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>
                <a:latin typeface="Times New Roman" pitchFamily="18" charset="0"/>
                <a:cs typeface="Times New Roman" pitchFamily="18" charset="0"/>
              </a:rPr>
              <a:t>associazione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“Questa</a:t>
            </a:r>
            <a:r>
              <a:rPr lang="it-IT" sz="1700" dirty="0" err="1" smtClean="0">
                <a:latin typeface="Times New Roman" pitchFamily="18" charset="0"/>
                <a:cs typeface="Times New Roman" pitchFamily="18" charset="0"/>
              </a:rPr>
              <a:t>èRoma</a:t>
            </a:r>
            <a:r>
              <a:rPr lang="it-IT" sz="17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indent="0">
              <a:buNone/>
            </a:pPr>
            <a:r>
              <a:rPr lang="it-IT" sz="1700" dirty="0" smtClean="0">
                <a:latin typeface="Times New Roman" pitchFamily="18" charset="0"/>
                <a:cs typeface="Times New Roman" pitchFamily="18" charset="0"/>
              </a:rPr>
              <a:t>Intervento </a:t>
            </a:r>
            <a:r>
              <a:rPr lang="it-IT" sz="1700" b="1" dirty="0" smtClean="0">
                <a:latin typeface="Times New Roman" pitchFamily="18" charset="0"/>
                <a:cs typeface="Times New Roman" pitchFamily="18" charset="0"/>
              </a:rPr>
              <a:t>ITT </a:t>
            </a:r>
            <a:r>
              <a:rPr lang="it-IT" sz="1700" b="1" dirty="0" err="1" smtClean="0">
                <a:latin typeface="Times New Roman" pitchFamily="18" charset="0"/>
                <a:cs typeface="Times New Roman" pitchFamily="18" charset="0"/>
              </a:rPr>
              <a:t>Bottardi</a:t>
            </a:r>
            <a:endParaRPr lang="it-IT" sz="17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it-IT" sz="1600" b="1" i="1" dirty="0">
              <a:latin typeface="Arial Narrow" pitchFamily="34" charset="0"/>
            </a:endParaRPr>
          </a:p>
          <a:p>
            <a:pPr marL="0" indent="0">
              <a:buNone/>
            </a:pPr>
            <a:endParaRPr lang="it-IT" sz="16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6577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Galassi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</TotalTime>
  <Words>1511</Words>
  <Application>Microsoft Office PowerPoint</Application>
  <PresentationFormat>Presentazione su schermo (4:3)</PresentationFormat>
  <Paragraphs>139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Loggia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scuole del V municipio che hanno partecipato al programma nazionale Miur  “Scuole al Centro"  in collaborazione con il Municipio V, il Comune di Roma, l’Osservatorio nazionale per l’integrazione e l’educazione interculturale del Miur e la Fondazione Mondo Digitale</dc:title>
  <dc:creator>michela</dc:creator>
  <cp:lastModifiedBy>Administrator</cp:lastModifiedBy>
  <cp:revision>62</cp:revision>
  <dcterms:created xsi:type="dcterms:W3CDTF">2017-03-13T18:47:39Z</dcterms:created>
  <dcterms:modified xsi:type="dcterms:W3CDTF">2017-03-16T15:54:59Z</dcterms:modified>
</cp:coreProperties>
</file>