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1" r:id="rId3"/>
    <p:sldId id="262" r:id="rId4"/>
    <p:sldId id="263" r:id="rId5"/>
    <p:sldId id="260" r:id="rId6"/>
    <p:sldId id="256" r:id="rId7"/>
    <p:sldId id="268" r:id="rId8"/>
    <p:sldId id="25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8651-75FC-4389-8C16-D632C2A1AEEE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CCE61-1123-48F1-9B4D-955AF0C81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07C549-4719-414B-8A23-B3018C23EA6B}" type="slidenum">
              <a:rPr lang="es-ES" altLang="it-IT"/>
              <a:pPr/>
              <a:t>2</a:t>
            </a:fld>
            <a:endParaRPr lang="es-ES" alt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99B6BB-62B3-4820-BA14-5EF18791628C}" type="slidenum">
              <a:rPr lang="es-ES" altLang="it-IT"/>
              <a:pPr/>
              <a:t>3</a:t>
            </a:fld>
            <a:endParaRPr lang="es-ES" altLang="it-IT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>
              <a:ea typeface="Microsoft YaHei" charset="-12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F827B5D-6E3C-4E05-87E9-2F77307434E0}" type="slidenum">
              <a:rPr lang="it-IT" altLang="it-IT" sz="1200"/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14027B-2F63-4924-95F6-2744A7BDF544}" type="slidenum">
              <a:rPr lang="es-ES" altLang="it-IT"/>
              <a:pPr/>
              <a:t>4</a:t>
            </a:fld>
            <a:endParaRPr lang="es-ES" altLang="it-IT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>
              <a:ea typeface="Microsoft YaHei" charset="-12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6FBD443-1FC5-4729-9951-C3957F3AE8E3}" type="slidenum">
              <a:rPr lang="it-IT" altLang="it-IT" sz="1200"/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61-1123-48F1-9B4D-955AF0C8121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36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02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5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10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E07E13-81E2-4E9E-89B6-3101A751820C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48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C937-C6D4-44DB-A330-E09C3FAED40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4" name="Segnaposto numero diapositiva 1"/>
          <p:cNvSpPr txBox="1">
            <a:spLocks/>
          </p:cNvSpPr>
          <p:nvPr userDrawn="1"/>
        </p:nvSpPr>
        <p:spPr>
          <a:xfrm>
            <a:off x="5444480" y="6508750"/>
            <a:ext cx="339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b="1" i="1" smtClean="0">
                <a:solidFill>
                  <a:srgbClr val="336699"/>
                </a:solidFill>
              </a:rPr>
              <a:t>15-02-2013   AIF BOLOGNA ‘Partiamo in quinta’</a:t>
            </a:r>
            <a:endParaRPr lang="it-IT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6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44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2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99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17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62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7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84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43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81DC-BF7F-471A-8D8E-C0C79187C0DF}" type="datetimeFigureOut">
              <a:rPr lang="it-IT" smtClean="0"/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C388-9C92-4A3F-86E0-D4B47382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86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pinion.eu/" TargetMode="External"/><Relationship Id="rId7" Type="http://schemas.openxmlformats.org/officeDocument/2006/relationships/hyperlink" Target="http://www.nanochannelsfp7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nanoyou.eu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93140" y="4454615"/>
            <a:ext cx="31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lisottiannamaria@gmail.com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00092" y="2132856"/>
            <a:ext cx="412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USR-ER  - BOLOGNA </a:t>
            </a:r>
          </a:p>
          <a:p>
            <a:pPr algn="ctr"/>
            <a:r>
              <a:rPr lang="it-IT" b="1" dirty="0" smtClean="0"/>
              <a:t>17 ottobre 2013 </a:t>
            </a:r>
            <a:endParaRPr lang="it-IT" b="1" dirty="0"/>
          </a:p>
        </p:txBody>
      </p:sp>
      <p:pic>
        <p:nvPicPr>
          <p:cNvPr id="6" name="Picture 4" descr="http://www.appenninoeverde.it/thumbs/phpThumb.php?src=/images/locations/ponte-di-olina-mo.jpg&amp;w=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4" y="4924191"/>
            <a:ext cx="4996072" cy="17486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ete.comuni-italiani.it/foto/2009/wp-content/uploads/2009/10/118270-800x531-500x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487">
            <a:off x="6817866" y="4923749"/>
            <a:ext cx="2293470" cy="15182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3.gstatic.com/images?q=tbn:ANd9GcRNDn9oUbEmt9mg4tLMNd7izqqHLZ2cCNbkXuFkcAh1pq3xSKqR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742">
            <a:off x="91891" y="4836005"/>
            <a:ext cx="2357249" cy="1765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avazzisorbelli.it/images/img_9229c%20picco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7" y="1700808"/>
            <a:ext cx="51834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034012" y="3103220"/>
            <a:ext cx="3150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FF0000"/>
                </a:solidFill>
              </a:rPr>
              <a:t>NANOYOU</a:t>
            </a:r>
            <a:r>
              <a:rPr lang="it-IT" sz="2000" b="1" i="1" dirty="0" smtClean="0"/>
              <a:t> </a:t>
            </a:r>
          </a:p>
          <a:p>
            <a:pPr algn="ctr"/>
            <a:r>
              <a:rPr lang="it-IT" sz="2000" b="1" i="1" dirty="0" smtClean="0"/>
              <a:t>ISIS </a:t>
            </a:r>
            <a:r>
              <a:rPr lang="it-IT" sz="2000" b="1" i="1" dirty="0" err="1" smtClean="0"/>
              <a:t>Cavazzi</a:t>
            </a:r>
            <a:r>
              <a:rPr lang="it-IT" sz="2000" b="1" i="1" dirty="0" smtClean="0"/>
              <a:t> - Pavullo (</a:t>
            </a:r>
            <a:r>
              <a:rPr lang="it-IT" sz="2000" b="1" i="1" dirty="0" err="1" smtClean="0"/>
              <a:t>Mo</a:t>
            </a:r>
            <a:r>
              <a:rPr lang="it-IT" sz="2000" b="1" i="1" dirty="0" smtClean="0"/>
              <a:t>)</a:t>
            </a:r>
            <a:endParaRPr lang="it-IT" sz="2400" b="1" i="1" dirty="0" smtClean="0"/>
          </a:p>
        </p:txBody>
      </p:sp>
      <p:pic>
        <p:nvPicPr>
          <p:cNvPr id="1028" name="Picture 4" descr="europa dell'istruzio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" b="4833"/>
          <a:stretch/>
        </p:blipFill>
        <p:spPr bwMode="auto">
          <a:xfrm>
            <a:off x="534645" y="197221"/>
            <a:ext cx="3639149" cy="12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fe learning program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43" y="188073"/>
            <a:ext cx="4704457" cy="164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t="15208" r="33082" b="3337"/>
          <a:stretch/>
        </p:blipFill>
        <p:spPr bwMode="auto">
          <a:xfrm rot="1898255">
            <a:off x="1892271" y="-187206"/>
            <a:ext cx="5626913" cy="77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43608" y="3130319"/>
            <a:ext cx="7632848" cy="5847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                     Background </a:t>
            </a:r>
            <a:r>
              <a:rPr lang="it-IT" sz="3200" b="1" dirty="0" err="1" smtClean="0"/>
              <a:t>reading</a:t>
            </a:r>
            <a:endParaRPr lang="it-IT" sz="32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17084" r="32906"/>
          <a:stretch/>
        </p:blipFill>
        <p:spPr bwMode="auto">
          <a:xfrm rot="19717068">
            <a:off x="2712902" y="-82716"/>
            <a:ext cx="5249272" cy="743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60577" y="3343179"/>
            <a:ext cx="7632848" cy="5847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          Guida doc.  BREVE - singolo lab</a:t>
            </a:r>
            <a:endParaRPr lang="it-IT" sz="32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16250" r="43323"/>
          <a:stretch/>
        </p:blipFill>
        <p:spPr bwMode="auto">
          <a:xfrm>
            <a:off x="2303748" y="42469"/>
            <a:ext cx="5112568" cy="718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053480" y="3279891"/>
            <a:ext cx="7632848" cy="5847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                    Guida doc. GENERALE</a:t>
            </a:r>
            <a:endParaRPr lang="it-IT" sz="32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27317" r="36984" b="8250"/>
          <a:stretch/>
        </p:blipFill>
        <p:spPr bwMode="auto">
          <a:xfrm rot="1593361">
            <a:off x="1259008" y="1169942"/>
            <a:ext cx="6875739" cy="47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53480" y="3222410"/>
            <a:ext cx="7632848" cy="5847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          Scheda studente - singolo lab</a:t>
            </a:r>
            <a:endParaRPr lang="it-IT" sz="3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59024" y="3970708"/>
            <a:ext cx="763284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                                 Editabile !</a:t>
            </a:r>
            <a:endParaRPr lang="it-IT" sz="3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2" t="29703" r="16030" b="10640"/>
          <a:stretch/>
        </p:blipFill>
        <p:spPr bwMode="auto">
          <a:xfrm rot="20295130">
            <a:off x="1052555" y="1344633"/>
            <a:ext cx="5912069" cy="436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6" t="28556" r="16194" b="10101"/>
          <a:stretch/>
        </p:blipFill>
        <p:spPr bwMode="auto">
          <a:xfrm rot="1302383">
            <a:off x="2704729" y="1468579"/>
            <a:ext cx="5927834" cy="44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126649" y="3206686"/>
            <a:ext cx="763284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                                 Editabile !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268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47864" y="4469965"/>
            <a:ext cx="389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lisottiannamaria@gmail.com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http://www.appenninoeverde.it/thumbs/phpThumb.php?src=/images/locations/ponte-di-olina-mo.jpg&amp;w=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4" y="4924191"/>
            <a:ext cx="4996072" cy="17486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ete.comuni-italiani.it/foto/2009/wp-content/uploads/2009/10/118270-800x531-500x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487">
            <a:off x="6817866" y="4923749"/>
            <a:ext cx="2293470" cy="15182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3.gstatic.com/images?q=tbn:ANd9GcRNDn9oUbEmt9mg4tLMNd7izqqHLZ2cCNbkXuFkcAh1pq3xSKqR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742">
            <a:off x="91891" y="4836005"/>
            <a:ext cx="2357249" cy="1765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avazzisorbelli.it/images/img_9229c%20picco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7" y="1700808"/>
            <a:ext cx="51834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781592" y="2248126"/>
            <a:ext cx="3150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i="1" dirty="0" smtClean="0"/>
              <a:t>Grazie dell’attenzione </a:t>
            </a:r>
            <a:endParaRPr lang="it-IT" sz="2000" b="1" i="1" dirty="0" smtClean="0"/>
          </a:p>
          <a:p>
            <a:pPr algn="ctr"/>
            <a:endParaRPr lang="it-IT" sz="2400" b="1" i="1" dirty="0" smtClean="0"/>
          </a:p>
        </p:txBody>
      </p:sp>
      <p:pic>
        <p:nvPicPr>
          <p:cNvPr id="1028" name="Picture 4" descr="europa dell'istruzio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" b="4833"/>
          <a:stretch/>
        </p:blipFill>
        <p:spPr bwMode="auto">
          <a:xfrm>
            <a:off x="534645" y="197221"/>
            <a:ext cx="3639149" cy="12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fe learning program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43" y="188073"/>
            <a:ext cx="4704457" cy="164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41019" y="1729994"/>
            <a:ext cx="2754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ISIS </a:t>
            </a:r>
            <a:r>
              <a:rPr lang="it-IT" b="1" i="1" dirty="0" err="1">
                <a:solidFill>
                  <a:schemeClr val="bg1"/>
                </a:solidFill>
              </a:rPr>
              <a:t>Cavazzi</a:t>
            </a:r>
            <a:r>
              <a:rPr lang="it-IT" b="1" i="1" dirty="0">
                <a:solidFill>
                  <a:schemeClr val="bg1"/>
                </a:solidFill>
              </a:rPr>
              <a:t> - Pavullo (</a:t>
            </a:r>
            <a:r>
              <a:rPr lang="it-IT" b="1" i="1" dirty="0" err="1" smtClean="0">
                <a:solidFill>
                  <a:schemeClr val="bg1"/>
                </a:solidFill>
              </a:rPr>
              <a:t>Mo</a:t>
            </a:r>
            <a:r>
              <a:rPr lang="it-IT" b="1" i="1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636796" y="2028565"/>
            <a:ext cx="3821113" cy="3664965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99000" rIns="99000" bIns="55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r>
              <a:rPr lang="en-GB" altLang="it-IT" sz="2000" b="1" dirty="0" err="1">
                <a:solidFill>
                  <a:schemeClr val="accent1"/>
                </a:solidFill>
              </a:rPr>
              <a:t>Obiettivi</a:t>
            </a:r>
            <a:r>
              <a:rPr lang="en-GB" altLang="it-IT" sz="2000" dirty="0">
                <a:solidFill>
                  <a:schemeClr val="accent1"/>
                </a:solidFill>
              </a:rPr>
              <a:t>  </a:t>
            </a:r>
            <a:r>
              <a:rPr lang="en-GB" altLang="it-IT" sz="1200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endParaRPr lang="en-GB" altLang="it-IT" sz="1200" dirty="0"/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r>
              <a:rPr lang="en-GB" altLang="it-IT" sz="1400" dirty="0">
                <a:solidFill>
                  <a:srgbClr val="0084DE"/>
                </a:solidFill>
              </a:rPr>
              <a:t> </a:t>
            </a:r>
            <a:r>
              <a:rPr lang="en-GB" altLang="it-IT" sz="1400" dirty="0"/>
              <a:t> </a:t>
            </a:r>
            <a:r>
              <a:rPr lang="en-GB" altLang="it-IT" sz="1400" dirty="0" err="1" smtClean="0"/>
              <a:t>Materiali</a:t>
            </a:r>
            <a:r>
              <a:rPr lang="en-GB" altLang="it-IT" sz="1400" dirty="0" smtClean="0"/>
              <a:t> </a:t>
            </a:r>
            <a:r>
              <a:rPr lang="en-GB" altLang="it-IT" sz="1400" dirty="0"/>
              <a:t>e</a:t>
            </a:r>
            <a:r>
              <a:rPr lang="en-GB" altLang="it-IT" sz="1400" b="1" dirty="0">
                <a:solidFill>
                  <a:srgbClr val="0084DE"/>
                </a:solidFill>
              </a:rPr>
              <a:t>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risorse</a:t>
            </a:r>
            <a:r>
              <a:rPr lang="en-GB" altLang="it-IT" sz="1400" b="1" dirty="0">
                <a:solidFill>
                  <a:schemeClr val="accent1"/>
                </a:solidFill>
              </a:rPr>
              <a:t> </a:t>
            </a:r>
            <a:r>
              <a:rPr lang="en-GB" altLang="it-IT" sz="1400" b="1" dirty="0" err="1" smtClean="0">
                <a:solidFill>
                  <a:schemeClr val="accent1"/>
                </a:solidFill>
              </a:rPr>
              <a:t>didattiche</a:t>
            </a:r>
            <a:r>
              <a:rPr lang="en-GB" altLang="it-IT" sz="1400" b="1" dirty="0" smtClean="0">
                <a:solidFill>
                  <a:schemeClr val="accent1"/>
                </a:solidFill>
              </a:rPr>
              <a:t>  </a:t>
            </a:r>
            <a:r>
              <a:rPr lang="en-GB" altLang="it-IT" sz="1400" b="1" dirty="0" smtClean="0">
                <a:solidFill>
                  <a:srgbClr val="FF0000"/>
                </a:solidFill>
              </a:rPr>
              <a:t>APERTO</a:t>
            </a:r>
            <a:endParaRPr lang="en-GB" altLang="it-IT" sz="14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endParaRPr lang="en-GB" altLang="it-IT" sz="1400" dirty="0">
              <a:solidFill>
                <a:srgbClr val="0084DE"/>
              </a:solidFill>
            </a:endParaRPr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r>
              <a:rPr lang="en-GB" altLang="it-IT" sz="1400" dirty="0"/>
              <a:t>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Solida</a:t>
            </a:r>
            <a:r>
              <a:rPr lang="en-GB" altLang="it-IT" sz="1400" b="1" dirty="0">
                <a:solidFill>
                  <a:schemeClr val="accent1"/>
                </a:solidFill>
              </a:rPr>
              <a:t> base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scientifica</a:t>
            </a:r>
            <a:r>
              <a:rPr lang="en-GB" altLang="it-IT" sz="1400" b="1" dirty="0">
                <a:solidFill>
                  <a:schemeClr val="accent1"/>
                </a:solidFill>
              </a:rPr>
              <a:t>  + (ELSA)  </a:t>
            </a:r>
          </a:p>
          <a:p>
            <a:pPr>
              <a:spcBef>
                <a:spcPct val="0"/>
              </a:spcBef>
              <a:buSzPct val="45000"/>
            </a:pPr>
            <a:r>
              <a:rPr lang="en-GB" altLang="it-IT" sz="1400" b="1" dirty="0">
                <a:solidFill>
                  <a:schemeClr val="accent1"/>
                </a:solidFill>
              </a:rPr>
              <a:t> </a:t>
            </a:r>
            <a:r>
              <a:rPr lang="en-GB" altLang="it-IT" sz="1400" b="1" dirty="0" smtClean="0">
                <a:solidFill>
                  <a:schemeClr val="accent1"/>
                </a:solidFill>
              </a:rPr>
              <a:t>    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cittadini</a:t>
            </a:r>
            <a:r>
              <a:rPr lang="en-GB" altLang="it-IT" sz="1400" b="1" dirty="0">
                <a:solidFill>
                  <a:schemeClr val="accent1"/>
                </a:solidFill>
              </a:rPr>
              <a:t>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responsabili</a:t>
            </a:r>
            <a:r>
              <a:rPr lang="en-GB" altLang="it-IT" sz="1400" b="1" dirty="0">
                <a:solidFill>
                  <a:schemeClr val="accent1"/>
                </a:solidFill>
              </a:rPr>
              <a:t> </a:t>
            </a:r>
            <a:r>
              <a:rPr lang="en-GB" altLang="it-IT" sz="1400" dirty="0"/>
              <a:t>- </a:t>
            </a:r>
            <a:r>
              <a:rPr lang="en-GB" altLang="it-IT" sz="1400" dirty="0" err="1"/>
              <a:t>decisioni</a:t>
            </a:r>
            <a:r>
              <a:rPr lang="en-GB" altLang="it-IT" sz="1400" dirty="0"/>
              <a:t> </a:t>
            </a:r>
            <a:r>
              <a:rPr lang="en-GB" altLang="it-IT" sz="1400" dirty="0" err="1"/>
              <a:t>informate</a:t>
            </a:r>
            <a:endParaRPr lang="en-GB" altLang="it-IT" sz="1400" dirty="0"/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endParaRPr lang="en-GB" altLang="it-IT" sz="1400" dirty="0"/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r>
              <a:rPr lang="en-GB" altLang="it-IT" sz="1400" b="1" dirty="0" err="1">
                <a:solidFill>
                  <a:schemeClr val="accent1"/>
                </a:solidFill>
              </a:rPr>
              <a:t>Dialogo</a:t>
            </a:r>
            <a:r>
              <a:rPr lang="en-GB" altLang="it-IT" sz="1400" dirty="0">
                <a:solidFill>
                  <a:srgbClr val="0099FF"/>
                </a:solidFill>
              </a:rPr>
              <a:t> </a:t>
            </a:r>
            <a:r>
              <a:rPr lang="en-GB" altLang="it-IT" sz="1400" dirty="0" err="1"/>
              <a:t>tra</a:t>
            </a:r>
            <a:r>
              <a:rPr lang="en-GB" altLang="it-IT" sz="1400" dirty="0">
                <a:solidFill>
                  <a:srgbClr val="0099FF"/>
                </a:solidFill>
              </a:rPr>
              <a:t>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cittadini</a:t>
            </a:r>
            <a:r>
              <a:rPr lang="en-GB" altLang="it-IT" sz="1400" b="1" dirty="0">
                <a:solidFill>
                  <a:schemeClr val="accent1"/>
                </a:solidFill>
              </a:rPr>
              <a:t>,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educatori</a:t>
            </a:r>
            <a:r>
              <a:rPr lang="en-GB" altLang="it-IT" sz="1400" b="1" dirty="0">
                <a:solidFill>
                  <a:schemeClr val="accent1"/>
                </a:solidFill>
              </a:rPr>
              <a:t> </a:t>
            </a:r>
            <a:r>
              <a:rPr lang="en-GB" altLang="it-IT" sz="1400" dirty="0"/>
              <a:t>e</a:t>
            </a:r>
            <a:r>
              <a:rPr lang="en-GB" altLang="it-IT" sz="1400" dirty="0">
                <a:solidFill>
                  <a:srgbClr val="0099FF"/>
                </a:solidFill>
              </a:rPr>
              <a:t>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scienziati</a:t>
            </a:r>
            <a:r>
              <a:rPr lang="en-GB" altLang="it-IT" sz="1400" b="1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ct val="0"/>
              </a:spcBef>
              <a:buSzPct val="45000"/>
            </a:pPr>
            <a:r>
              <a:rPr lang="en-GB" altLang="it-IT" sz="1400" dirty="0"/>
              <a:t> </a:t>
            </a:r>
            <a:r>
              <a:rPr lang="en-GB" altLang="it-IT" sz="1400" dirty="0" smtClean="0"/>
              <a:t>     </a:t>
            </a:r>
            <a:r>
              <a:rPr lang="en-GB" altLang="it-IT" sz="1400" dirty="0" err="1" smtClean="0"/>
              <a:t>differenti</a:t>
            </a:r>
            <a:r>
              <a:rPr lang="en-GB" altLang="it-IT" sz="1400" dirty="0" smtClean="0"/>
              <a:t> </a:t>
            </a:r>
            <a:r>
              <a:rPr lang="en-GB" altLang="it-IT" sz="1400" dirty="0" err="1"/>
              <a:t>prospettive</a:t>
            </a:r>
            <a:r>
              <a:rPr lang="en-GB" altLang="it-IT" sz="1400" dirty="0"/>
              <a:t>, </a:t>
            </a:r>
            <a:r>
              <a:rPr lang="en-GB" altLang="it-IT" sz="1400" dirty="0" err="1" smtClean="0"/>
              <a:t>fiducia</a:t>
            </a:r>
            <a:endParaRPr lang="en-GB" altLang="it-IT" sz="1400" dirty="0" smtClean="0"/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endParaRPr lang="en-GB" altLang="it-IT" sz="1400" dirty="0">
              <a:solidFill>
                <a:srgbClr val="0099FF"/>
              </a:solidFill>
            </a:endParaRPr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r>
              <a:rPr lang="en-GB" altLang="it-IT" sz="1400" dirty="0" err="1"/>
              <a:t>Promuovere</a:t>
            </a:r>
            <a:r>
              <a:rPr lang="en-GB" altLang="it-IT" sz="1400" dirty="0"/>
              <a:t> </a:t>
            </a:r>
            <a:r>
              <a:rPr lang="en-GB" altLang="it-IT" sz="1400" dirty="0" err="1"/>
              <a:t>l'</a:t>
            </a:r>
            <a:r>
              <a:rPr lang="en-GB" altLang="it-IT" sz="1400" b="1" dirty="0" err="1">
                <a:solidFill>
                  <a:schemeClr val="accent1"/>
                </a:solidFill>
              </a:rPr>
              <a:t>accettazione</a:t>
            </a:r>
            <a:r>
              <a:rPr lang="en-GB" altLang="it-IT" sz="1400" dirty="0"/>
              <a:t> da parte</a:t>
            </a:r>
            <a:r>
              <a:rPr lang="en-GB" altLang="it-IT" sz="1400" dirty="0">
                <a:solidFill>
                  <a:srgbClr val="0099FF"/>
                </a:solidFill>
              </a:rPr>
              <a:t>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della</a:t>
            </a:r>
            <a:r>
              <a:rPr lang="en-GB" altLang="it-IT" sz="1400" b="1" dirty="0">
                <a:solidFill>
                  <a:schemeClr val="accent1"/>
                </a:solidFill>
              </a:rPr>
              <a:t>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società</a:t>
            </a:r>
            <a:r>
              <a:rPr lang="en-GB" altLang="it-IT" sz="1400" b="1" dirty="0">
                <a:solidFill>
                  <a:schemeClr val="accent1"/>
                </a:solidFill>
              </a:rPr>
              <a:t>  </a:t>
            </a:r>
          </a:p>
          <a:p>
            <a:pPr>
              <a:spcBef>
                <a:spcPct val="0"/>
              </a:spcBef>
              <a:buSzPct val="45000"/>
            </a:pPr>
            <a:r>
              <a:rPr lang="en-GB" altLang="it-IT" sz="1400" dirty="0"/>
              <a:t> </a:t>
            </a:r>
          </a:p>
          <a:p>
            <a:pPr marL="285750" indent="-28575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</a:pPr>
            <a:r>
              <a:rPr lang="en-GB" altLang="it-IT" sz="1400" dirty="0" err="1"/>
              <a:t>Incoraggiare</a:t>
            </a:r>
            <a:r>
              <a:rPr lang="en-GB" altLang="it-IT" sz="1400" dirty="0"/>
              <a:t> </a:t>
            </a:r>
            <a:r>
              <a:rPr lang="en-GB" altLang="it-IT" sz="1400" dirty="0">
                <a:solidFill>
                  <a:srgbClr val="0099FF"/>
                </a:solidFill>
              </a:rPr>
              <a:t> </a:t>
            </a:r>
            <a:r>
              <a:rPr lang="en-GB" altLang="it-IT" sz="1400" b="1" dirty="0" err="1">
                <a:solidFill>
                  <a:srgbClr val="0099FF"/>
                </a:solidFill>
              </a:rPr>
              <a:t>vocazioni</a:t>
            </a:r>
            <a:r>
              <a:rPr lang="en-GB" altLang="it-IT" sz="1400" b="1" dirty="0">
                <a:solidFill>
                  <a:srgbClr val="0099FF"/>
                </a:solidFill>
              </a:rPr>
              <a:t> </a:t>
            </a:r>
            <a:r>
              <a:rPr lang="en-GB" altLang="it-IT" sz="1400" b="1" dirty="0" err="1" smtClean="0">
                <a:solidFill>
                  <a:srgbClr val="0099FF"/>
                </a:solidFill>
              </a:rPr>
              <a:t>scientifiche</a:t>
            </a:r>
            <a:endParaRPr lang="en-GB" altLang="it-IT" sz="1400" dirty="0">
              <a:solidFill>
                <a:srgbClr val="0099FF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1800" y="358775"/>
            <a:ext cx="44989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it-IT" sz="2500" b="1" u="sng" dirty="0">
                <a:solidFill>
                  <a:srgbClr val="006EB8"/>
                </a:solidFill>
              </a:rPr>
              <a:t>Il </a:t>
            </a:r>
            <a:r>
              <a:rPr lang="en-GB" altLang="it-IT" sz="2500" b="1" u="sng" dirty="0" err="1">
                <a:solidFill>
                  <a:srgbClr val="006EB8"/>
                </a:solidFill>
              </a:rPr>
              <a:t>Progetto</a:t>
            </a:r>
            <a:r>
              <a:rPr lang="en-GB" altLang="it-IT" sz="2500" b="1" u="sng" dirty="0">
                <a:solidFill>
                  <a:srgbClr val="006EB8"/>
                </a:solidFill>
              </a:rPr>
              <a:t> </a:t>
            </a:r>
            <a:r>
              <a:rPr lang="en-GB" altLang="it-IT" sz="2500" b="1" u="sng" dirty="0" smtClean="0">
                <a:solidFill>
                  <a:schemeClr val="accent1"/>
                </a:solidFill>
              </a:rPr>
              <a:t>NANOYOU</a:t>
            </a:r>
            <a:r>
              <a:rPr lang="en-GB" altLang="it-IT" sz="2500" b="1" u="sng" dirty="0" smtClean="0">
                <a:solidFill>
                  <a:srgbClr val="006EB8"/>
                </a:solidFill>
              </a:rPr>
              <a:t>   </a:t>
            </a:r>
            <a:endParaRPr lang="en-GB" altLang="it-IT" sz="2500" b="1" u="sng" dirty="0">
              <a:solidFill>
                <a:srgbClr val="006EB8"/>
              </a:solidFill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15925" y="1015763"/>
            <a:ext cx="8393113" cy="862012"/>
            <a:chOff x="262" y="739"/>
            <a:chExt cx="5287" cy="543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262" y="776"/>
              <a:ext cx="528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it-IT" sz="2000" dirty="0"/>
                <a:t> </a:t>
              </a:r>
              <a:r>
                <a:rPr lang="en-GB" altLang="it-IT" sz="2000" dirty="0" err="1"/>
                <a:t>Progetto</a:t>
              </a:r>
              <a:r>
                <a:rPr lang="en-GB" altLang="it-IT" sz="2000" dirty="0"/>
                <a:t> </a:t>
              </a:r>
              <a:r>
                <a:rPr lang="en-GB" altLang="it-IT" sz="2000" dirty="0" err="1"/>
                <a:t>sulla</a:t>
              </a:r>
              <a:r>
                <a:rPr lang="en-GB" altLang="it-IT" sz="2000" dirty="0"/>
                <a:t> </a:t>
              </a:r>
              <a:r>
                <a:rPr lang="en-GB" altLang="it-IT" sz="2000" b="1" dirty="0" err="1" smtClean="0">
                  <a:solidFill>
                    <a:schemeClr val="accent1"/>
                  </a:solidFill>
                </a:rPr>
                <a:t>divulgazion</a:t>
              </a:r>
              <a:r>
                <a:rPr lang="en-GB" altLang="it-IT" sz="2000" b="1" dirty="0" err="1" smtClean="0">
                  <a:solidFill>
                    <a:srgbClr val="0084DE"/>
                  </a:solidFill>
                </a:rPr>
                <a:t>e</a:t>
              </a:r>
              <a:r>
                <a:rPr lang="en-GB" altLang="it-IT" sz="2000" dirty="0" smtClean="0"/>
                <a:t> </a:t>
              </a:r>
              <a:r>
                <a:rPr lang="en-GB" altLang="it-IT" sz="2000" dirty="0"/>
                <a:t>e la </a:t>
              </a:r>
              <a:r>
                <a:rPr lang="en-GB" altLang="it-IT" sz="2000" b="1" dirty="0" err="1">
                  <a:solidFill>
                    <a:schemeClr val="accent1"/>
                  </a:solidFill>
                </a:rPr>
                <a:t>comunicazione</a:t>
              </a:r>
              <a:r>
                <a:rPr lang="en-GB" altLang="it-IT" sz="2000" b="1" dirty="0"/>
                <a:t> </a:t>
              </a:r>
              <a:r>
                <a:rPr lang="en-GB" altLang="it-IT" sz="2000" dirty="0" err="1"/>
                <a:t>delle</a:t>
              </a:r>
              <a:r>
                <a:rPr lang="en-GB" altLang="it-IT" sz="2000" dirty="0"/>
                <a:t>   </a:t>
              </a:r>
              <a:r>
                <a:rPr lang="en-GB" altLang="it-IT" sz="2000" dirty="0" err="1"/>
                <a:t>Nanoscienze</a:t>
              </a:r>
              <a:r>
                <a:rPr lang="en-GB" altLang="it-IT" sz="2000" dirty="0"/>
                <a:t> </a:t>
              </a:r>
            </a:p>
            <a:p>
              <a:pPr>
                <a:spcBef>
                  <a:spcPct val="0"/>
                </a:spcBef>
              </a:pPr>
              <a:r>
                <a:rPr lang="en-GB" altLang="it-IT" sz="2000" dirty="0"/>
                <a:t> e </a:t>
              </a:r>
              <a:r>
                <a:rPr lang="en-GB" altLang="it-IT" sz="2000" dirty="0" err="1"/>
                <a:t>Nanotecnologie</a:t>
              </a:r>
              <a:r>
                <a:rPr lang="en-GB" altLang="it-IT" sz="2000" dirty="0"/>
                <a:t> </a:t>
              </a:r>
              <a:r>
                <a:rPr lang="en-GB" altLang="it-IT" sz="2000" b="1" dirty="0" err="1">
                  <a:solidFill>
                    <a:schemeClr val="accent1"/>
                  </a:solidFill>
                </a:rPr>
                <a:t>nelle</a:t>
              </a:r>
              <a:r>
                <a:rPr lang="en-GB" altLang="it-IT" sz="2000" b="1" dirty="0">
                  <a:solidFill>
                    <a:schemeClr val="accent1"/>
                  </a:solidFill>
                </a:rPr>
                <a:t> </a:t>
              </a:r>
              <a:r>
                <a:rPr lang="en-GB" altLang="it-IT" sz="2000" b="1" dirty="0" err="1">
                  <a:solidFill>
                    <a:schemeClr val="accent1"/>
                  </a:solidFill>
                </a:rPr>
                <a:t>scuole</a:t>
              </a:r>
              <a:r>
                <a:rPr lang="en-GB" altLang="it-IT" sz="2000" dirty="0">
                  <a:solidFill>
                    <a:schemeClr val="accent1"/>
                  </a:solidFill>
                </a:rPr>
                <a:t> </a:t>
              </a:r>
              <a:r>
                <a:rPr lang="en-GB" altLang="it-IT" sz="2000" dirty="0"/>
                <a:t>(NANO for </a:t>
              </a:r>
              <a:r>
                <a:rPr lang="en-GB" altLang="it-IT" sz="2000" dirty="0" err="1"/>
                <a:t>YOUth</a:t>
              </a:r>
              <a:r>
                <a:rPr lang="en-GB" altLang="it-IT" sz="2000" dirty="0"/>
                <a:t>)</a:t>
              </a:r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298" y="739"/>
              <a:ext cx="5085" cy="543"/>
              <a:chOff x="298" y="739"/>
              <a:chExt cx="5085" cy="543"/>
            </a:xfrm>
          </p:grpSpPr>
          <p:sp>
            <p:nvSpPr>
              <p:cNvPr id="8198" name="AutoShape 6"/>
              <p:cNvSpPr>
                <a:spLocks noChangeArrowheads="1"/>
              </p:cNvSpPr>
              <p:nvPr/>
            </p:nvSpPr>
            <p:spPr bwMode="auto">
              <a:xfrm>
                <a:off x="298" y="739"/>
                <a:ext cx="5085" cy="543"/>
              </a:xfrm>
              <a:prstGeom prst="roundRect">
                <a:avLst>
                  <a:gd name="adj" fmla="val 181"/>
                </a:avLst>
              </a:prstGeom>
              <a:noFill/>
              <a:ln w="360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3389" y="1988840"/>
            <a:ext cx="3827463" cy="3744416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54000" rIns="99000" bIns="54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it-IT" sz="2000" b="1" dirty="0" err="1">
                <a:solidFill>
                  <a:schemeClr val="accent1"/>
                </a:solidFill>
              </a:rPr>
              <a:t>Caratteristiche</a:t>
            </a:r>
            <a:endParaRPr lang="en-GB" altLang="it-IT" sz="2000" b="1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it-IT" sz="1200" dirty="0"/>
              <a:t> 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it-IT" sz="1200" dirty="0"/>
              <a:t> </a:t>
            </a:r>
            <a:r>
              <a:rPr lang="en-GB" altLang="it-IT" sz="1200" dirty="0" smtClean="0"/>
              <a:t>   </a:t>
            </a:r>
            <a:r>
              <a:rPr lang="en-GB" altLang="it-IT" sz="1400" dirty="0" err="1" smtClean="0"/>
              <a:t>Fasce</a:t>
            </a:r>
            <a:r>
              <a:rPr lang="en-GB" altLang="it-IT" sz="1400" dirty="0" smtClean="0"/>
              <a:t> </a:t>
            </a:r>
            <a:r>
              <a:rPr lang="en-GB" altLang="it-IT" sz="1400" b="1" dirty="0">
                <a:solidFill>
                  <a:schemeClr val="accent1"/>
                </a:solidFill>
              </a:rPr>
              <a:t>11-13/ 14-18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it-IT" sz="1400" b="1" dirty="0">
              <a:solidFill>
                <a:srgbClr val="0084DE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it-IT" sz="1400" dirty="0"/>
              <a:t>  </a:t>
            </a:r>
            <a:r>
              <a:rPr lang="en-GB" altLang="it-IT" sz="1400" dirty="0" err="1"/>
              <a:t>Finanziato</a:t>
            </a:r>
            <a:r>
              <a:rPr lang="en-GB" altLang="it-IT" sz="1400" dirty="0"/>
              <a:t> </a:t>
            </a:r>
            <a:r>
              <a:rPr lang="en-GB" altLang="it-IT" sz="1400" dirty="0" err="1"/>
              <a:t>dalla</a:t>
            </a:r>
            <a:r>
              <a:rPr lang="en-GB" altLang="it-IT" sz="1400" dirty="0"/>
              <a:t> </a:t>
            </a:r>
            <a:r>
              <a:rPr lang="en-GB" altLang="it-IT" sz="1400" dirty="0" err="1"/>
              <a:t>Commissione</a:t>
            </a:r>
            <a:r>
              <a:rPr lang="en-GB" altLang="it-IT" sz="1400" dirty="0"/>
              <a:t>  </a:t>
            </a:r>
            <a:r>
              <a:rPr lang="en-GB" altLang="it-IT" sz="1400" dirty="0" err="1"/>
              <a:t>Europea</a:t>
            </a:r>
            <a:endParaRPr lang="en-GB" altLang="it-IT" sz="1400" dirty="0"/>
          </a:p>
          <a:p>
            <a:pPr>
              <a:spcBef>
                <a:spcPct val="0"/>
              </a:spcBef>
            </a:pPr>
            <a:r>
              <a:rPr lang="en-GB" altLang="it-IT" sz="1400" dirty="0" smtClean="0"/>
              <a:t>       </a:t>
            </a:r>
            <a:r>
              <a:rPr lang="en-GB" altLang="it-IT" sz="1400" dirty="0"/>
              <a:t>(</a:t>
            </a:r>
            <a:r>
              <a:rPr lang="en-GB" altLang="it-IT" sz="1400" b="1" dirty="0">
                <a:solidFill>
                  <a:schemeClr val="accent1"/>
                </a:solidFill>
              </a:rPr>
              <a:t>7°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Prog</a:t>
            </a:r>
            <a:r>
              <a:rPr lang="en-GB" altLang="it-IT" sz="1400" b="1" dirty="0">
                <a:solidFill>
                  <a:schemeClr val="accent1"/>
                </a:solidFill>
              </a:rPr>
              <a:t>. </a:t>
            </a:r>
            <a:r>
              <a:rPr lang="en-GB" altLang="it-IT" sz="1400" b="1" dirty="0" err="1">
                <a:solidFill>
                  <a:schemeClr val="accent1"/>
                </a:solidFill>
              </a:rPr>
              <a:t>Quadro</a:t>
            </a:r>
            <a:r>
              <a:rPr lang="en-GB" altLang="it-IT" sz="1400" dirty="0"/>
              <a:t>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it-IT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it-IT" sz="1400" dirty="0" smtClean="0"/>
              <a:t> </a:t>
            </a:r>
            <a:r>
              <a:rPr lang="en-GB" altLang="it-IT" sz="1400" dirty="0" err="1" smtClean="0"/>
              <a:t>Sforzo</a:t>
            </a:r>
            <a:r>
              <a:rPr lang="en-GB" altLang="it-IT" sz="1400" dirty="0" smtClean="0"/>
              <a:t> </a:t>
            </a:r>
            <a:r>
              <a:rPr lang="en-GB" altLang="it-IT" sz="1400" dirty="0" err="1"/>
              <a:t>collaborativo</a:t>
            </a:r>
            <a:r>
              <a:rPr lang="en-GB" altLang="it-IT" sz="1400" dirty="0"/>
              <a:t> </a:t>
            </a:r>
            <a:r>
              <a:rPr lang="en-GB" altLang="it-IT" sz="1400" dirty="0" err="1"/>
              <a:t>congiunto</a:t>
            </a:r>
            <a:r>
              <a:rPr lang="en-GB" altLang="it-IT" sz="1400" dirty="0"/>
              <a:t> di  diverse </a:t>
            </a:r>
            <a:r>
              <a:rPr lang="en-GB" altLang="it-IT" sz="1400" dirty="0" smtClean="0"/>
              <a:t>   </a:t>
            </a:r>
            <a:r>
              <a:rPr lang="en-GB" altLang="it-IT" sz="1400" dirty="0" err="1" smtClean="0"/>
              <a:t>Istituzioni</a:t>
            </a:r>
            <a:r>
              <a:rPr lang="en-GB" altLang="it-IT" sz="1400" dirty="0" smtClean="0"/>
              <a:t>    </a:t>
            </a:r>
            <a:r>
              <a:rPr lang="en-GB" altLang="it-IT" sz="1400" dirty="0" err="1"/>
              <a:t>Europee</a:t>
            </a:r>
            <a:r>
              <a:rPr lang="en-GB" altLang="it-IT" sz="1400" dirty="0"/>
              <a:t>: </a:t>
            </a:r>
            <a:r>
              <a:rPr lang="en-GB" altLang="it-IT" sz="1400" b="1" dirty="0"/>
              <a:t>European </a:t>
            </a:r>
            <a:r>
              <a:rPr lang="en-GB" altLang="it-IT" sz="1400" b="1" dirty="0" err="1"/>
              <a:t>Schoolnet</a:t>
            </a:r>
            <a:r>
              <a:rPr lang="en-GB" altLang="it-IT" sz="1400" dirty="0"/>
              <a:t>, </a:t>
            </a:r>
            <a:r>
              <a:rPr lang="en-GB" altLang="it-IT" sz="1400" dirty="0" err="1"/>
              <a:t>centri</a:t>
            </a:r>
            <a:r>
              <a:rPr lang="en-GB" altLang="it-IT" sz="1400" dirty="0"/>
              <a:t> di </a:t>
            </a:r>
            <a:r>
              <a:rPr lang="en-GB" altLang="it-IT" sz="1400" dirty="0" err="1"/>
              <a:t>ricerca</a:t>
            </a:r>
            <a:r>
              <a:rPr lang="en-GB" altLang="it-IT" sz="1400" dirty="0"/>
              <a:t>,</a:t>
            </a:r>
          </a:p>
          <a:p>
            <a:pPr>
              <a:spcBef>
                <a:spcPct val="0"/>
              </a:spcBef>
            </a:pPr>
            <a:r>
              <a:rPr lang="en-GB" altLang="it-IT" sz="1400" dirty="0" smtClean="0"/>
              <a:t>      </a:t>
            </a:r>
            <a:r>
              <a:rPr lang="en-GB" altLang="it-IT" sz="1400" dirty="0"/>
              <a:t>science centre  + ORT </a:t>
            </a:r>
            <a:r>
              <a:rPr lang="en-GB" altLang="it-IT" sz="1400" dirty="0" err="1"/>
              <a:t>Israele</a:t>
            </a:r>
            <a:endParaRPr lang="en-GB" altLang="it-IT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it-IT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it-IT" sz="1400" dirty="0"/>
              <a:t>  Biennale:  </a:t>
            </a:r>
            <a:r>
              <a:rPr lang="es-ES" altLang="it-IT" sz="1400" b="1" dirty="0"/>
              <a:t>2009-2011</a:t>
            </a:r>
            <a:r>
              <a:rPr lang="es-ES" altLang="it-IT" sz="1400" dirty="0"/>
              <a:t>   </a:t>
            </a:r>
            <a:r>
              <a:rPr lang="es-ES" altLang="it-IT" sz="1400" dirty="0">
                <a:latin typeface="Wingdings" charset="2"/>
              </a:rPr>
              <a:t></a:t>
            </a:r>
            <a:r>
              <a:rPr lang="es-ES" altLang="it-IT" sz="1400" dirty="0"/>
              <a:t>  Nanochannel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" altLang="it-IT" sz="1400" dirty="0">
              <a:solidFill>
                <a:srgbClr val="0084DE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it-IT" sz="1400" dirty="0"/>
              <a:t>  </a:t>
            </a:r>
            <a:r>
              <a:rPr lang="es-ES" altLang="it-IT" sz="1400" b="1" dirty="0">
                <a:solidFill>
                  <a:schemeClr val="accent1"/>
                </a:solidFill>
              </a:rPr>
              <a:t>48 scuole pilota </a:t>
            </a:r>
            <a:r>
              <a:rPr lang="es-ES" altLang="it-IT" sz="1400" dirty="0"/>
              <a:t>in tutta l’ UE con ricaduta </a:t>
            </a:r>
            <a:r>
              <a:rPr lang="es-ES" altLang="it-IT" sz="1400" dirty="0" smtClean="0"/>
              <a:t>a  </a:t>
            </a:r>
            <a:r>
              <a:rPr lang="es-ES" altLang="it-IT" sz="1400" dirty="0"/>
              <a:t>cascata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it-IT" sz="1400" dirty="0">
                <a:solidFill>
                  <a:srgbClr val="0084DE"/>
                </a:solidFill>
              </a:rPr>
              <a:t> </a:t>
            </a:r>
          </a:p>
        </p:txBody>
      </p:sp>
      <p:pic>
        <p:nvPicPr>
          <p:cNvPr id="10" name="Picture 3" descr="C:\Users\Annamaria\Pictures\per nanolab\nanoyou_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46" y="160763"/>
            <a:ext cx="1547887" cy="8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15925" y="5854253"/>
            <a:ext cx="8393113" cy="862012"/>
            <a:chOff x="262" y="739"/>
            <a:chExt cx="5287" cy="543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62" y="776"/>
              <a:ext cx="528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it-IT" sz="2000" dirty="0"/>
                <a:t> </a:t>
              </a:r>
              <a:r>
                <a:rPr lang="en-GB" altLang="it-IT" sz="2000" dirty="0" smtClean="0"/>
                <a:t>                            </a:t>
              </a:r>
              <a:r>
                <a:rPr lang="en-GB" altLang="it-IT" sz="3600" b="1" dirty="0" smtClean="0">
                  <a:solidFill>
                    <a:srgbClr val="FF0000"/>
                  </a:solidFill>
                </a:rPr>
                <a:t>www.nanoyou.eu</a:t>
              </a:r>
              <a:endParaRPr lang="en-GB" altLang="it-IT" sz="3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298" y="739"/>
              <a:ext cx="5085" cy="543"/>
              <a:chOff x="298" y="739"/>
              <a:chExt cx="5085" cy="543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298" y="739"/>
                <a:ext cx="5085" cy="543"/>
              </a:xfrm>
              <a:prstGeom prst="roundRect">
                <a:avLst>
                  <a:gd name="adj" fmla="val 181"/>
                </a:avLst>
              </a:prstGeom>
              <a:noFill/>
              <a:ln w="360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928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27991" r="13599" b="2676"/>
          <a:stretch>
            <a:fillRect/>
          </a:stretch>
        </p:blipFill>
        <p:spPr bwMode="auto">
          <a:xfrm>
            <a:off x="454025" y="0"/>
            <a:ext cx="9040813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171" t="27991" r="13599" b="26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71788" y="3633788"/>
            <a:ext cx="36195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it-IT" altLang="it-IT" b="1">
                <a:solidFill>
                  <a:srgbClr val="0000FF"/>
                </a:solidFill>
              </a:rPr>
              <a:t>www.nanoyou.eu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754313" y="0"/>
            <a:ext cx="4059237" cy="747713"/>
          </a:xfrm>
          <a:prstGeom prst="roundRect">
            <a:avLst>
              <a:gd name="adj" fmla="val 208"/>
            </a:avLst>
          </a:prstGeom>
          <a:solidFill>
            <a:srgbClr val="FFFFFF"/>
          </a:solidFill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6450" y="3765550"/>
            <a:ext cx="2359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20988" y="120650"/>
            <a:ext cx="58166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it-IT" sz="1600"/>
              <a:t>Fornisce  </a:t>
            </a:r>
            <a:r>
              <a:rPr lang="en-GB" altLang="it-IT" sz="1600" b="1" u="sng">
                <a:solidFill>
                  <a:srgbClr val="0084DE"/>
                </a:solidFill>
              </a:rPr>
              <a:t>risorse e materiali</a:t>
            </a:r>
            <a:r>
              <a:rPr lang="en-GB" altLang="it-IT" sz="1600"/>
              <a:t>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it-IT" sz="1600"/>
              <a:t> </a:t>
            </a:r>
            <a:r>
              <a:rPr lang="en-GB" altLang="it-IT" sz="1600">
                <a:solidFill>
                  <a:srgbClr val="0099FF"/>
                </a:solidFill>
              </a:rPr>
              <a:t>Creative Commons License Sharealike </a:t>
            </a:r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2433638" y="293688"/>
            <a:ext cx="4217987" cy="4043362"/>
            <a:chOff x="1533" y="185"/>
            <a:chExt cx="2657" cy="2547"/>
          </a:xfrm>
        </p:grpSpPr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1533" y="185"/>
              <a:ext cx="2657" cy="2547"/>
            </a:xfrm>
            <a:prstGeom prst="ellipse">
              <a:avLst/>
            </a:prstGeom>
            <a:solidFill>
              <a:srgbClr val="FFFFFF"/>
            </a:solidFill>
            <a:ln w="36000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1689" y="674"/>
              <a:ext cx="2371" cy="1614"/>
              <a:chOff x="1689" y="674"/>
              <a:chExt cx="2371" cy="1614"/>
            </a:xfrm>
          </p:grpSpPr>
          <p:sp>
            <p:nvSpPr>
              <p:cNvPr id="9228" name="Text Box 12"/>
              <p:cNvSpPr txBox="1">
                <a:spLocks noChangeArrowheads="1"/>
              </p:cNvSpPr>
              <p:nvPr/>
            </p:nvSpPr>
            <p:spPr bwMode="auto">
              <a:xfrm>
                <a:off x="1689" y="674"/>
                <a:ext cx="2371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algn="ctr">
                  <a:spcBef>
                    <a:spcPts val="400"/>
                  </a:spcBef>
                  <a:buClrTx/>
                  <a:buFontTx/>
                  <a:buNone/>
                </a:pPr>
                <a:r>
                  <a:rPr lang="en-GB" altLang="it-IT" sz="1800"/>
                  <a:t>Le  </a:t>
                </a:r>
                <a:r>
                  <a:rPr lang="en-GB" altLang="it-IT" sz="1800" b="1" u="sng">
                    <a:solidFill>
                      <a:srgbClr val="0084DE"/>
                    </a:solidFill>
                  </a:rPr>
                  <a:t>attività di laboratorio</a:t>
                </a:r>
              </a:p>
              <a:p>
                <a:pPr algn="ctr">
                  <a:spcBef>
                    <a:spcPts val="400"/>
                  </a:spcBef>
                  <a:buClrTx/>
                  <a:buFontTx/>
                  <a:buNone/>
                </a:pPr>
                <a:r>
                  <a:rPr lang="es-ES" altLang="it-IT" sz="1600">
                    <a:solidFill>
                      <a:srgbClr val="990000"/>
                    </a:solidFill>
                  </a:rPr>
                  <a:t> </a:t>
                </a:r>
              </a:p>
            </p:txBody>
          </p:sp>
          <p:pic>
            <p:nvPicPr>
              <p:cNvPr id="9229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3" t="36220" r="51482" b="37199"/>
              <a:stretch>
                <a:fillRect/>
              </a:stretch>
            </p:blipFill>
            <p:spPr bwMode="auto">
              <a:xfrm>
                <a:off x="1905" y="984"/>
                <a:ext cx="1887" cy="1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l="17513" t="36220" r="51482" b="37199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0" y="2989263"/>
            <a:ext cx="4217988" cy="4043362"/>
            <a:chOff x="0" y="1883"/>
            <a:chExt cx="2657" cy="2547"/>
          </a:xfrm>
        </p:grpSpPr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0" y="1883"/>
              <a:ext cx="2657" cy="2547"/>
              <a:chOff x="0" y="1883"/>
              <a:chExt cx="2657" cy="2547"/>
            </a:xfrm>
          </p:grpSpPr>
          <p:grpSp>
            <p:nvGrpSpPr>
              <p:cNvPr id="9232" name="Group 16"/>
              <p:cNvGrpSpPr>
                <a:grpSpLocks/>
              </p:cNvGrpSpPr>
              <p:nvPr/>
            </p:nvGrpSpPr>
            <p:grpSpPr bwMode="auto">
              <a:xfrm>
                <a:off x="0" y="1883"/>
                <a:ext cx="2657" cy="2547"/>
                <a:chOff x="0" y="1883"/>
                <a:chExt cx="2657" cy="2547"/>
              </a:xfrm>
            </p:grpSpPr>
            <p:sp>
              <p:nvSpPr>
                <p:cNvPr id="9233" name="Oval 17"/>
                <p:cNvSpPr>
                  <a:spLocks noChangeArrowheads="1"/>
                </p:cNvSpPr>
                <p:nvPr/>
              </p:nvSpPr>
              <p:spPr bwMode="auto">
                <a:xfrm>
                  <a:off x="0" y="1883"/>
                  <a:ext cx="2657" cy="2547"/>
                </a:xfrm>
                <a:prstGeom prst="ellipse">
                  <a:avLst/>
                </a:prstGeom>
                <a:solidFill>
                  <a:srgbClr val="FFFFFF"/>
                </a:solidFill>
                <a:ln w="3600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152735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2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57" y="2372"/>
                  <a:ext cx="2371" cy="4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>
                    <a:spcBef>
                      <a:spcPts val="55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>
                    <a:spcBef>
                      <a:spcPts val="55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>
                    <a:spcBef>
                      <a:spcPts val="55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>
                    <a:spcBef>
                      <a:spcPts val="55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200"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 algn="ctr">
                    <a:spcBef>
                      <a:spcPts val="400"/>
                    </a:spcBef>
                    <a:buClrTx/>
                    <a:buFontTx/>
                    <a:buNone/>
                  </a:pPr>
                  <a:r>
                    <a:rPr lang="en-GB" altLang="it-IT" sz="1800"/>
                    <a:t>  </a:t>
                  </a:r>
                  <a:r>
                    <a:rPr lang="en-GB" altLang="it-IT" sz="1800" b="1" u="sng">
                      <a:solidFill>
                        <a:srgbClr val="0084DE"/>
                      </a:solidFill>
                    </a:rPr>
                    <a:t>Video, poster, link</a:t>
                  </a:r>
                </a:p>
                <a:p>
                  <a:pPr algn="ctr">
                    <a:spcBef>
                      <a:spcPts val="400"/>
                    </a:spcBef>
                    <a:buClrTx/>
                    <a:buFontTx/>
                    <a:buNone/>
                  </a:pPr>
                  <a:r>
                    <a:rPr lang="es-ES" altLang="it-IT" sz="1600">
                      <a:solidFill>
                        <a:srgbClr val="990000"/>
                      </a:solidFill>
                    </a:rPr>
                    <a:t> </a:t>
                  </a:r>
                </a:p>
              </p:txBody>
            </p:sp>
          </p:grpSp>
        </p:grpSp>
        <p:pic>
          <p:nvPicPr>
            <p:cNvPr id="923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2741"/>
              <a:ext cx="1851" cy="1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8742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27991" r="13599" b="2676"/>
          <a:stretch>
            <a:fillRect/>
          </a:stretch>
        </p:blipFill>
        <p:spPr bwMode="auto">
          <a:xfrm>
            <a:off x="454025" y="0"/>
            <a:ext cx="9040813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171" t="27991" r="13599" b="26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754313" y="0"/>
            <a:ext cx="4059237" cy="849313"/>
          </a:xfrm>
          <a:prstGeom prst="roundRect">
            <a:avLst>
              <a:gd name="adj" fmla="val 185"/>
            </a:avLst>
          </a:prstGeom>
          <a:solidFill>
            <a:srgbClr val="FFFFFF"/>
          </a:solidFill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06450" y="3765550"/>
            <a:ext cx="2359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20988" y="120650"/>
            <a:ext cx="58166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it-IT" sz="1600"/>
              <a:t>Fornisce  </a:t>
            </a:r>
            <a:r>
              <a:rPr lang="en-GB" altLang="it-IT" sz="1600" b="1" u="sng">
                <a:solidFill>
                  <a:srgbClr val="0084DE"/>
                </a:solidFill>
              </a:rPr>
              <a:t>risorse e materiali</a:t>
            </a:r>
            <a:r>
              <a:rPr lang="en-GB" altLang="it-IT" sz="1600"/>
              <a:t>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it-IT" sz="1600"/>
              <a:t> </a:t>
            </a:r>
            <a:r>
              <a:rPr lang="en-GB" altLang="it-IT" sz="1600">
                <a:solidFill>
                  <a:srgbClr val="0099FF"/>
                </a:solidFill>
              </a:rPr>
              <a:t>Creative Commons License Sharealike 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925513" y="176212"/>
            <a:ext cx="7543800" cy="7178675"/>
            <a:chOff x="583" y="129"/>
            <a:chExt cx="4752" cy="4522"/>
          </a:xfrm>
        </p:grpSpPr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583" y="129"/>
              <a:ext cx="4752" cy="4522"/>
              <a:chOff x="583" y="129"/>
              <a:chExt cx="4752" cy="4522"/>
            </a:xfrm>
          </p:grpSpPr>
          <p:grpSp>
            <p:nvGrpSpPr>
              <p:cNvPr id="10247" name="Group 7"/>
              <p:cNvGrpSpPr>
                <a:grpSpLocks/>
              </p:cNvGrpSpPr>
              <p:nvPr/>
            </p:nvGrpSpPr>
            <p:grpSpPr bwMode="auto">
              <a:xfrm>
                <a:off x="583" y="129"/>
                <a:ext cx="4752" cy="4522"/>
                <a:chOff x="583" y="129"/>
                <a:chExt cx="4752" cy="4522"/>
              </a:xfrm>
            </p:grpSpPr>
            <p:sp>
              <p:nvSpPr>
                <p:cNvPr id="10248" name="Oval 8"/>
                <p:cNvSpPr>
                  <a:spLocks noChangeArrowheads="1"/>
                </p:cNvSpPr>
                <p:nvPr/>
              </p:nvSpPr>
              <p:spPr bwMode="auto">
                <a:xfrm>
                  <a:off x="583" y="129"/>
                  <a:ext cx="4752" cy="4522"/>
                </a:xfrm>
                <a:prstGeom prst="ellipse">
                  <a:avLst/>
                </a:prstGeom>
                <a:solidFill>
                  <a:srgbClr val="FFFFFF"/>
                </a:solidFill>
                <a:ln w="3600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152735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10249" name="Group 9"/>
                <p:cNvGrpSpPr>
                  <a:grpSpLocks/>
                </p:cNvGrpSpPr>
                <p:nvPr/>
              </p:nvGrpSpPr>
              <p:grpSpPr bwMode="auto">
                <a:xfrm>
                  <a:off x="1090" y="794"/>
                  <a:ext cx="3848" cy="3593"/>
                  <a:chOff x="1090" y="794"/>
                  <a:chExt cx="3848" cy="3593"/>
                </a:xfrm>
              </p:grpSpPr>
              <p:sp>
                <p:nvSpPr>
                  <p:cNvPr id="1025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694" y="3716"/>
                    <a:ext cx="2865" cy="6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s-ES" altLang="it-IT" sz="1600"/>
                      <a:t>Si affianca all’aspetto più propriamente </a:t>
                    </a:r>
                    <a:r>
                      <a:rPr lang="es-ES" altLang="it-IT" sz="1600" b="1"/>
                      <a:t>scientifico tecnologico</a:t>
                    </a:r>
                    <a:r>
                      <a:rPr lang="es-ES" altLang="it-IT" sz="1600"/>
                      <a:t> la </a:t>
                    </a:r>
                    <a:r>
                      <a:rPr lang="es-ES" altLang="it-IT" sz="1600" b="1"/>
                      <a:t>riflessione  critica</a:t>
                    </a:r>
                    <a:r>
                      <a:rPr lang="es-ES" altLang="it-IT" sz="1600"/>
                      <a:t> sulle </a:t>
                    </a:r>
                    <a:r>
                      <a:rPr lang="es-ES" altLang="it-IT" sz="1600" b="1">
                        <a:solidFill>
                          <a:srgbClr val="0084DE"/>
                        </a:solidFill>
                      </a:rPr>
                      <a:t>implicazioni sociali, etiche e legali                                                                      </a:t>
                    </a:r>
                  </a:p>
                </p:txBody>
              </p:sp>
              <p:grpSp>
                <p:nvGrpSpPr>
                  <p:cNvPr id="1025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090" y="794"/>
                    <a:ext cx="3848" cy="2844"/>
                    <a:chOff x="1090" y="794"/>
                    <a:chExt cx="3848" cy="2844"/>
                  </a:xfrm>
                </p:grpSpPr>
                <p:pic>
                  <p:nvPicPr>
                    <p:cNvPr id="10252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606" t="20465" r="49507" b="6683"/>
                    <a:stretch>
                      <a:fillRect/>
                    </a:stretch>
                  </p:blipFill>
                  <p:spPr bwMode="auto">
                    <a:xfrm>
                      <a:off x="3175" y="1160"/>
                      <a:ext cx="1763" cy="2478"/>
                    </a:xfrm>
                    <a:prstGeom prst="rect">
                      <a:avLst/>
                    </a:prstGeom>
                    <a:noFill/>
                    <a:ln w="28440">
                      <a:solidFill>
                        <a:srgbClr val="3333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blipFill dpi="0" rotWithShape="0">
                            <a:blip/>
                            <a:srcRect l="11606" t="20465" r="49507" b="6683"/>
                            <a:stretch>
                              <a:fillRect/>
                            </a:stretch>
                          </a:blip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</p:grpSp>
        </p:grp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V="1">
              <a:off x="2945" y="941"/>
              <a:ext cx="396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504950" y="731838"/>
            <a:ext cx="5903913" cy="4541837"/>
            <a:chOff x="948" y="461"/>
            <a:chExt cx="3719" cy="2861"/>
          </a:xfrm>
        </p:grpSpPr>
        <p:grpSp>
          <p:nvGrpSpPr>
            <p:cNvPr id="10257" name="Group 17"/>
            <p:cNvGrpSpPr>
              <a:grpSpLocks/>
            </p:cNvGrpSpPr>
            <p:nvPr/>
          </p:nvGrpSpPr>
          <p:grpSpPr bwMode="auto">
            <a:xfrm>
              <a:off x="1117" y="461"/>
              <a:ext cx="3550" cy="2861"/>
              <a:chOff x="1117" y="461"/>
              <a:chExt cx="3550" cy="2861"/>
            </a:xfrm>
          </p:grpSpPr>
          <p:grpSp>
            <p:nvGrpSpPr>
              <p:cNvPr id="10258" name="Group 18"/>
              <p:cNvGrpSpPr>
                <a:grpSpLocks/>
              </p:cNvGrpSpPr>
              <p:nvPr/>
            </p:nvGrpSpPr>
            <p:grpSpPr bwMode="auto">
              <a:xfrm>
                <a:off x="1117" y="461"/>
                <a:ext cx="3550" cy="2861"/>
                <a:chOff x="1117" y="461"/>
                <a:chExt cx="3550" cy="2861"/>
              </a:xfrm>
            </p:grpSpPr>
            <p:grpSp>
              <p:nvGrpSpPr>
                <p:cNvPr id="10259" name="Group 19"/>
                <p:cNvGrpSpPr>
                  <a:grpSpLocks/>
                </p:cNvGrpSpPr>
                <p:nvPr/>
              </p:nvGrpSpPr>
              <p:grpSpPr bwMode="auto">
                <a:xfrm>
                  <a:off x="1117" y="461"/>
                  <a:ext cx="3550" cy="2861"/>
                  <a:chOff x="1117" y="461"/>
                  <a:chExt cx="3550" cy="2861"/>
                </a:xfrm>
              </p:grpSpPr>
              <p:grpSp>
                <p:nvGrpSpPr>
                  <p:cNvPr id="1026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117" y="461"/>
                    <a:ext cx="2898" cy="2861"/>
                    <a:chOff x="1117" y="461"/>
                    <a:chExt cx="2898" cy="2861"/>
                  </a:xfrm>
                </p:grpSpPr>
                <p:grpSp>
                  <p:nvGrpSpPr>
                    <p:cNvPr id="1026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7" y="461"/>
                      <a:ext cx="2898" cy="2861"/>
                      <a:chOff x="1117" y="461"/>
                      <a:chExt cx="2898" cy="2861"/>
                    </a:xfrm>
                  </p:grpSpPr>
                  <p:pic>
                    <p:nvPicPr>
                      <p:cNvPr id="10262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543" t="19682" r="28598" b="7510"/>
                      <a:stretch>
                        <a:fillRect/>
                      </a:stretch>
                    </p:blipFill>
                    <p:spPr bwMode="auto">
                      <a:xfrm>
                        <a:off x="1117" y="868"/>
                        <a:ext cx="1781" cy="2454"/>
                      </a:xfrm>
                      <a:prstGeom prst="rect">
                        <a:avLst/>
                      </a:prstGeom>
                      <a:noFill/>
                      <a:ln w="28440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 l="31543" t="19682" r="28598" b="7510"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grpSp>
                    <p:nvGrpSpPr>
                      <p:cNvPr id="10263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5" y="461"/>
                        <a:ext cx="2279" cy="414"/>
                        <a:chOff x="1735" y="461"/>
                        <a:chExt cx="2279" cy="414"/>
                      </a:xfrm>
                    </p:grpSpPr>
                    <p:grpSp>
                      <p:nvGrpSpPr>
                        <p:cNvPr id="10264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5" y="461"/>
                          <a:ext cx="2279" cy="414"/>
                          <a:chOff x="1735" y="461"/>
                          <a:chExt cx="2279" cy="414"/>
                        </a:xfrm>
                      </p:grpSpPr>
                      <p:sp>
                        <p:nvSpPr>
                          <p:cNvPr id="10265" name="Text Box 2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35" y="461"/>
                            <a:ext cx="2279" cy="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lIns="90000" tIns="45000" rIns="90000" bIns="45000"/>
                          <a:lstStyle>
                            <a:lvl1pPr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1pPr>
                            <a:lvl2pPr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2pPr>
                            <a:lvl3pPr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3pPr>
                            <a:lvl4pPr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4pPr>
                            <a:lvl5pPr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5pPr>
                            <a:lvl6pPr marL="2514600" indent="-228600" defTabSz="449263" fontAlgn="base">
                              <a:spcBef>
                                <a:spcPts val="55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6pPr>
                            <a:lvl7pPr marL="2971800" indent="-228600" defTabSz="449263" fontAlgn="base">
                              <a:spcBef>
                                <a:spcPts val="55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7pPr>
                            <a:lvl8pPr marL="3429000" indent="-228600" defTabSz="449263" fontAlgn="base">
                              <a:spcBef>
                                <a:spcPts val="55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8pPr>
                            <a:lvl9pPr marL="3886200" indent="-228600" defTabSz="449263" fontAlgn="base">
                              <a:spcBef>
                                <a:spcPts val="55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  <a:defRPr sz="2200">
                                <a:solidFill>
                                  <a:srgbClr val="000000"/>
                                </a:solidFill>
                                <a:latin typeface="Arial" charset="0"/>
                                <a:ea typeface="Microsoft YaHei" charset="-122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ts val="400"/>
                              </a:spcBef>
                              <a:buClrTx/>
                              <a:buFontTx/>
                              <a:buNone/>
                            </a:pPr>
                            <a:r>
                              <a:rPr lang="en-GB" altLang="it-IT" sz="1800"/>
                              <a:t>  </a:t>
                            </a:r>
                            <a:r>
                              <a:rPr lang="en-GB" altLang="it-IT" sz="1800" b="1" u="sng">
                                <a:solidFill>
                                  <a:srgbClr val="0084DE"/>
                                </a:solidFill>
                              </a:rPr>
                              <a:t>Roleplay- I nano dilemma</a:t>
                            </a:r>
                          </a:p>
                          <a:p>
                            <a:pPr algn="ctr">
                              <a:spcBef>
                                <a:spcPts val="400"/>
                              </a:spcBef>
                              <a:buClrTx/>
                              <a:buFontTx/>
                              <a:buNone/>
                            </a:pPr>
                            <a:r>
                              <a:rPr lang="es-ES" altLang="it-IT" sz="1600">
                                <a:solidFill>
                                  <a:srgbClr val="990000"/>
                                </a:solidFill>
                              </a:rPr>
                              <a:t> </a:t>
                            </a: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026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5" y="785"/>
                    <a:ext cx="1611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>
                      <a:spcBef>
                        <a:spcPts val="55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r>
                      <a:rPr lang="it-IT" altLang="it-IT" sz="1200" b="1">
                        <a:solidFill>
                          <a:srgbClr val="FF3366"/>
                        </a:solidFill>
                      </a:rPr>
                      <a:t>Terapia oncologica pionieristica </a:t>
                    </a:r>
                  </a:p>
                  <a:p>
                    <a:r>
                      <a:rPr lang="it-IT" altLang="it-IT" sz="1200" b="1">
                        <a:solidFill>
                          <a:srgbClr val="FF3366"/>
                        </a:solidFill>
                      </a:rPr>
                      <a:t>con nanoparticelle d'oro</a:t>
                    </a:r>
                  </a:p>
                </p:txBody>
              </p:sp>
            </p:grpSp>
          </p:grpSp>
        </p:grpSp>
        <p:sp>
          <p:nvSpPr>
            <p:cNvPr id="10267" name="Freeform 27"/>
            <p:cNvSpPr>
              <a:spLocks noChangeArrowheads="1"/>
            </p:cNvSpPr>
            <p:nvPr/>
          </p:nvSpPr>
          <p:spPr bwMode="auto">
            <a:xfrm>
              <a:off x="818" y="744"/>
              <a:ext cx="2178" cy="360"/>
            </a:xfrm>
            <a:custGeom>
              <a:avLst/>
              <a:gdLst>
                <a:gd name="T0" fmla="*/ 1320 w 9609"/>
                <a:gd name="T1" fmla="*/ 465 h 1592"/>
                <a:gd name="T2" fmla="*/ 2541 w 9609"/>
                <a:gd name="T3" fmla="*/ 505 h 1592"/>
                <a:gd name="T4" fmla="*/ 3844 w 9609"/>
                <a:gd name="T5" fmla="*/ 465 h 1592"/>
                <a:gd name="T6" fmla="*/ 5105 w 9609"/>
                <a:gd name="T7" fmla="*/ 180 h 1592"/>
                <a:gd name="T8" fmla="*/ 6327 w 9609"/>
                <a:gd name="T9" fmla="*/ 383 h 1592"/>
                <a:gd name="T10" fmla="*/ 7548 w 9609"/>
                <a:gd name="T11" fmla="*/ 465 h 1592"/>
                <a:gd name="T12" fmla="*/ 8810 w 9609"/>
                <a:gd name="T13" fmla="*/ 424 h 1592"/>
                <a:gd name="T14" fmla="*/ 8647 w 9609"/>
                <a:gd name="T15" fmla="*/ 1075 h 1592"/>
                <a:gd name="T16" fmla="*/ 7426 w 9609"/>
                <a:gd name="T17" fmla="*/ 1238 h 1592"/>
                <a:gd name="T18" fmla="*/ 6164 w 9609"/>
                <a:gd name="T19" fmla="*/ 1238 h 1592"/>
                <a:gd name="T20" fmla="*/ 4861 w 9609"/>
                <a:gd name="T21" fmla="*/ 1075 h 1592"/>
                <a:gd name="T22" fmla="*/ 3640 w 9609"/>
                <a:gd name="T23" fmla="*/ 1157 h 1592"/>
                <a:gd name="T24" fmla="*/ 2419 w 9609"/>
                <a:gd name="T25" fmla="*/ 1401 h 1592"/>
                <a:gd name="T26" fmla="*/ 954 w 9609"/>
                <a:gd name="T27" fmla="*/ 1442 h 1592"/>
                <a:gd name="T28" fmla="*/ 1442 w 9609"/>
                <a:gd name="T29" fmla="*/ 383 h 1592"/>
                <a:gd name="T30" fmla="*/ 2745 w 9609"/>
                <a:gd name="T31" fmla="*/ 139 h 1592"/>
                <a:gd name="T32" fmla="*/ 3966 w 9609"/>
                <a:gd name="T33" fmla="*/ 505 h 1592"/>
                <a:gd name="T34" fmla="*/ 4047 w 9609"/>
                <a:gd name="T35" fmla="*/ 424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09" h="1592">
                  <a:moveTo>
                    <a:pt x="1320" y="465"/>
                  </a:moveTo>
                  <a:cubicBezTo>
                    <a:pt x="1724" y="538"/>
                    <a:pt x="2133" y="505"/>
                    <a:pt x="2541" y="505"/>
                  </a:cubicBezTo>
                  <a:cubicBezTo>
                    <a:pt x="2975" y="505"/>
                    <a:pt x="3415" y="550"/>
                    <a:pt x="3844" y="465"/>
                  </a:cubicBezTo>
                  <a:cubicBezTo>
                    <a:pt x="4266" y="381"/>
                    <a:pt x="4659" y="163"/>
                    <a:pt x="5105" y="180"/>
                  </a:cubicBezTo>
                  <a:cubicBezTo>
                    <a:pt x="5515" y="195"/>
                    <a:pt x="5952" y="161"/>
                    <a:pt x="6327" y="383"/>
                  </a:cubicBezTo>
                  <a:cubicBezTo>
                    <a:pt x="6699" y="602"/>
                    <a:pt x="7142" y="460"/>
                    <a:pt x="7548" y="465"/>
                  </a:cubicBezTo>
                  <a:cubicBezTo>
                    <a:pt x="7973" y="470"/>
                    <a:pt x="8386" y="479"/>
                    <a:pt x="8810" y="424"/>
                  </a:cubicBezTo>
                  <a:cubicBezTo>
                    <a:pt x="9608" y="320"/>
                    <a:pt x="9192" y="1098"/>
                    <a:pt x="8647" y="1075"/>
                  </a:cubicBezTo>
                  <a:cubicBezTo>
                    <a:pt x="8220" y="1057"/>
                    <a:pt x="7838" y="1275"/>
                    <a:pt x="7426" y="1238"/>
                  </a:cubicBezTo>
                  <a:cubicBezTo>
                    <a:pt x="7007" y="1200"/>
                    <a:pt x="6581" y="1193"/>
                    <a:pt x="6164" y="1238"/>
                  </a:cubicBezTo>
                  <a:cubicBezTo>
                    <a:pt x="5694" y="1288"/>
                    <a:pt x="5330" y="993"/>
                    <a:pt x="4861" y="1075"/>
                  </a:cubicBezTo>
                  <a:cubicBezTo>
                    <a:pt x="4460" y="1145"/>
                    <a:pt x="4025" y="987"/>
                    <a:pt x="3640" y="1157"/>
                  </a:cubicBezTo>
                  <a:cubicBezTo>
                    <a:pt x="3257" y="1326"/>
                    <a:pt x="2840" y="1408"/>
                    <a:pt x="2419" y="1401"/>
                  </a:cubicBezTo>
                  <a:cubicBezTo>
                    <a:pt x="1931" y="1392"/>
                    <a:pt x="1427" y="1591"/>
                    <a:pt x="954" y="1442"/>
                  </a:cubicBezTo>
                  <a:cubicBezTo>
                    <a:pt x="0" y="1141"/>
                    <a:pt x="1106" y="524"/>
                    <a:pt x="1442" y="383"/>
                  </a:cubicBezTo>
                  <a:cubicBezTo>
                    <a:pt x="1854" y="210"/>
                    <a:pt x="2306" y="234"/>
                    <a:pt x="2745" y="139"/>
                  </a:cubicBezTo>
                  <a:cubicBezTo>
                    <a:pt x="3387" y="0"/>
                    <a:pt x="3377" y="983"/>
                    <a:pt x="3966" y="505"/>
                  </a:cubicBezTo>
                  <a:lnTo>
                    <a:pt x="4047" y="424"/>
                  </a:lnTo>
                </a:path>
              </a:pathLst>
            </a:custGeom>
            <a:noFill/>
            <a:ln w="18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 rot="20875556">
            <a:off x="1732844" y="3146673"/>
            <a:ext cx="5929138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Cosa è rimasto? Risorse!</a:t>
            </a:r>
            <a:endParaRPr lang="it-I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664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993819" y="2939440"/>
            <a:ext cx="7909034" cy="1571248"/>
            <a:chOff x="993819" y="2939440"/>
            <a:chExt cx="7909034" cy="1571248"/>
          </a:xfrm>
        </p:grpSpPr>
        <p:grpSp>
          <p:nvGrpSpPr>
            <p:cNvPr id="10" name="Gruppo 9"/>
            <p:cNvGrpSpPr/>
            <p:nvPr/>
          </p:nvGrpSpPr>
          <p:grpSpPr>
            <a:xfrm>
              <a:off x="993819" y="2939440"/>
              <a:ext cx="5428272" cy="1571248"/>
              <a:chOff x="3514047" y="1768728"/>
              <a:chExt cx="5428272" cy="1571248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35" t="21458" r="61112" b="69557"/>
              <a:stretch/>
            </p:blipFill>
            <p:spPr bwMode="auto">
              <a:xfrm>
                <a:off x="3514047" y="1768728"/>
                <a:ext cx="5428272" cy="157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7263141" y="2970644"/>
                <a:ext cx="14041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/>
                  <a:t>2012-2014</a:t>
                </a:r>
                <a:endParaRPr lang="it-IT" b="1" dirty="0"/>
              </a:p>
            </p:txBody>
          </p:sp>
        </p:grpSp>
        <p:sp>
          <p:nvSpPr>
            <p:cNvPr id="5" name="CasellaDiTesto 4"/>
            <p:cNvSpPr txBox="1"/>
            <p:nvPr/>
          </p:nvSpPr>
          <p:spPr>
            <a:xfrm>
              <a:off x="6094541" y="3106831"/>
              <a:ext cx="28083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hlinkClick r:id="rId3"/>
                </a:rPr>
                <a:t>www.nanopinion.eu</a:t>
              </a:r>
              <a:endParaRPr lang="it-IT" sz="2400" b="1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3541070" y="4634207"/>
            <a:ext cx="5211997" cy="369332"/>
            <a:chOff x="1328940" y="4540350"/>
            <a:chExt cx="5211997" cy="369332"/>
          </a:xfrm>
        </p:grpSpPr>
        <p:sp>
          <p:nvSpPr>
            <p:cNvPr id="2" name="CasellaDiTesto 1"/>
            <p:cNvSpPr txBox="1"/>
            <p:nvPr/>
          </p:nvSpPr>
          <p:spPr>
            <a:xfrm>
              <a:off x="3411996" y="454035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Moodle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328940" y="454035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Nuovi Esperimenti</a:t>
              </a:r>
              <a:endParaRPr lang="it-IT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524713" y="454035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Competizione </a:t>
              </a:r>
              <a:endParaRPr lang="it-IT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66739" y="1127010"/>
            <a:ext cx="5036399" cy="1148040"/>
            <a:chOff x="430560" y="620688"/>
            <a:chExt cx="5036399" cy="1148040"/>
          </a:xfrm>
        </p:grpSpPr>
        <p:grpSp>
          <p:nvGrpSpPr>
            <p:cNvPr id="11" name="Gruppo 10"/>
            <p:cNvGrpSpPr/>
            <p:nvPr/>
          </p:nvGrpSpPr>
          <p:grpSpPr>
            <a:xfrm>
              <a:off x="430560" y="620688"/>
              <a:ext cx="2839705" cy="1148040"/>
              <a:chOff x="430560" y="620688"/>
              <a:chExt cx="2839705" cy="1148040"/>
            </a:xfrm>
          </p:grpSpPr>
          <p:pic>
            <p:nvPicPr>
              <p:cNvPr id="4099" name="Picture 3" descr="C:\Users\Annamaria\Pictures\per nanolab\nanoyou_logo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560" y="620688"/>
                <a:ext cx="1981200" cy="1114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1866109" y="1399396"/>
                <a:ext cx="14041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/>
                  <a:t>2009-2011</a:t>
                </a:r>
                <a:endParaRPr lang="it-IT" b="1" dirty="0"/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2658647" y="758153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hlinkClick r:id="rId5"/>
                </a:rPr>
                <a:t>www.nanoyou.eu</a:t>
              </a:r>
              <a:endParaRPr lang="it-IT" sz="2400" b="1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216819" y="1751108"/>
            <a:ext cx="5712991" cy="1401847"/>
            <a:chOff x="2511080" y="1312925"/>
            <a:chExt cx="5805335" cy="1401847"/>
          </a:xfrm>
        </p:grpSpPr>
        <p:grpSp>
          <p:nvGrpSpPr>
            <p:cNvPr id="9" name="Gruppo 8"/>
            <p:cNvGrpSpPr/>
            <p:nvPr/>
          </p:nvGrpSpPr>
          <p:grpSpPr>
            <a:xfrm>
              <a:off x="2511080" y="1312925"/>
              <a:ext cx="3317508" cy="1401847"/>
              <a:chOff x="2694650" y="333266"/>
              <a:chExt cx="3317508" cy="1401847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09" t="39909" r="68609" b="40928"/>
              <a:stretch/>
            </p:blipFill>
            <p:spPr bwMode="auto">
              <a:xfrm>
                <a:off x="2694650" y="333266"/>
                <a:ext cx="1949358" cy="1401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asellaDiTesto 2"/>
              <p:cNvSpPr txBox="1"/>
              <p:nvPr/>
            </p:nvSpPr>
            <p:spPr>
              <a:xfrm>
                <a:off x="4427983" y="993234"/>
                <a:ext cx="15841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/>
                  <a:t>2011-2012</a:t>
                </a:r>
                <a:endParaRPr lang="it-IT" b="1" dirty="0"/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4619885" y="1644516"/>
              <a:ext cx="3696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hlinkClick r:id="rId7"/>
                </a:rPr>
                <a:t>www.nanochannelsfp7.eu</a:t>
              </a:r>
              <a:endParaRPr lang="it-IT" sz="2400" b="1" dirty="0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430560" y="359078"/>
            <a:ext cx="466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Oltre </a:t>
            </a:r>
            <a:r>
              <a:rPr lang="it-IT" sz="3200" b="1" dirty="0" err="1" smtClean="0">
                <a:solidFill>
                  <a:srgbClr val="FF0000"/>
                </a:solidFill>
              </a:rPr>
              <a:t>NanoYou</a:t>
            </a:r>
            <a:r>
              <a:rPr lang="it-IT" sz="3200" b="1" dirty="0" smtClean="0">
                <a:solidFill>
                  <a:srgbClr val="FF0000"/>
                </a:solidFill>
              </a:rPr>
              <a:t> …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99592" y="2939441"/>
            <a:ext cx="8136904" cy="3801928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10628" y="3725064"/>
            <a:ext cx="5748659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Workshop on-line:  </a:t>
            </a:r>
            <a:r>
              <a:rPr lang="it-IT" sz="3600" b="1" dirty="0" smtClean="0"/>
              <a:t>1+1 h  -  free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C00000"/>
                </a:solidFill>
              </a:rPr>
              <a:t>18 e 25 Novembre </a:t>
            </a:r>
          </a:p>
          <a:p>
            <a:pPr algn="ctr"/>
            <a:r>
              <a:rPr lang="it-IT" sz="3600" b="1" dirty="0" smtClean="0"/>
              <a:t>x info e iscrizioni  </a:t>
            </a:r>
            <a:r>
              <a:rPr lang="it-IT" sz="3600" b="1" dirty="0" err="1" smtClean="0">
                <a:solidFill>
                  <a:srgbClr val="FF0000"/>
                </a:solidFill>
              </a:rPr>
              <a:t>lisottiannamaria@gmail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7311"/>
            <a:ext cx="44476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54392" y="1052736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INSPIRE - </a:t>
            </a:r>
            <a:r>
              <a:rPr lang="it-IT" dirty="0" smtClean="0"/>
              <a:t>il successo dei </a:t>
            </a:r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progetti europei </a:t>
            </a:r>
            <a:r>
              <a:rPr lang="it-IT" dirty="0" smtClean="0"/>
              <a:t>va misurato  sul </a:t>
            </a:r>
            <a:r>
              <a:rPr lang="it-IT" b="1" dirty="0" smtClean="0"/>
              <a:t>lungo periodo</a:t>
            </a:r>
            <a:r>
              <a:rPr lang="it-IT" dirty="0" smtClean="0"/>
              <a:t>  secondo criteri  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Ampiezza della diffusione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Sostenibilità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Numero di spin-off locali</a:t>
            </a:r>
          </a:p>
          <a:p>
            <a:pPr lvl="1"/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81872" y="3176394"/>
            <a:ext cx="3816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ENBED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da parte loro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it-IT" dirty="0" smtClean="0"/>
              <a:t>e </a:t>
            </a:r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iniziative locali  </a:t>
            </a:r>
            <a:r>
              <a:rPr lang="it-IT" dirty="0" smtClean="0"/>
              <a:t>hanno il compito 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Sviluppare ulteriormente tali progetti in modo che raggiungano piena maturità all’interno dello </a:t>
            </a:r>
            <a:r>
              <a:rPr lang="it-IT" b="1" dirty="0" smtClean="0"/>
              <a:t>specifico contesto culturale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Restituire alla comunità </a:t>
            </a:r>
            <a:r>
              <a:rPr lang="it-IT" dirty="0" smtClean="0"/>
              <a:t>in un ciclo virtuoso.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295" y="529516"/>
            <a:ext cx="466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Oltre </a:t>
            </a:r>
            <a:r>
              <a:rPr lang="it-IT" sz="2800" b="1" dirty="0" err="1" smtClean="0">
                <a:solidFill>
                  <a:srgbClr val="FF0000"/>
                </a:solidFill>
              </a:rPr>
              <a:t>NanoYou</a:t>
            </a:r>
            <a:r>
              <a:rPr lang="it-IT" sz="2800" b="1" dirty="0" smtClean="0">
                <a:solidFill>
                  <a:srgbClr val="FF0000"/>
                </a:solidFill>
              </a:rPr>
              <a:t> …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2119" r="12581" b="4611"/>
          <a:stretch/>
        </p:blipFill>
        <p:spPr bwMode="auto">
          <a:xfrm>
            <a:off x="791580" y="765777"/>
            <a:ext cx="7560839" cy="516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79712" y="597020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Bradley Hand ITC" pitchFamily="66" charset="0"/>
              </a:rPr>
              <a:t>Le </a:t>
            </a:r>
            <a:r>
              <a:rPr lang="it-IT" sz="3600" b="1" u="sng" dirty="0" err="1" smtClean="0">
                <a:latin typeface="Bradley Hand ITC" pitchFamily="66" charset="0"/>
              </a:rPr>
              <a:t>nanoscienze</a:t>
            </a:r>
            <a:r>
              <a:rPr lang="it-IT" sz="3600" b="1" dirty="0" smtClean="0">
                <a:latin typeface="Bradley Hand ITC" pitchFamily="66" charset="0"/>
              </a:rPr>
              <a:t>  a scuola</a:t>
            </a:r>
            <a:endParaRPr lang="it-IT" sz="3600" b="1" dirty="0">
              <a:latin typeface="Bradley Hand ITC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85089"/>
            <a:ext cx="466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Da </a:t>
            </a:r>
            <a:r>
              <a:rPr lang="it-IT" sz="2800" b="1" dirty="0" err="1" smtClean="0">
                <a:solidFill>
                  <a:srgbClr val="FF0000"/>
                </a:solidFill>
              </a:rPr>
              <a:t>NanoYou</a:t>
            </a:r>
            <a:r>
              <a:rPr lang="it-IT" sz="2800" b="1" dirty="0" smtClean="0">
                <a:solidFill>
                  <a:srgbClr val="FF0000"/>
                </a:solidFill>
              </a:rPr>
              <a:t> … a </a:t>
            </a:r>
            <a:r>
              <a:rPr lang="it-IT" sz="2800" b="1" dirty="0" err="1" smtClean="0">
                <a:solidFill>
                  <a:srgbClr val="FF0000"/>
                </a:solidFill>
              </a:rPr>
              <a:t>Nanolab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9" t="31765" r="13898" b="17743"/>
          <a:stretch/>
        </p:blipFill>
        <p:spPr bwMode="auto">
          <a:xfrm>
            <a:off x="514700" y="800984"/>
            <a:ext cx="8201598" cy="51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771985" y="609361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www.nanolab.unimore.it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3203683"/>
            <a:ext cx="266429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Creative </a:t>
            </a:r>
            <a:r>
              <a:rPr lang="it-IT" dirty="0" err="1" smtClean="0"/>
              <a:t>Commons</a:t>
            </a:r>
            <a:r>
              <a:rPr lang="it-IT" dirty="0" smtClean="0"/>
              <a:t> 3.0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9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ttangolo 5"/>
          <p:cNvSpPr>
            <a:spLocks noChangeArrowheads="1"/>
          </p:cNvSpPr>
          <p:nvPr/>
        </p:nvSpPr>
        <p:spPr bwMode="auto">
          <a:xfrm>
            <a:off x="612775" y="950913"/>
            <a:ext cx="48024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aree tematiche di NANOLAB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935337" y="4653136"/>
            <a:ext cx="5885135" cy="1815882"/>
          </a:xfrm>
          <a:prstGeom prst="rect">
            <a:avLst/>
          </a:prstGeom>
          <a:ln w="381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336699"/>
                </a:solidFill>
                <a:sym typeface="Wingdings"/>
              </a:rPr>
              <a:t>     </a:t>
            </a:r>
            <a:r>
              <a:rPr lang="en-GB" sz="1600" b="1" dirty="0" smtClean="0">
                <a:solidFill>
                  <a:srgbClr val="FF0000"/>
                </a:solidFill>
              </a:rPr>
              <a:t>Low </a:t>
            </a:r>
            <a:r>
              <a:rPr lang="en-GB" sz="1600" b="1" dirty="0">
                <a:solidFill>
                  <a:srgbClr val="FF0000"/>
                </a:solidFill>
              </a:rPr>
              <a:t>cost</a:t>
            </a:r>
            <a:r>
              <a:rPr lang="en-GB" sz="1600" b="1" dirty="0">
                <a:solidFill>
                  <a:srgbClr val="336699"/>
                </a:solidFill>
              </a:rPr>
              <a:t>, </a:t>
            </a:r>
            <a:r>
              <a:rPr lang="en-GB" sz="1600" b="1" dirty="0" err="1">
                <a:solidFill>
                  <a:srgbClr val="336699"/>
                </a:solidFill>
              </a:rPr>
              <a:t>semplici</a:t>
            </a:r>
            <a:r>
              <a:rPr lang="en-GB" sz="1600" b="1" dirty="0">
                <a:solidFill>
                  <a:srgbClr val="336699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da </a:t>
            </a:r>
            <a:r>
              <a:rPr lang="en-GB" sz="1600" dirty="0" err="1">
                <a:solidFill>
                  <a:srgbClr val="000000"/>
                </a:solidFill>
              </a:rPr>
              <a:t>implementare</a:t>
            </a:r>
            <a:r>
              <a:rPr lang="en-GB" sz="1600" b="1" dirty="0">
                <a:solidFill>
                  <a:srgbClr val="2C02C8"/>
                </a:solidFill>
              </a:rPr>
              <a:t>, </a:t>
            </a:r>
            <a:r>
              <a:rPr lang="en-GB" sz="1600" b="1" dirty="0" err="1">
                <a:solidFill>
                  <a:srgbClr val="336699"/>
                </a:solidFill>
              </a:rPr>
              <a:t>stabili</a:t>
            </a:r>
            <a:r>
              <a:rPr lang="en-GB" sz="1600" b="1" dirty="0">
                <a:solidFill>
                  <a:srgbClr val="336699"/>
                </a:solidFill>
              </a:rPr>
              <a:t>, </a:t>
            </a:r>
            <a:r>
              <a:rPr lang="en-GB" sz="1600" b="1" dirty="0" err="1">
                <a:solidFill>
                  <a:srgbClr val="336699"/>
                </a:solidFill>
              </a:rPr>
              <a:t>sicuri</a:t>
            </a:r>
            <a:endParaRPr lang="en-GB" sz="1600" b="1" dirty="0">
              <a:solidFill>
                <a:srgbClr val="336699"/>
              </a:solidFill>
            </a:endParaRPr>
          </a:p>
          <a:p>
            <a:pPr marL="392113" indent="-392113">
              <a:buFont typeface="Wingdings" pitchFamily="2" charset="2"/>
              <a:buChar char="q"/>
              <a:tabLst>
                <a:tab pos="0" algn="l"/>
                <a:tab pos="982663" algn="l"/>
                <a:tab pos="1793875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err="1">
                <a:solidFill>
                  <a:srgbClr val="336699"/>
                </a:solidFill>
              </a:rPr>
              <a:t>Argomenti</a:t>
            </a:r>
            <a:r>
              <a:rPr lang="en-GB" sz="1600" b="1" dirty="0">
                <a:solidFill>
                  <a:srgbClr val="336699"/>
                </a:solidFill>
              </a:rPr>
              <a:t> </a:t>
            </a:r>
            <a:r>
              <a:rPr lang="en-GB" sz="1600" b="1" dirty="0" err="1">
                <a:solidFill>
                  <a:srgbClr val="336699"/>
                </a:solidFill>
              </a:rPr>
              <a:t>fondamentali</a:t>
            </a:r>
            <a:r>
              <a:rPr lang="en-GB" sz="1600" b="1" dirty="0">
                <a:solidFill>
                  <a:srgbClr val="336699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fortemente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integrati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nel</a:t>
            </a:r>
            <a:r>
              <a:rPr lang="en-GB" sz="1600" b="1" dirty="0" smtClean="0">
                <a:solidFill>
                  <a:srgbClr val="FF0000"/>
                </a:solidFill>
              </a:rPr>
              <a:t> curriculum</a:t>
            </a:r>
            <a:endParaRPr lang="en-GB" sz="1600" b="1" dirty="0">
              <a:solidFill>
                <a:srgbClr val="FF0000"/>
              </a:solidFill>
            </a:endParaRPr>
          </a:p>
          <a:p>
            <a:pPr marL="361950" lvl="1" indent="-361950">
              <a:buFont typeface="Wingdings" pitchFamily="2" charset="2"/>
              <a:buChar char="q"/>
              <a:tabLst>
                <a:tab pos="0" algn="l"/>
                <a:tab pos="982663" algn="l"/>
                <a:tab pos="1793875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err="1" smtClean="0"/>
              <a:t>Talvolta</a:t>
            </a:r>
            <a:r>
              <a:rPr lang="en-US" sz="1600" dirty="0" smtClean="0"/>
              <a:t>  </a:t>
            </a:r>
            <a:r>
              <a:rPr lang="en-US" sz="1600" dirty="0" err="1" smtClean="0"/>
              <a:t>controintuitivi</a:t>
            </a:r>
            <a:r>
              <a:rPr lang="en-US" sz="1600" dirty="0" smtClean="0"/>
              <a:t>, </a:t>
            </a:r>
            <a:r>
              <a:rPr lang="en-US" sz="1600" dirty="0" err="1" smtClean="0"/>
              <a:t>oltre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4F5ED1"/>
                </a:solidFill>
              </a:rPr>
              <a:t> </a:t>
            </a:r>
            <a:r>
              <a:rPr lang="en-US" sz="1600" b="1" dirty="0" smtClean="0">
                <a:solidFill>
                  <a:srgbClr val="336699"/>
                </a:solidFill>
              </a:rPr>
              <a:t>la “</a:t>
            </a:r>
            <a:r>
              <a:rPr lang="en-US" sz="1600" b="1" dirty="0" err="1" smtClean="0">
                <a:solidFill>
                  <a:srgbClr val="336699"/>
                </a:solidFill>
              </a:rPr>
              <a:t>linearità</a:t>
            </a:r>
            <a:r>
              <a:rPr lang="en-US" sz="1600" b="1" dirty="0" smtClean="0">
                <a:solidFill>
                  <a:srgbClr val="336699"/>
                </a:solidFill>
              </a:rPr>
              <a:t>” </a:t>
            </a:r>
            <a:r>
              <a:rPr lang="en-US" sz="1600" b="1" dirty="0" err="1">
                <a:solidFill>
                  <a:srgbClr val="336699"/>
                </a:solidFill>
              </a:rPr>
              <a:t>della</a:t>
            </a:r>
            <a:r>
              <a:rPr lang="en-US" sz="1600" b="1" dirty="0">
                <a:solidFill>
                  <a:srgbClr val="336699"/>
                </a:solidFill>
              </a:rPr>
              <a:t> </a:t>
            </a:r>
            <a:r>
              <a:rPr lang="en-US" sz="1600" b="1" dirty="0" err="1">
                <a:solidFill>
                  <a:srgbClr val="336699"/>
                </a:solidFill>
              </a:rPr>
              <a:t>fisica</a:t>
            </a:r>
            <a:r>
              <a:rPr lang="en-US" sz="1600" b="1" dirty="0">
                <a:solidFill>
                  <a:srgbClr val="336699"/>
                </a:solidFill>
              </a:rPr>
              <a:t> </a:t>
            </a:r>
            <a:r>
              <a:rPr lang="en-US" sz="1600" b="1" dirty="0" err="1" smtClean="0">
                <a:solidFill>
                  <a:srgbClr val="336699"/>
                </a:solidFill>
              </a:rPr>
              <a:t>scolastica</a:t>
            </a:r>
            <a:endParaRPr lang="en-US" sz="1600" b="1" dirty="0" smtClean="0">
              <a:solidFill>
                <a:srgbClr val="336699"/>
              </a:solidFill>
            </a:endParaRPr>
          </a:p>
          <a:p>
            <a:pPr marL="361950" lvl="1" indent="-361950">
              <a:buFont typeface="Wingdings" pitchFamily="2" charset="2"/>
              <a:buChar char="q"/>
              <a:tabLst>
                <a:tab pos="0" algn="l"/>
                <a:tab pos="982663" algn="l"/>
                <a:tab pos="1793875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err="1" smtClean="0">
                <a:solidFill>
                  <a:srgbClr val="336699"/>
                </a:solidFill>
              </a:rPr>
              <a:t>Legame</a:t>
            </a:r>
            <a:r>
              <a:rPr lang="en-US" sz="1600" b="1" dirty="0" smtClean="0">
                <a:solidFill>
                  <a:srgbClr val="336699"/>
                </a:solidFill>
              </a:rPr>
              <a:t> </a:t>
            </a:r>
            <a:r>
              <a:rPr lang="en-US" sz="1600" b="1" dirty="0" err="1" smtClean="0">
                <a:solidFill>
                  <a:srgbClr val="336699"/>
                </a:solidFill>
              </a:rPr>
              <a:t>diretto</a:t>
            </a:r>
            <a:r>
              <a:rPr lang="en-US" sz="1600" b="1" dirty="0" smtClean="0">
                <a:solidFill>
                  <a:srgbClr val="336699"/>
                </a:solidFill>
              </a:rPr>
              <a:t> </a:t>
            </a:r>
            <a:r>
              <a:rPr lang="en-US" sz="1600" b="1" dirty="0" err="1" smtClean="0">
                <a:solidFill>
                  <a:srgbClr val="336699"/>
                </a:solidFill>
              </a:rPr>
              <a:t>alle</a:t>
            </a:r>
            <a:r>
              <a:rPr lang="en-US" sz="1600" b="1" dirty="0" smtClean="0">
                <a:solidFill>
                  <a:srgbClr val="336699"/>
                </a:solidFill>
              </a:rPr>
              <a:t> </a:t>
            </a:r>
            <a:r>
              <a:rPr lang="en-US" sz="1600" b="1" dirty="0" err="1" smtClean="0">
                <a:solidFill>
                  <a:srgbClr val="336699"/>
                </a:solidFill>
              </a:rPr>
              <a:t>applicazioni</a:t>
            </a:r>
            <a:endParaRPr lang="en-US" sz="1600" dirty="0">
              <a:solidFill>
                <a:srgbClr val="2C02C8"/>
              </a:solidFill>
            </a:endParaRPr>
          </a:p>
          <a:p>
            <a:pPr marL="361950" lvl="1" indent="-361950">
              <a:buFont typeface="Wingdings" pitchFamily="2" charset="2"/>
              <a:buChar char="q"/>
              <a:tabLst>
                <a:tab pos="0" algn="l"/>
                <a:tab pos="982663" algn="l"/>
                <a:tab pos="1793875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err="1" smtClean="0"/>
              <a:t>Adattabili</a:t>
            </a:r>
            <a:r>
              <a:rPr lang="en-US" sz="1600" dirty="0" smtClean="0"/>
              <a:t> </a:t>
            </a:r>
            <a:r>
              <a:rPr lang="en-US" sz="1600" dirty="0"/>
              <a:t>a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rgbClr val="336699"/>
                </a:solidFill>
              </a:rPr>
              <a:t>diversi</a:t>
            </a:r>
            <a:r>
              <a:rPr lang="en-US" sz="1600" b="1" dirty="0">
                <a:solidFill>
                  <a:srgbClr val="336699"/>
                </a:solidFill>
              </a:rPr>
              <a:t> </a:t>
            </a:r>
            <a:r>
              <a:rPr lang="en-US" sz="1600" b="1" dirty="0" err="1">
                <a:solidFill>
                  <a:srgbClr val="336699"/>
                </a:solidFill>
              </a:rPr>
              <a:t>livelli</a:t>
            </a:r>
            <a:r>
              <a:rPr lang="en-US" sz="1600" b="1" dirty="0">
                <a:solidFill>
                  <a:srgbClr val="336699"/>
                </a:solidFill>
              </a:rPr>
              <a:t> </a:t>
            </a:r>
            <a:r>
              <a:rPr lang="en-US" sz="1600" b="1" dirty="0" err="1">
                <a:solidFill>
                  <a:srgbClr val="336699"/>
                </a:solidFill>
              </a:rPr>
              <a:t>ed</a:t>
            </a:r>
            <a:r>
              <a:rPr lang="en-US" sz="1600" b="1" dirty="0">
                <a:solidFill>
                  <a:srgbClr val="336699"/>
                </a:solidFill>
              </a:rPr>
              <a:t> </a:t>
            </a:r>
            <a:r>
              <a:rPr lang="en-US" sz="1600" b="1" dirty="0" err="1">
                <a:solidFill>
                  <a:srgbClr val="336699"/>
                </a:solidFill>
              </a:rPr>
              <a:t>esigenze</a:t>
            </a:r>
            <a:endParaRPr lang="en-US" sz="1600" b="1" dirty="0">
              <a:solidFill>
                <a:srgbClr val="336699"/>
              </a:solidFill>
            </a:endParaRP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/>
              <a:t>    </a:t>
            </a:r>
            <a:r>
              <a:rPr lang="en-US" sz="1600" dirty="0" err="1" smtClean="0"/>
              <a:t>Studenti</a:t>
            </a:r>
            <a:r>
              <a:rPr lang="en-US" sz="1600" dirty="0" smtClean="0"/>
              <a:t> come </a:t>
            </a:r>
            <a:r>
              <a:rPr lang="en-US" sz="1600" b="1" dirty="0" err="1">
                <a:solidFill>
                  <a:srgbClr val="336699"/>
                </a:solidFill>
              </a:rPr>
              <a:t>giovani</a:t>
            </a:r>
            <a:r>
              <a:rPr lang="en-US" sz="1600" b="1" dirty="0">
                <a:solidFill>
                  <a:srgbClr val="336699"/>
                </a:solidFill>
              </a:rPr>
              <a:t> </a:t>
            </a:r>
            <a:r>
              <a:rPr lang="en-US" sz="1600" b="1" dirty="0" err="1" smtClean="0">
                <a:solidFill>
                  <a:srgbClr val="336699"/>
                </a:solidFill>
              </a:rPr>
              <a:t>ricercatori</a:t>
            </a:r>
            <a:r>
              <a:rPr lang="en-US" sz="1600" b="1" dirty="0" smtClean="0">
                <a:solidFill>
                  <a:srgbClr val="336699"/>
                </a:solidFill>
              </a:rPr>
              <a:t> </a:t>
            </a:r>
            <a:endParaRPr lang="en-US" sz="1600" b="1" dirty="0" smtClean="0">
              <a:solidFill>
                <a:srgbClr val="336699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336699"/>
                </a:solidFill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</a:rPr>
              <a:t>IBSE Hands-on </a:t>
            </a:r>
            <a:r>
              <a:rPr lang="en-US" sz="1600" b="1" dirty="0" err="1" smtClean="0">
                <a:solidFill>
                  <a:srgbClr val="FF0000"/>
                </a:solidFill>
              </a:rPr>
              <a:t>interdisciplinari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874615" y="4234273"/>
            <a:ext cx="1681161" cy="2291071"/>
          </a:xfrm>
          <a:prstGeom prst="roundRect">
            <a:avLst/>
          </a:prstGeom>
          <a:solidFill>
            <a:schemeClr val="accent1">
              <a:alpha val="82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it-IT" sz="1200" b="1" dirty="0" err="1"/>
              <a:t>Shape</a:t>
            </a:r>
            <a:r>
              <a:rPr lang="it-IT" sz="1200" b="1" dirty="0"/>
              <a:t> </a:t>
            </a:r>
            <a:r>
              <a:rPr lang="it-IT" sz="1200" b="1" dirty="0" err="1"/>
              <a:t>memory</a:t>
            </a:r>
            <a:endParaRPr lang="it-IT" sz="1200" b="1" dirty="0"/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it-IT" sz="1200" b="1" dirty="0" err="1"/>
              <a:t>Phase</a:t>
            </a:r>
            <a:r>
              <a:rPr lang="it-IT" sz="1200" b="1" dirty="0"/>
              <a:t> </a:t>
            </a:r>
            <a:r>
              <a:rPr lang="it-IT" sz="1200" b="1" dirty="0" err="1"/>
              <a:t>transition</a:t>
            </a:r>
            <a:r>
              <a:rPr lang="it-IT" sz="1200" b="1" dirty="0"/>
              <a:t>: </a:t>
            </a:r>
            <a:r>
              <a:rPr lang="it-IT" sz="1200" b="1" dirty="0" err="1"/>
              <a:t>resistance</a:t>
            </a:r>
            <a:r>
              <a:rPr lang="it-IT" sz="1200" b="1" dirty="0"/>
              <a:t> and </a:t>
            </a:r>
            <a:r>
              <a:rPr lang="it-IT" sz="1200" b="1" dirty="0" err="1"/>
              <a:t>elongation</a:t>
            </a:r>
            <a:r>
              <a:rPr lang="it-IT" sz="1200" b="1" dirty="0"/>
              <a:t> vs T</a:t>
            </a:r>
            <a:endParaRPr lang="it-IT" sz="1200" b="1" i="1" dirty="0"/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it-IT" sz="1200" b="1" dirty="0" err="1"/>
              <a:t>Phase</a:t>
            </a:r>
            <a:r>
              <a:rPr lang="it-IT" sz="1200" b="1" dirty="0"/>
              <a:t> </a:t>
            </a:r>
            <a:r>
              <a:rPr lang="it-IT" sz="1200" b="1" dirty="0" err="1"/>
              <a:t>transition</a:t>
            </a:r>
            <a:r>
              <a:rPr lang="it-IT" sz="1200" b="1" dirty="0"/>
              <a:t> : </a:t>
            </a:r>
            <a:r>
              <a:rPr lang="it-IT" sz="1200" b="1" dirty="0" err="1"/>
              <a:t>acoustic</a:t>
            </a:r>
            <a:r>
              <a:rPr lang="it-IT" sz="1200" b="1" dirty="0"/>
              <a:t> </a:t>
            </a:r>
            <a:r>
              <a:rPr lang="it-IT" sz="1200" b="1" dirty="0" err="1"/>
              <a:t>properties</a:t>
            </a:r>
            <a:endParaRPr lang="it-IT" sz="1200" b="1" dirty="0"/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it-IT" sz="1200" b="1" dirty="0" err="1"/>
              <a:t>Muscle</a:t>
            </a:r>
            <a:r>
              <a:rPr lang="it-IT" sz="1200" b="1" dirty="0"/>
              <a:t> </a:t>
            </a:r>
            <a:r>
              <a:rPr lang="it-IT" sz="1200" b="1" dirty="0" err="1"/>
              <a:t>wire</a:t>
            </a:r>
            <a:r>
              <a:rPr lang="it-IT" sz="1200" b="1" dirty="0"/>
              <a:t> </a:t>
            </a:r>
            <a:r>
              <a:rPr lang="it-IT" sz="1200" b="1" dirty="0" err="1"/>
              <a:t>as</a:t>
            </a:r>
            <a:r>
              <a:rPr lang="it-IT" sz="1200" b="1" dirty="0"/>
              <a:t> </a:t>
            </a:r>
            <a:r>
              <a:rPr lang="it-IT" sz="1200" b="1" dirty="0" err="1"/>
              <a:t>actuator</a:t>
            </a:r>
            <a:endParaRPr lang="it-IT" sz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7" t="16617" r="13286" b="30618"/>
          <a:stretch>
            <a:fillRect/>
          </a:stretch>
        </p:blipFill>
        <p:spPr bwMode="auto">
          <a:xfrm>
            <a:off x="6819826" y="1557090"/>
            <a:ext cx="1788505" cy="266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1" t="16617" r="50259" b="30618"/>
          <a:stretch>
            <a:fillRect/>
          </a:stretch>
        </p:blipFill>
        <p:spPr bwMode="auto">
          <a:xfrm>
            <a:off x="827584" y="1557091"/>
            <a:ext cx="1750247" cy="26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992" r="32169" b="31807"/>
          <a:stretch>
            <a:fillRect/>
          </a:stretch>
        </p:blipFill>
        <p:spPr bwMode="auto">
          <a:xfrm>
            <a:off x="4799915" y="1610044"/>
            <a:ext cx="1799162" cy="254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16617" r="68919" b="30618"/>
          <a:stretch>
            <a:fillRect/>
          </a:stretch>
        </p:blipFill>
        <p:spPr bwMode="auto">
          <a:xfrm>
            <a:off x="2798579" y="1557090"/>
            <a:ext cx="1780588" cy="26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0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430</Words>
  <Application>Microsoft Office PowerPoint</Application>
  <PresentationFormat>Presentazione su schermo (4:3)</PresentationFormat>
  <Paragraphs>104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Annamaria</dc:creator>
  <cp:lastModifiedBy>Annamaria</cp:lastModifiedBy>
  <cp:revision>26</cp:revision>
  <dcterms:created xsi:type="dcterms:W3CDTF">2013-09-23T19:55:22Z</dcterms:created>
  <dcterms:modified xsi:type="dcterms:W3CDTF">2013-09-24T09:45:32Z</dcterms:modified>
</cp:coreProperties>
</file>